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63"/>
  </p:handoutMasterIdLst>
  <p:sldIdLst>
    <p:sldId id="434" r:id="rId2"/>
    <p:sldId id="435" r:id="rId3"/>
    <p:sldId id="256" r:id="rId4"/>
    <p:sldId id="369" r:id="rId5"/>
    <p:sldId id="370" r:id="rId6"/>
    <p:sldId id="353" r:id="rId7"/>
    <p:sldId id="422" r:id="rId8"/>
    <p:sldId id="430" r:id="rId9"/>
    <p:sldId id="257" r:id="rId10"/>
    <p:sldId id="258" r:id="rId11"/>
    <p:sldId id="328" r:id="rId12"/>
    <p:sldId id="329" r:id="rId13"/>
    <p:sldId id="330" r:id="rId14"/>
    <p:sldId id="378" r:id="rId15"/>
    <p:sldId id="441" r:id="rId16"/>
    <p:sldId id="419" r:id="rId17"/>
    <p:sldId id="331" r:id="rId18"/>
    <p:sldId id="344" r:id="rId19"/>
    <p:sldId id="259" r:id="rId20"/>
    <p:sldId id="261" r:id="rId21"/>
    <p:sldId id="262" r:id="rId22"/>
    <p:sldId id="263" r:id="rId23"/>
    <p:sldId id="264" r:id="rId24"/>
    <p:sldId id="420" r:id="rId25"/>
    <p:sldId id="332" r:id="rId26"/>
    <p:sldId id="265" r:id="rId27"/>
    <p:sldId id="266" r:id="rId28"/>
    <p:sldId id="267" r:id="rId29"/>
    <p:sldId id="268" r:id="rId30"/>
    <p:sldId id="269" r:id="rId31"/>
    <p:sldId id="270" r:id="rId32"/>
    <p:sldId id="272" r:id="rId33"/>
    <p:sldId id="273" r:id="rId34"/>
    <p:sldId id="274" r:id="rId35"/>
    <p:sldId id="354" r:id="rId36"/>
    <p:sldId id="275" r:id="rId37"/>
    <p:sldId id="421" r:id="rId38"/>
    <p:sldId id="276" r:id="rId39"/>
    <p:sldId id="277" r:id="rId40"/>
    <p:sldId id="278" r:id="rId41"/>
    <p:sldId id="358" r:id="rId42"/>
    <p:sldId id="423" r:id="rId43"/>
    <p:sldId id="333" r:id="rId44"/>
    <p:sldId id="279" r:id="rId45"/>
    <p:sldId id="280" r:id="rId46"/>
    <p:sldId id="281" r:id="rId47"/>
    <p:sldId id="282" r:id="rId48"/>
    <p:sldId id="355" r:id="rId49"/>
    <p:sldId id="284" r:id="rId50"/>
    <p:sldId id="285" r:id="rId51"/>
    <p:sldId id="335" r:id="rId52"/>
    <p:sldId id="286" r:id="rId53"/>
    <p:sldId id="287" r:id="rId54"/>
    <p:sldId id="288" r:id="rId55"/>
    <p:sldId id="289" r:id="rId56"/>
    <p:sldId id="346" r:id="rId57"/>
    <p:sldId id="437" r:id="rId58"/>
    <p:sldId id="438" r:id="rId59"/>
    <p:sldId id="439" r:id="rId60"/>
    <p:sldId id="336" r:id="rId61"/>
    <p:sldId id="337" r:id="rId62"/>
    <p:sldId id="290" r:id="rId63"/>
    <p:sldId id="345" r:id="rId64"/>
    <p:sldId id="338" r:id="rId65"/>
    <p:sldId id="291" r:id="rId66"/>
    <p:sldId id="292" r:id="rId67"/>
    <p:sldId id="293" r:id="rId68"/>
    <p:sldId id="294" r:id="rId69"/>
    <p:sldId id="339" r:id="rId70"/>
    <p:sldId id="295" r:id="rId71"/>
    <p:sldId id="296" r:id="rId72"/>
    <p:sldId id="297" r:id="rId73"/>
    <p:sldId id="298" r:id="rId74"/>
    <p:sldId id="299" r:id="rId75"/>
    <p:sldId id="436" r:id="rId76"/>
    <p:sldId id="361" r:id="rId77"/>
    <p:sldId id="356" r:id="rId78"/>
    <p:sldId id="368" r:id="rId79"/>
    <p:sldId id="357" r:id="rId80"/>
    <p:sldId id="371" r:id="rId81"/>
    <p:sldId id="372" r:id="rId82"/>
    <p:sldId id="373" r:id="rId83"/>
    <p:sldId id="414" r:id="rId84"/>
    <p:sldId id="415" r:id="rId85"/>
    <p:sldId id="416" r:id="rId86"/>
    <p:sldId id="417" r:id="rId87"/>
    <p:sldId id="340" r:id="rId88"/>
    <p:sldId id="300" r:id="rId89"/>
    <p:sldId id="301" r:id="rId90"/>
    <p:sldId id="341" r:id="rId91"/>
    <p:sldId id="302" r:id="rId92"/>
    <p:sldId id="303" r:id="rId93"/>
    <p:sldId id="305" r:id="rId94"/>
    <p:sldId id="306" r:id="rId95"/>
    <p:sldId id="307" r:id="rId96"/>
    <p:sldId id="308" r:id="rId97"/>
    <p:sldId id="309" r:id="rId98"/>
    <p:sldId id="310" r:id="rId99"/>
    <p:sldId id="311" r:id="rId100"/>
    <p:sldId id="312" r:id="rId101"/>
    <p:sldId id="313" r:id="rId102"/>
    <p:sldId id="314" r:id="rId103"/>
    <p:sldId id="315" r:id="rId104"/>
    <p:sldId id="316" r:id="rId105"/>
    <p:sldId id="317" r:id="rId106"/>
    <p:sldId id="318" r:id="rId107"/>
    <p:sldId id="319" r:id="rId108"/>
    <p:sldId id="320" r:id="rId109"/>
    <p:sldId id="347" r:id="rId110"/>
    <p:sldId id="321" r:id="rId111"/>
    <p:sldId id="322" r:id="rId112"/>
    <p:sldId id="360" r:id="rId113"/>
    <p:sldId id="342" r:id="rId114"/>
    <p:sldId id="323" r:id="rId115"/>
    <p:sldId id="324" r:id="rId116"/>
    <p:sldId id="325" r:id="rId117"/>
    <p:sldId id="348" r:id="rId118"/>
    <p:sldId id="431" r:id="rId119"/>
    <p:sldId id="359" r:id="rId120"/>
    <p:sldId id="428" r:id="rId121"/>
    <p:sldId id="349" r:id="rId122"/>
    <p:sldId id="350" r:id="rId123"/>
    <p:sldId id="377" r:id="rId124"/>
    <p:sldId id="429" r:id="rId125"/>
    <p:sldId id="351" r:id="rId126"/>
    <p:sldId id="352" r:id="rId127"/>
    <p:sldId id="362" r:id="rId128"/>
    <p:sldId id="426" r:id="rId129"/>
    <p:sldId id="363" r:id="rId130"/>
    <p:sldId id="424" r:id="rId131"/>
    <p:sldId id="364" r:id="rId132"/>
    <p:sldId id="374" r:id="rId133"/>
    <p:sldId id="365" r:id="rId134"/>
    <p:sldId id="366" r:id="rId135"/>
    <p:sldId id="425" r:id="rId136"/>
    <p:sldId id="367" r:id="rId137"/>
    <p:sldId id="375" r:id="rId138"/>
    <p:sldId id="376" r:id="rId139"/>
    <p:sldId id="427" r:id="rId140"/>
    <p:sldId id="379" r:id="rId141"/>
    <p:sldId id="380" r:id="rId142"/>
    <p:sldId id="381" r:id="rId143"/>
    <p:sldId id="382"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 id="413" r:id="rId159"/>
    <p:sldId id="440" r:id="rId160"/>
    <p:sldId id="432" r:id="rId161"/>
    <p:sldId id="433" r:id="rId162"/>
  </p:sldIdLst>
  <p:sldSz cx="9144000" cy="6858000" type="screen4x3"/>
  <p:notesSz cx="6858000" cy="9947275"/>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handoutMaster" Target="handoutMasters/handout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97364"/>
          </a:xfrm>
          <a:prstGeom prst="rect">
            <a:avLst/>
          </a:prstGeom>
        </p:spPr>
        <p:txBody>
          <a:bodyPr vert="horz" lIns="91440" tIns="45720" rIns="91440" bIns="45720" rtlCol="0"/>
          <a:lstStyle>
            <a:lvl1pPr algn="r">
              <a:defRPr sz="1200"/>
            </a:lvl1pPr>
          </a:lstStyle>
          <a:p>
            <a:fld id="{C373ABBC-FB62-44BC-924C-3AD1BD94B6B2}" type="datetimeFigureOut">
              <a:rPr lang="it-IT" smtClean="0"/>
              <a:t>04/10/2018</a:t>
            </a:fld>
            <a:endParaRPr lang="it-IT"/>
          </a:p>
        </p:txBody>
      </p:sp>
      <p:sp>
        <p:nvSpPr>
          <p:cNvPr id="4" name="Segnaposto piè di pagina 3"/>
          <p:cNvSpPr>
            <a:spLocks noGrp="1"/>
          </p:cNvSpPr>
          <p:nvPr>
            <p:ph type="ftr" sz="quarter" idx="2"/>
          </p:nvPr>
        </p:nvSpPr>
        <p:spPr>
          <a:xfrm>
            <a:off x="0" y="9448185"/>
            <a:ext cx="2971800" cy="497364"/>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9448185"/>
            <a:ext cx="2971800" cy="497364"/>
          </a:xfrm>
          <a:prstGeom prst="rect">
            <a:avLst/>
          </a:prstGeom>
        </p:spPr>
        <p:txBody>
          <a:bodyPr vert="horz" lIns="91440" tIns="45720" rIns="91440" bIns="45720" rtlCol="0" anchor="b"/>
          <a:lstStyle>
            <a:lvl1pPr algn="r">
              <a:defRPr sz="1200"/>
            </a:lvl1pPr>
          </a:lstStyle>
          <a:p>
            <a:fld id="{63DC03FD-DFF8-4F8D-B383-D36D87476A1A}" type="slidenum">
              <a:rPr lang="it-IT" smtClean="0"/>
              <a:t>‹N›</a:t>
            </a:fld>
            <a:endParaRPr lang="it-IT"/>
          </a:p>
        </p:txBody>
      </p:sp>
    </p:spTree>
    <p:extLst>
      <p:ext uri="{BB962C8B-B14F-4D97-AF65-F5344CB8AC3E}">
        <p14:creationId xmlns:p14="http://schemas.microsoft.com/office/powerpoint/2010/main" val="168942319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AD36DD98-DB52-4BC7-B66B-D6DBAFEA4B93}" type="datetimeFigureOut">
              <a:rPr lang="it-IT" smtClean="0"/>
              <a:t>04/10/2018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B227C75-FD9A-49C3-8596-A7E3262139EA}" type="slidenum">
              <a:rPr lang="it-IT" smtClean="0"/>
              <a:t>‹N›</a:t>
            </a:fld>
            <a:endParaRPr lang="it-IT"/>
          </a:p>
        </p:txBody>
      </p:sp>
    </p:spTree>
    <p:extLst>
      <p:ext uri="{BB962C8B-B14F-4D97-AF65-F5344CB8AC3E}">
        <p14:creationId xmlns:p14="http://schemas.microsoft.com/office/powerpoint/2010/main" val="952915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D36DD98-DB52-4BC7-B66B-D6DBAFEA4B93}" type="datetimeFigureOut">
              <a:rPr lang="it-IT" smtClean="0"/>
              <a:t>04/10/2018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B227C75-FD9A-49C3-8596-A7E3262139EA}" type="slidenum">
              <a:rPr lang="it-IT" smtClean="0"/>
              <a:t>‹N›</a:t>
            </a:fld>
            <a:endParaRPr lang="it-IT"/>
          </a:p>
        </p:txBody>
      </p:sp>
    </p:spTree>
    <p:extLst>
      <p:ext uri="{BB962C8B-B14F-4D97-AF65-F5344CB8AC3E}">
        <p14:creationId xmlns:p14="http://schemas.microsoft.com/office/powerpoint/2010/main" val="3671985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D36DD98-DB52-4BC7-B66B-D6DBAFEA4B93}" type="datetimeFigureOut">
              <a:rPr lang="it-IT" smtClean="0"/>
              <a:t>04/10/2018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B227C75-FD9A-49C3-8596-A7E3262139EA}" type="slidenum">
              <a:rPr lang="it-IT" smtClean="0"/>
              <a:t>‹N›</a:t>
            </a:fld>
            <a:endParaRPr lang="it-IT"/>
          </a:p>
        </p:txBody>
      </p:sp>
    </p:spTree>
    <p:extLst>
      <p:ext uri="{BB962C8B-B14F-4D97-AF65-F5344CB8AC3E}">
        <p14:creationId xmlns:p14="http://schemas.microsoft.com/office/powerpoint/2010/main" val="3236402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D36DD98-DB52-4BC7-B66B-D6DBAFEA4B93}" type="datetimeFigureOut">
              <a:rPr lang="it-IT" smtClean="0"/>
              <a:t>04/10/2018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B227C75-FD9A-49C3-8596-A7E3262139EA}" type="slidenum">
              <a:rPr lang="it-IT" smtClean="0"/>
              <a:t>‹N›</a:t>
            </a:fld>
            <a:endParaRPr lang="it-IT"/>
          </a:p>
        </p:txBody>
      </p:sp>
    </p:spTree>
    <p:extLst>
      <p:ext uri="{BB962C8B-B14F-4D97-AF65-F5344CB8AC3E}">
        <p14:creationId xmlns:p14="http://schemas.microsoft.com/office/powerpoint/2010/main" val="3003819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AD36DD98-DB52-4BC7-B66B-D6DBAFEA4B93}" type="datetimeFigureOut">
              <a:rPr lang="it-IT" smtClean="0"/>
              <a:t>04/10/2018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B227C75-FD9A-49C3-8596-A7E3262139EA}" type="slidenum">
              <a:rPr lang="it-IT" smtClean="0"/>
              <a:t>‹N›</a:t>
            </a:fld>
            <a:endParaRPr lang="it-IT"/>
          </a:p>
        </p:txBody>
      </p:sp>
    </p:spTree>
    <p:extLst>
      <p:ext uri="{BB962C8B-B14F-4D97-AF65-F5344CB8AC3E}">
        <p14:creationId xmlns:p14="http://schemas.microsoft.com/office/powerpoint/2010/main" val="1965209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AD36DD98-DB52-4BC7-B66B-D6DBAFEA4B93}" type="datetimeFigureOut">
              <a:rPr lang="it-IT" smtClean="0"/>
              <a:t>04/10/2018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B227C75-FD9A-49C3-8596-A7E3262139EA}" type="slidenum">
              <a:rPr lang="it-IT" smtClean="0"/>
              <a:t>‹N›</a:t>
            </a:fld>
            <a:endParaRPr lang="it-IT"/>
          </a:p>
        </p:txBody>
      </p:sp>
    </p:spTree>
    <p:extLst>
      <p:ext uri="{BB962C8B-B14F-4D97-AF65-F5344CB8AC3E}">
        <p14:creationId xmlns:p14="http://schemas.microsoft.com/office/powerpoint/2010/main" val="40994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AD36DD98-DB52-4BC7-B66B-D6DBAFEA4B93}" type="datetimeFigureOut">
              <a:rPr lang="it-IT" smtClean="0"/>
              <a:t>04/10/2018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9B227C75-FD9A-49C3-8596-A7E3262139EA}" type="slidenum">
              <a:rPr lang="it-IT" smtClean="0"/>
              <a:t>‹N›</a:t>
            </a:fld>
            <a:endParaRPr lang="it-IT"/>
          </a:p>
        </p:txBody>
      </p:sp>
    </p:spTree>
    <p:extLst>
      <p:ext uri="{BB962C8B-B14F-4D97-AF65-F5344CB8AC3E}">
        <p14:creationId xmlns:p14="http://schemas.microsoft.com/office/powerpoint/2010/main" val="494702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AD36DD98-DB52-4BC7-B66B-D6DBAFEA4B93}" type="datetimeFigureOut">
              <a:rPr lang="it-IT" smtClean="0"/>
              <a:t>04/10/2018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9B227C75-FD9A-49C3-8596-A7E3262139EA}" type="slidenum">
              <a:rPr lang="it-IT" smtClean="0"/>
              <a:t>‹N›</a:t>
            </a:fld>
            <a:endParaRPr lang="it-IT"/>
          </a:p>
        </p:txBody>
      </p:sp>
    </p:spTree>
    <p:extLst>
      <p:ext uri="{BB962C8B-B14F-4D97-AF65-F5344CB8AC3E}">
        <p14:creationId xmlns:p14="http://schemas.microsoft.com/office/powerpoint/2010/main" val="1720307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D36DD98-DB52-4BC7-B66B-D6DBAFEA4B93}" type="datetimeFigureOut">
              <a:rPr lang="it-IT" smtClean="0"/>
              <a:t>04/10/2018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B227C75-FD9A-49C3-8596-A7E3262139EA}" type="slidenum">
              <a:rPr lang="it-IT" smtClean="0"/>
              <a:t>‹N›</a:t>
            </a:fld>
            <a:endParaRPr lang="it-IT"/>
          </a:p>
        </p:txBody>
      </p:sp>
    </p:spTree>
    <p:extLst>
      <p:ext uri="{BB962C8B-B14F-4D97-AF65-F5344CB8AC3E}">
        <p14:creationId xmlns:p14="http://schemas.microsoft.com/office/powerpoint/2010/main" val="1961931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D36DD98-DB52-4BC7-B66B-D6DBAFEA4B93}" type="datetimeFigureOut">
              <a:rPr lang="it-IT" smtClean="0"/>
              <a:t>04/10/2018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B227C75-FD9A-49C3-8596-A7E3262139EA}" type="slidenum">
              <a:rPr lang="it-IT" smtClean="0"/>
              <a:t>‹N›</a:t>
            </a:fld>
            <a:endParaRPr lang="it-IT"/>
          </a:p>
        </p:txBody>
      </p:sp>
    </p:spTree>
    <p:extLst>
      <p:ext uri="{BB962C8B-B14F-4D97-AF65-F5344CB8AC3E}">
        <p14:creationId xmlns:p14="http://schemas.microsoft.com/office/powerpoint/2010/main" val="3707066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D36DD98-DB52-4BC7-B66B-D6DBAFEA4B93}" type="datetimeFigureOut">
              <a:rPr lang="it-IT" smtClean="0"/>
              <a:t>04/10/2018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B227C75-FD9A-49C3-8596-A7E3262139EA}" type="slidenum">
              <a:rPr lang="it-IT" smtClean="0"/>
              <a:t>‹N›</a:t>
            </a:fld>
            <a:endParaRPr lang="it-IT"/>
          </a:p>
        </p:txBody>
      </p:sp>
    </p:spTree>
    <p:extLst>
      <p:ext uri="{BB962C8B-B14F-4D97-AF65-F5344CB8AC3E}">
        <p14:creationId xmlns:p14="http://schemas.microsoft.com/office/powerpoint/2010/main" val="2670784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36DD98-DB52-4BC7-B66B-D6DBAFEA4B93}" type="datetimeFigureOut">
              <a:rPr lang="it-IT" smtClean="0"/>
              <a:t>04/10/2018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227C75-FD9A-49C3-8596-A7E3262139EA}" type="slidenum">
              <a:rPr lang="it-IT" smtClean="0"/>
              <a:t>‹N›</a:t>
            </a:fld>
            <a:endParaRPr lang="it-IT"/>
          </a:p>
        </p:txBody>
      </p:sp>
    </p:spTree>
    <p:extLst>
      <p:ext uri="{BB962C8B-B14F-4D97-AF65-F5344CB8AC3E}">
        <p14:creationId xmlns:p14="http://schemas.microsoft.com/office/powerpoint/2010/main" val="3917216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8" Type="http://schemas.openxmlformats.org/officeDocument/2006/relationships/hyperlink" Target="https://www.ncbi.nlm.nih.gov/pubmed/?term=Kim%20BG%5bAuthor%5d&amp;cauthor=true&amp;cauthor_uid=27599824" TargetMode="External"/><Relationship Id="rId3" Type="http://schemas.openxmlformats.org/officeDocument/2006/relationships/hyperlink" Target="https://www.ncbi.nlm.nih.gov/pubmed/?term=Koo%20BK%5bAuthor%5d&amp;cauthor=true&amp;cauthor_uid=27599824" TargetMode="External"/><Relationship Id="rId7" Type="http://schemas.openxmlformats.org/officeDocument/2006/relationships/hyperlink" Target="https://www.ncbi.nlm.nih.gov/pubmed/?term=Chang%20MS%5bAuthor%5d&amp;cauthor=true&amp;cauthor_uid=27599824" TargetMode="External"/><Relationship Id="rId2" Type="http://schemas.openxmlformats.org/officeDocument/2006/relationships/hyperlink" Target="https://www.ncbi.nlm.nih.gov/pubmed/27599824" TargetMode="External"/><Relationship Id="rId1" Type="http://schemas.openxmlformats.org/officeDocument/2006/relationships/slideLayout" Target="../slideLayouts/slideLayout7.xml"/><Relationship Id="rId6" Type="http://schemas.openxmlformats.org/officeDocument/2006/relationships/hyperlink" Target="https://www.ncbi.nlm.nih.gov/pubmed/?term=Kim%20JH%5bAuthor%5d&amp;cauthor=true&amp;cauthor_uid=27599824" TargetMode="External"/><Relationship Id="rId5" Type="http://schemas.openxmlformats.org/officeDocument/2006/relationships/hyperlink" Target="https://www.ncbi.nlm.nih.gov/pubmed/?term=Joo%20SK%5bAuthor%5d&amp;cauthor=true&amp;cauthor_uid=27599824" TargetMode="External"/><Relationship Id="rId10" Type="http://schemas.openxmlformats.org/officeDocument/2006/relationships/hyperlink" Target="https://www.ncbi.nlm.nih.gov/pubmed/?term=Kim%20W%5bAuthor%5d&amp;cauthor=true&amp;cauthor_uid=27599824" TargetMode="External"/><Relationship Id="rId4" Type="http://schemas.openxmlformats.org/officeDocument/2006/relationships/hyperlink" Target="https://www.ncbi.nlm.nih.gov/pubmed/?term=Kim%20D%5bAuthor%5d&amp;cauthor=true&amp;cauthor_uid=27599824" TargetMode="External"/><Relationship Id="rId9" Type="http://schemas.openxmlformats.org/officeDocument/2006/relationships/hyperlink" Target="https://www.ncbi.nlm.nih.gov/pubmed/?term=Lee%20KL%5bAuthor%5d&amp;cauthor=true&amp;cauthor_uid=27599824" TargetMode="Externa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hyperlink" Target="http://clinicaltrials.gov/show/NCT02206841" TargetMode="Externa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8" Type="http://schemas.openxmlformats.org/officeDocument/2006/relationships/hyperlink" Target="https://www.ncbi.nlm.nih.gov/pubmed/?term=Chung%20RT%5bAuthor%5d&amp;cauthor=true&amp;cauthor_uid=27729222" TargetMode="External"/><Relationship Id="rId3" Type="http://schemas.openxmlformats.org/officeDocument/2006/relationships/hyperlink" Target="https://www.ncbi.nlm.nih.gov/pubmed/?term=Ma%20J%5bAuthor%5d&amp;cauthor=true&amp;cauthor_uid=27729222" TargetMode="External"/><Relationship Id="rId7" Type="http://schemas.openxmlformats.org/officeDocument/2006/relationships/hyperlink" Target="https://www.ncbi.nlm.nih.gov/pubmed/?term=Hoffmann%20U%5bAuthor%5d&amp;cauthor=true&amp;cauthor_uid=27729222" TargetMode="External"/><Relationship Id="rId12" Type="http://schemas.openxmlformats.org/officeDocument/2006/relationships/hyperlink" Target="https://www.ncbi.nlm.nih.gov/pubmed/?term=Long%20MT%5bAuthor%5d&amp;cauthor=true&amp;cauthor_uid=27729222" TargetMode="External"/><Relationship Id="rId2" Type="http://schemas.openxmlformats.org/officeDocument/2006/relationships/hyperlink" Target="https://www.ncbi.nlm.nih.gov/pubmed/27729222" TargetMode="External"/><Relationship Id="rId1" Type="http://schemas.openxmlformats.org/officeDocument/2006/relationships/slideLayout" Target="../slideLayouts/slideLayout7.xml"/><Relationship Id="rId6" Type="http://schemas.openxmlformats.org/officeDocument/2006/relationships/hyperlink" Target="https://www.ncbi.nlm.nih.gov/pubmed/?term=Massaro%20JM%5bAuthor%5d&amp;cauthor=true&amp;cauthor_uid=27729222" TargetMode="External"/><Relationship Id="rId11" Type="http://schemas.openxmlformats.org/officeDocument/2006/relationships/hyperlink" Target="https://www.ncbi.nlm.nih.gov/pubmed/?term=Fox%20CS%5bAuthor%5d&amp;cauthor=true&amp;cauthor_uid=27729222" TargetMode="External"/><Relationship Id="rId5" Type="http://schemas.openxmlformats.org/officeDocument/2006/relationships/hyperlink" Target="https://www.ncbi.nlm.nih.gov/pubmed/?term=Pedley%20A%5bAuthor%5d&amp;cauthor=true&amp;cauthor_uid=27729222" TargetMode="External"/><Relationship Id="rId10" Type="http://schemas.openxmlformats.org/officeDocument/2006/relationships/hyperlink" Target="https://www.ncbi.nlm.nih.gov/pubmed/?term=Levy%20D%5bAuthor%5d&amp;cauthor=true&amp;cauthor_uid=27729222" TargetMode="External"/><Relationship Id="rId4" Type="http://schemas.openxmlformats.org/officeDocument/2006/relationships/hyperlink" Target="https://www.ncbi.nlm.nih.gov/pubmed/?term=Hwang%20SJ%5bAuthor%5d&amp;cauthor=true&amp;cauthor_uid=27729222" TargetMode="External"/><Relationship Id="rId9" Type="http://schemas.openxmlformats.org/officeDocument/2006/relationships/hyperlink" Target="https://www.ncbi.nlm.nih.gov/pubmed/?term=Benjamin%20EJ%5bAuthor%5d&amp;cauthor=true&amp;cauthor_uid=27729222" TargetMode="Externa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61.xml.rels><?xml version="1.0" encoding="UTF-8" standalone="yes"?>
<Relationships xmlns="http://schemas.openxmlformats.org/package/2006/relationships"><Relationship Id="rId2" Type="http://schemas.openxmlformats.org/officeDocument/2006/relationships/hyperlink" Target="http://www.dottormassa.it/"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hyperlink" Target="http://nafdls-core.com/" TargetMode="Externa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8" Type="http://schemas.openxmlformats.org/officeDocument/2006/relationships/hyperlink" Target="https://www.ncbi.nlm.nih.gov/pubmed/?term=Colpitts%20TL%5bAuthor%5d&amp;cauthor=true&amp;cauthor_uid=30161179" TargetMode="External"/><Relationship Id="rId3" Type="http://schemas.openxmlformats.org/officeDocument/2006/relationships/hyperlink" Target="https://www.ncbi.nlm.nih.gov/pubmed/?term=Alkhouri%20N%5bAuthor%5d&amp;cauthor=true&amp;cauthor_uid=30161179" TargetMode="External"/><Relationship Id="rId7" Type="http://schemas.openxmlformats.org/officeDocument/2006/relationships/hyperlink" Target="https://www.ncbi.nlm.nih.gov/pubmed/?term=Tsuruno%20C%5bAuthor%5d&amp;cauthor=true&amp;cauthor_uid=30161179" TargetMode="External"/><Relationship Id="rId12" Type="http://schemas.openxmlformats.org/officeDocument/2006/relationships/hyperlink" Target="https://www.ncbi.nlm.nih.gov/pubmed/?term=Feldstein%20A%5bAuthor%5d&amp;cauthor=true&amp;cauthor_uid=30161179" TargetMode="External"/><Relationship Id="rId2" Type="http://schemas.openxmlformats.org/officeDocument/2006/relationships/hyperlink" Target="https://www.ncbi.nlm.nih.gov/pubmed/30161179" TargetMode="External"/><Relationship Id="rId1" Type="http://schemas.openxmlformats.org/officeDocument/2006/relationships/slideLayout" Target="../slideLayouts/slideLayout7.xml"/><Relationship Id="rId6" Type="http://schemas.openxmlformats.org/officeDocument/2006/relationships/hyperlink" Target="https://www.ncbi.nlm.nih.gov/pubmed/?term=Kitajima%20S%5bAuthor%5d&amp;cauthor=true&amp;cauthor_uid=30161179" TargetMode="External"/><Relationship Id="rId11" Type="http://schemas.openxmlformats.org/officeDocument/2006/relationships/hyperlink" Target="https://www.ncbi.nlm.nih.gov/pubmed/?term=Lopez%20R%5bAuthor%5d&amp;cauthor=true&amp;cauthor_uid=30161179" TargetMode="External"/><Relationship Id="rId5" Type="http://schemas.openxmlformats.org/officeDocument/2006/relationships/hyperlink" Target="https://www.ncbi.nlm.nih.gov/pubmed/?term=Adams%20L%5bAuthor%5d&amp;cauthor=true&amp;cauthor_uid=30161179" TargetMode="External"/><Relationship Id="rId10" Type="http://schemas.openxmlformats.org/officeDocument/2006/relationships/hyperlink" Target="https://www.ncbi.nlm.nih.gov/pubmed/?term=Lawitz%20E%5bAuthor%5d&amp;cauthor=true&amp;cauthor_uid=30161179" TargetMode="External"/><Relationship Id="rId4" Type="http://schemas.openxmlformats.org/officeDocument/2006/relationships/hyperlink" Target="https://www.ncbi.nlm.nih.gov/pubmed/?term=Johnson%20C%5bAuthor%5d&amp;cauthor=true&amp;cauthor_uid=30161179" TargetMode="External"/><Relationship Id="rId9" Type="http://schemas.openxmlformats.org/officeDocument/2006/relationships/hyperlink" Target="https://www.ncbi.nlm.nih.gov/pubmed/?term=Hatcho%20K%5bAuthor%5d&amp;cauthor=true&amp;cauthor_uid=30161179"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www.dottormassa.it/"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8" Type="http://schemas.openxmlformats.org/officeDocument/2006/relationships/hyperlink" Target="https://www.ncbi.nlm.nih.gov/pubmed/?term=Richardson%20PA%5bAuthor%5d&amp;cauthor=true&amp;cauthor_uid=30144434" TargetMode="External"/><Relationship Id="rId13" Type="http://schemas.openxmlformats.org/officeDocument/2006/relationships/hyperlink" Target="https://www.ncbi.nlm.nih.gov/pubmed/?term=Chu%20J%5bAuthor%5d&amp;cauthor=true&amp;cauthor_uid=30144434" TargetMode="External"/><Relationship Id="rId3" Type="http://schemas.openxmlformats.org/officeDocument/2006/relationships/hyperlink" Target="https://www.ncbi.nlm.nih.gov/pubmed/?term=Kanwal%20F%5bAuthor%5d&amp;cauthor=true&amp;cauthor_uid=30144434" TargetMode="External"/><Relationship Id="rId7" Type="http://schemas.openxmlformats.org/officeDocument/2006/relationships/hyperlink" Target="https://www.ncbi.nlm.nih.gov/pubmed/?term=Chayanupatkul%20M%5bAuthor%5d&amp;cauthor=true&amp;cauthor_uid=30144434" TargetMode="External"/><Relationship Id="rId12" Type="http://schemas.openxmlformats.org/officeDocument/2006/relationships/hyperlink" Target="https://www.ncbi.nlm.nih.gov/pubmed/?term=Asch%20SM%5bAuthor%5d&amp;cauthor=true&amp;cauthor_uid=30144434" TargetMode="External"/><Relationship Id="rId2" Type="http://schemas.openxmlformats.org/officeDocument/2006/relationships/hyperlink" Target="https://www.ncbi.nlm.nih.gov/pubmed/30144434" TargetMode="External"/><Relationship Id="rId1" Type="http://schemas.openxmlformats.org/officeDocument/2006/relationships/slideLayout" Target="../slideLayouts/slideLayout7.xml"/><Relationship Id="rId6" Type="http://schemas.openxmlformats.org/officeDocument/2006/relationships/hyperlink" Target="https://www.ncbi.nlm.nih.gov/pubmed/?term=Natarajan%20Y%5bAuthor%5d&amp;cauthor=true&amp;cauthor_uid=30144434" TargetMode="External"/><Relationship Id="rId11" Type="http://schemas.openxmlformats.org/officeDocument/2006/relationships/hyperlink" Target="https://www.ncbi.nlm.nih.gov/pubmed/?term=Thrift%20AP%5bAuthor%5d&amp;cauthor=true&amp;cauthor_uid=30144434" TargetMode="External"/><Relationship Id="rId5" Type="http://schemas.openxmlformats.org/officeDocument/2006/relationships/hyperlink" Target="https://www.ncbi.nlm.nih.gov/pubmed/?term=Mapakshi%20S%5bAuthor%5d&amp;cauthor=true&amp;cauthor_uid=30144434" TargetMode="External"/><Relationship Id="rId10" Type="http://schemas.openxmlformats.org/officeDocument/2006/relationships/hyperlink" Target="https://www.ncbi.nlm.nih.gov/pubmed/?term=Desiderio%20R%5bAuthor%5d&amp;cauthor=true&amp;cauthor_uid=30144434" TargetMode="External"/><Relationship Id="rId4" Type="http://schemas.openxmlformats.org/officeDocument/2006/relationships/hyperlink" Target="https://www.ncbi.nlm.nih.gov/pubmed/?term=Kramer%20JR%5bAuthor%5d&amp;cauthor=true&amp;cauthor_uid=30144434" TargetMode="External"/><Relationship Id="rId9" Type="http://schemas.openxmlformats.org/officeDocument/2006/relationships/hyperlink" Target="https://www.ncbi.nlm.nih.gov/pubmed/?term=Li%20L%5bAuthor%5d&amp;cauthor=true&amp;cauthor_uid=30144434" TargetMode="External"/><Relationship Id="rId14" Type="http://schemas.openxmlformats.org/officeDocument/2006/relationships/hyperlink" Target="https://www.ncbi.nlm.nih.gov/pubmed/?term=El-Serag%20HB%5bAuthor%5d&amp;cauthor=true&amp;cauthor_uid=30144434"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2276872"/>
            <a:ext cx="8229600" cy="1143000"/>
          </a:xfrm>
        </p:spPr>
        <p:txBody>
          <a:bodyPr>
            <a:normAutofit fontScale="90000"/>
          </a:bodyPr>
          <a:lstStyle/>
          <a:p>
            <a:r>
              <a:rPr lang="it-IT" dirty="0" smtClean="0"/>
              <a:t>Nutrizione per l’esercizio fisico e lo sport</a:t>
            </a:r>
            <a:endParaRPr lang="it-IT" dirty="0"/>
          </a:p>
        </p:txBody>
      </p:sp>
      <p:sp>
        <p:nvSpPr>
          <p:cNvPr id="3" name="Segnaposto contenuto 2"/>
          <p:cNvSpPr>
            <a:spLocks noGrp="1"/>
          </p:cNvSpPr>
          <p:nvPr>
            <p:ph idx="1"/>
          </p:nvPr>
        </p:nvSpPr>
        <p:spPr>
          <a:xfrm>
            <a:off x="611560" y="4365104"/>
            <a:ext cx="8229600" cy="532656"/>
          </a:xfrm>
        </p:spPr>
        <p:txBody>
          <a:bodyPr>
            <a:normAutofit lnSpcReduction="10000"/>
          </a:bodyPr>
          <a:lstStyle/>
          <a:p>
            <a:pPr marL="0" indent="0" algn="ctr">
              <a:buNone/>
            </a:pPr>
            <a:r>
              <a:rPr lang="it-IT" dirty="0" smtClean="0"/>
              <a:t>Lecce 5-6 ottobre 2018</a:t>
            </a:r>
            <a:endParaRPr lang="it-IT" dirty="0"/>
          </a:p>
        </p:txBody>
      </p:sp>
    </p:spTree>
    <p:extLst>
      <p:ext uri="{BB962C8B-B14F-4D97-AF65-F5344CB8AC3E}">
        <p14:creationId xmlns:p14="http://schemas.microsoft.com/office/powerpoint/2010/main" val="29069443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267744" y="1556792"/>
            <a:ext cx="4572000" cy="3970318"/>
          </a:xfrm>
          <a:prstGeom prst="rect">
            <a:avLst/>
          </a:prstGeom>
        </p:spPr>
        <p:txBody>
          <a:bodyPr>
            <a:spAutoFit/>
          </a:bodyPr>
          <a:lstStyle/>
          <a:p>
            <a:pPr algn="ctr"/>
            <a:r>
              <a:rPr lang="it-IT" sz="2800" b="1" dirty="0" smtClean="0"/>
              <a:t>CONDIZIONI ASSOCIATE A STEATOSI EPATICA</a:t>
            </a:r>
          </a:p>
          <a:p>
            <a:endParaRPr lang="it-IT" sz="2800" b="1" dirty="0"/>
          </a:p>
          <a:p>
            <a:pPr marL="457200" indent="-457200">
              <a:buFont typeface="Arial" panose="020B0604020202020204" pitchFamily="34" charset="0"/>
              <a:buChar char="•"/>
            </a:pPr>
            <a:r>
              <a:rPr lang="it-IT" sz="2800" b="1" dirty="0" smtClean="0"/>
              <a:t>Errori metabolici congeniti</a:t>
            </a:r>
            <a:endParaRPr lang="it-IT" sz="2800" b="1" dirty="0"/>
          </a:p>
          <a:p>
            <a:pPr marL="457200" indent="-457200">
              <a:buFont typeface="Arial" panose="020B0604020202020204" pitchFamily="34" charset="0"/>
              <a:buChar char="•"/>
            </a:pPr>
            <a:r>
              <a:rPr lang="it-IT" sz="2800" b="1" dirty="0" smtClean="0"/>
              <a:t>Fattori  metabolici</a:t>
            </a:r>
            <a:r>
              <a:rPr lang="it-IT" sz="2800" b="1" dirty="0"/>
              <a:t> </a:t>
            </a:r>
            <a:r>
              <a:rPr lang="it-IT" sz="2800" b="1" dirty="0" smtClean="0"/>
              <a:t>acquisiti</a:t>
            </a:r>
            <a:endParaRPr lang="it-IT" sz="2800" b="1" dirty="0"/>
          </a:p>
          <a:p>
            <a:pPr marL="457200" indent="-457200">
              <a:buFont typeface="Arial" panose="020B0604020202020204" pitchFamily="34" charset="0"/>
              <a:buChar char="•"/>
            </a:pPr>
            <a:r>
              <a:rPr lang="it-IT" sz="2800" b="1" dirty="0"/>
              <a:t>Farmaci </a:t>
            </a:r>
            <a:endParaRPr lang="it-IT" sz="2800" b="1" dirty="0" smtClean="0"/>
          </a:p>
          <a:p>
            <a:pPr marL="457200" indent="-457200">
              <a:buFont typeface="Arial" panose="020B0604020202020204" pitchFamily="34" charset="0"/>
              <a:buChar char="•"/>
            </a:pPr>
            <a:r>
              <a:rPr lang="it-IT" sz="2800" b="1" dirty="0" smtClean="0"/>
              <a:t>Procedure</a:t>
            </a:r>
            <a:r>
              <a:rPr lang="it-IT" sz="2800" b="1" dirty="0"/>
              <a:t> </a:t>
            </a:r>
            <a:r>
              <a:rPr lang="it-IT" sz="2800" b="1" dirty="0" smtClean="0"/>
              <a:t>chirurgiche </a:t>
            </a:r>
          </a:p>
          <a:p>
            <a:pPr marL="457200" indent="-457200">
              <a:buFont typeface="Arial" panose="020B0604020202020204" pitchFamily="34" charset="0"/>
              <a:buChar char="•"/>
            </a:pPr>
            <a:r>
              <a:rPr lang="it-IT" sz="2800" b="1" dirty="0" smtClean="0"/>
              <a:t>Altre cause</a:t>
            </a:r>
            <a:endParaRPr lang="it-IT" sz="2800" b="1" dirty="0"/>
          </a:p>
        </p:txBody>
      </p:sp>
    </p:spTree>
    <p:extLst>
      <p:ext uri="{BB962C8B-B14F-4D97-AF65-F5344CB8AC3E}">
        <p14:creationId xmlns:p14="http://schemas.microsoft.com/office/powerpoint/2010/main" val="105453243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286000" y="1028343"/>
            <a:ext cx="4572000" cy="4247317"/>
          </a:xfrm>
          <a:prstGeom prst="rect">
            <a:avLst/>
          </a:prstGeom>
        </p:spPr>
        <p:txBody>
          <a:bodyPr>
            <a:spAutoFit/>
          </a:bodyPr>
          <a:lstStyle/>
          <a:p>
            <a:pPr algn="just"/>
            <a:r>
              <a:rPr lang="it-IT" dirty="0"/>
              <a:t>A volte, in meno della metà dei casi, sono incrementati anche i tassi plasmatici di GGT e</a:t>
            </a:r>
          </a:p>
          <a:p>
            <a:pPr algn="just"/>
            <a:r>
              <a:rPr lang="it-IT" dirty="0"/>
              <a:t>ALP (fino 3 volte circa la </a:t>
            </a:r>
            <a:r>
              <a:rPr lang="it-IT" dirty="0" smtClean="0"/>
              <a:t>norma). </a:t>
            </a:r>
            <a:r>
              <a:rPr lang="it-IT" dirty="0"/>
              <a:t>In genere gli altri parametri epatici (albuminemia, t. di</a:t>
            </a:r>
          </a:p>
          <a:p>
            <a:pPr algn="just"/>
            <a:r>
              <a:rPr lang="it-IT" dirty="0"/>
              <a:t>protrombina, bilirubinemia) non sono alterati se non in presenza di cirrosi.</a:t>
            </a:r>
          </a:p>
          <a:p>
            <a:pPr algn="just"/>
            <a:r>
              <a:rPr lang="it-IT" dirty="0"/>
              <a:t>Si evidenzia, poi, nel 20-80% dei </a:t>
            </a:r>
            <a:r>
              <a:rPr lang="it-IT" dirty="0" smtClean="0"/>
              <a:t>casi, </a:t>
            </a:r>
            <a:r>
              <a:rPr lang="it-IT" dirty="0"/>
              <a:t>un aumento dei tassi plasmatici dei trigliceridi e </a:t>
            </a:r>
            <a:r>
              <a:rPr lang="it-IT" dirty="0" smtClean="0"/>
              <a:t>del colesterolo </a:t>
            </a:r>
            <a:r>
              <a:rPr lang="it-IT" dirty="0"/>
              <a:t>LDL </a:t>
            </a:r>
            <a:r>
              <a:rPr lang="it-IT" dirty="0" smtClean="0"/>
              <a:t>plasmatici: dati che testimoniamo </a:t>
            </a:r>
            <a:r>
              <a:rPr lang="it-IT" dirty="0"/>
              <a:t>la presenza di una sindrome </a:t>
            </a:r>
            <a:r>
              <a:rPr lang="it-IT" dirty="0" smtClean="0"/>
              <a:t>metabolica.</a:t>
            </a:r>
            <a:endParaRPr lang="it-IT" dirty="0"/>
          </a:p>
          <a:p>
            <a:pPr algn="just"/>
            <a:r>
              <a:rPr lang="it-IT" dirty="0"/>
              <a:t>L’iperglicemia è presente nel 30-50% dei casi di NALFD. Essa indica la presenza di</a:t>
            </a:r>
          </a:p>
          <a:p>
            <a:pPr algn="just"/>
            <a:r>
              <a:rPr lang="it-IT" dirty="0" err="1"/>
              <a:t>insulinoresistenza</a:t>
            </a:r>
            <a:r>
              <a:rPr lang="it-IT" i="1" dirty="0"/>
              <a:t>, </a:t>
            </a:r>
            <a:r>
              <a:rPr lang="it-IT" dirty="0"/>
              <a:t>a sua volta diagnosticabile con l’aumento dell’HOMA </a:t>
            </a:r>
            <a:r>
              <a:rPr lang="it-IT" dirty="0" err="1" smtClean="0"/>
              <a:t>index</a:t>
            </a:r>
            <a:r>
              <a:rPr lang="it-IT" dirty="0" smtClean="0"/>
              <a:t>.</a:t>
            </a:r>
            <a:endParaRPr lang="it-IT" dirty="0"/>
          </a:p>
        </p:txBody>
      </p:sp>
    </p:spTree>
    <p:extLst>
      <p:ext uri="{BB962C8B-B14F-4D97-AF65-F5344CB8AC3E}">
        <p14:creationId xmlns:p14="http://schemas.microsoft.com/office/powerpoint/2010/main" val="291879523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262626" y="836712"/>
            <a:ext cx="4572000" cy="5078313"/>
          </a:xfrm>
          <a:prstGeom prst="rect">
            <a:avLst/>
          </a:prstGeom>
        </p:spPr>
        <p:txBody>
          <a:bodyPr>
            <a:spAutoFit/>
          </a:bodyPr>
          <a:lstStyle/>
          <a:p>
            <a:pPr algn="just"/>
            <a:r>
              <a:rPr lang="it-IT" i="1" dirty="0"/>
              <a:t>L’ecografia </a:t>
            </a:r>
            <a:r>
              <a:rPr lang="it-IT" dirty="0"/>
              <a:t>è sicuramente la più utilizzata per il suo basso costo e la “facilità” d’impiego.</a:t>
            </a:r>
          </a:p>
          <a:p>
            <a:pPr algn="just"/>
            <a:r>
              <a:rPr lang="it-IT" dirty="0"/>
              <a:t>La steatosi si riconosce </a:t>
            </a:r>
            <a:r>
              <a:rPr lang="it-IT" dirty="0" err="1"/>
              <a:t>ecograficamente</a:t>
            </a:r>
            <a:r>
              <a:rPr lang="it-IT" dirty="0"/>
              <a:t> solo quando l’accumulo di grasso interessa più del 30% </a:t>
            </a:r>
            <a:r>
              <a:rPr lang="it-IT" dirty="0" smtClean="0"/>
              <a:t>del lobulo epatico </a:t>
            </a:r>
            <a:r>
              <a:rPr lang="it-IT" dirty="0"/>
              <a:t>La steatosi ecografica si rende evidente all’indagine per l’aumento</a:t>
            </a:r>
          </a:p>
          <a:p>
            <a:pPr algn="just"/>
            <a:r>
              <a:rPr lang="it-IT" dirty="0"/>
              <a:t>dell’</a:t>
            </a:r>
            <a:r>
              <a:rPr lang="it-IT" dirty="0" err="1"/>
              <a:t>ecogenicità</a:t>
            </a:r>
            <a:r>
              <a:rPr lang="it-IT" dirty="0"/>
              <a:t> parenchimale. Per “aumento dell’</a:t>
            </a:r>
            <a:r>
              <a:rPr lang="it-IT" dirty="0" err="1"/>
              <a:t>ecogenicità</a:t>
            </a:r>
            <a:r>
              <a:rPr lang="it-IT" dirty="0"/>
              <a:t> parenchimale” s’intende la </a:t>
            </a:r>
            <a:r>
              <a:rPr lang="it-IT" dirty="0" smtClean="0"/>
              <a:t>presenza di </a:t>
            </a:r>
            <a:r>
              <a:rPr lang="it-IT" dirty="0"/>
              <a:t>echi di parenchima di elevata intensità, cioè più luminosi rispetto a quelli evocati da un </a:t>
            </a:r>
            <a:r>
              <a:rPr lang="it-IT" dirty="0" smtClean="0"/>
              <a:t>fegato normale</a:t>
            </a:r>
            <a:r>
              <a:rPr lang="it-IT" dirty="0"/>
              <a:t>. Descritto per la prima volta nel 1979, il quadro è conosciuto come “</a:t>
            </a:r>
            <a:r>
              <a:rPr lang="it-IT" dirty="0" err="1"/>
              <a:t>bright</a:t>
            </a:r>
            <a:r>
              <a:rPr lang="it-IT" dirty="0"/>
              <a:t> </a:t>
            </a:r>
            <a:r>
              <a:rPr lang="it-IT" dirty="0" err="1"/>
              <a:t>liver</a:t>
            </a:r>
            <a:r>
              <a:rPr lang="it-IT" dirty="0"/>
              <a:t> </a:t>
            </a:r>
            <a:r>
              <a:rPr lang="it-IT" dirty="0" smtClean="0"/>
              <a:t>pattern”.</a:t>
            </a:r>
            <a:endParaRPr lang="it-IT" dirty="0"/>
          </a:p>
          <a:p>
            <a:pPr algn="just"/>
            <a:r>
              <a:rPr lang="it-IT" dirty="0"/>
              <a:t>Questo </a:t>
            </a:r>
            <a:r>
              <a:rPr lang="it-IT" dirty="0" smtClean="0"/>
              <a:t>aspetto rappresenta </a:t>
            </a:r>
            <a:r>
              <a:rPr lang="it-IT" dirty="0"/>
              <a:t>di fatto l’unico quadro ecografico attraverso il quale le lesioni </a:t>
            </a:r>
            <a:r>
              <a:rPr lang="it-IT" dirty="0" smtClean="0"/>
              <a:t>del tessuto </a:t>
            </a:r>
            <a:r>
              <a:rPr lang="it-IT" dirty="0"/>
              <a:t>epatico presenti nelle malattie croniche diffuse di fegato si manifestano acusticamente.</a:t>
            </a:r>
          </a:p>
        </p:txBody>
      </p:sp>
    </p:spTree>
    <p:extLst>
      <p:ext uri="{BB962C8B-B14F-4D97-AF65-F5344CB8AC3E}">
        <p14:creationId xmlns:p14="http://schemas.microsoft.com/office/powerpoint/2010/main" val="327306542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286000" y="1305342"/>
            <a:ext cx="4572000" cy="4524315"/>
          </a:xfrm>
          <a:prstGeom prst="rect">
            <a:avLst/>
          </a:prstGeom>
        </p:spPr>
        <p:txBody>
          <a:bodyPr>
            <a:spAutoFit/>
          </a:bodyPr>
          <a:lstStyle/>
          <a:p>
            <a:endParaRPr lang="it-IT" dirty="0" smtClean="0"/>
          </a:p>
          <a:p>
            <a:r>
              <a:rPr lang="it-IT" dirty="0" smtClean="0"/>
              <a:t>I segni ecografici sono:</a:t>
            </a:r>
          </a:p>
          <a:p>
            <a:r>
              <a:rPr lang="it-IT" dirty="0" smtClean="0"/>
              <a:t>1</a:t>
            </a:r>
            <a:r>
              <a:rPr lang="it-IT" dirty="0"/>
              <a:t>. aumento diffuso dell’</a:t>
            </a:r>
            <a:r>
              <a:rPr lang="it-IT" dirty="0" err="1"/>
              <a:t>ecogenicità</a:t>
            </a:r>
            <a:r>
              <a:rPr lang="it-IT" dirty="0"/>
              <a:t> del parenchima epatico che gli conferisce</a:t>
            </a:r>
          </a:p>
          <a:p>
            <a:r>
              <a:rPr lang="it-IT" dirty="0"/>
              <a:t>un aspetto di “fegato brillante”;</a:t>
            </a:r>
          </a:p>
          <a:p>
            <a:r>
              <a:rPr lang="it-IT" dirty="0"/>
              <a:t>2. un aumento dell’</a:t>
            </a:r>
            <a:r>
              <a:rPr lang="it-IT" dirty="0" err="1"/>
              <a:t>ecogenicità</a:t>
            </a:r>
            <a:r>
              <a:rPr lang="it-IT" dirty="0"/>
              <a:t> del parenchima epatico rispetto al parenchima</a:t>
            </a:r>
          </a:p>
          <a:p>
            <a:r>
              <a:rPr lang="it-IT" dirty="0"/>
              <a:t>renale</a:t>
            </a:r>
          </a:p>
          <a:p>
            <a:r>
              <a:rPr lang="it-IT" dirty="0"/>
              <a:t>3. aspetto sfumato dei profili dei vasi intraepatici</a:t>
            </a:r>
          </a:p>
          <a:p>
            <a:r>
              <a:rPr lang="it-IT" dirty="0"/>
              <a:t>4. attenuazione del fascio ultrasonoro nei piani profondi del parenchima</a:t>
            </a:r>
          </a:p>
          <a:p>
            <a:r>
              <a:rPr lang="it-IT" dirty="0"/>
              <a:t>epatico</a:t>
            </a:r>
          </a:p>
          <a:p>
            <a:r>
              <a:rPr lang="it-IT" dirty="0"/>
              <a:t>Il valore diagnostico di questi 4 parametri </a:t>
            </a:r>
            <a:r>
              <a:rPr lang="it-IT" dirty="0" smtClean="0"/>
              <a:t>quando sono tutti presenti è </a:t>
            </a:r>
            <a:r>
              <a:rPr lang="it-IT" dirty="0"/>
              <a:t>buono: specificità 100%, sensibilità </a:t>
            </a:r>
            <a:r>
              <a:rPr lang="it-IT" dirty="0" smtClean="0"/>
              <a:t>83%</a:t>
            </a:r>
            <a:endParaRPr lang="it-IT" dirty="0"/>
          </a:p>
        </p:txBody>
      </p:sp>
    </p:spTree>
    <p:extLst>
      <p:ext uri="{BB962C8B-B14F-4D97-AF65-F5344CB8AC3E}">
        <p14:creationId xmlns:p14="http://schemas.microsoft.com/office/powerpoint/2010/main" val="72761852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286000" y="980728"/>
            <a:ext cx="4572000" cy="4524315"/>
          </a:xfrm>
          <a:prstGeom prst="rect">
            <a:avLst/>
          </a:prstGeom>
        </p:spPr>
        <p:txBody>
          <a:bodyPr>
            <a:spAutoFit/>
          </a:bodyPr>
          <a:lstStyle/>
          <a:p>
            <a:pPr algn="just"/>
            <a:r>
              <a:rPr lang="it-IT" dirty="0"/>
              <a:t>Sulla base delle dimensioni e della distribuzione degli echi si possono distinguere due </a:t>
            </a:r>
            <a:r>
              <a:rPr lang="it-IT" dirty="0" smtClean="0"/>
              <a:t>tipi fondamentali </a:t>
            </a:r>
            <a:r>
              <a:rPr lang="it-IT" dirty="0"/>
              <a:t>di “fegato brillante”:</a:t>
            </a:r>
          </a:p>
          <a:p>
            <a:pPr algn="just"/>
            <a:r>
              <a:rPr lang="it-IT" i="1" dirty="0"/>
              <a:t>1) il tipico “</a:t>
            </a:r>
            <a:r>
              <a:rPr lang="it-IT" i="1" dirty="0" err="1"/>
              <a:t>bright</a:t>
            </a:r>
            <a:r>
              <a:rPr lang="it-IT" i="1" dirty="0"/>
              <a:t> </a:t>
            </a:r>
            <a:r>
              <a:rPr lang="it-IT" i="1" dirty="0" err="1"/>
              <a:t>liver</a:t>
            </a:r>
            <a:r>
              <a:rPr lang="it-IT" i="1" dirty="0"/>
              <a:t>”: </a:t>
            </a:r>
            <a:r>
              <a:rPr lang="it-IT" dirty="0"/>
              <a:t>dove gli echi sono più intensi, più luminosi, ma</a:t>
            </a:r>
          </a:p>
          <a:p>
            <a:pPr algn="just"/>
            <a:r>
              <a:rPr lang="it-IT" dirty="0"/>
              <a:t>caratteristicamente fini, distribuiti in modo uniforme, fittamente stipati. Il fascio ultrasonoro </a:t>
            </a:r>
            <a:r>
              <a:rPr lang="it-IT" dirty="0" smtClean="0"/>
              <a:t>può essere </a:t>
            </a:r>
            <a:r>
              <a:rPr lang="it-IT" dirty="0"/>
              <a:t>ottimamente trasmesso in profondità od essere appena attenuato negli strati profondi.</a:t>
            </a:r>
          </a:p>
          <a:p>
            <a:pPr algn="just"/>
            <a:r>
              <a:rPr lang="it-IT" dirty="0"/>
              <a:t>L’alterazione istologica alla base del tipico fegato brillante è la steatosi. La presenza di </a:t>
            </a:r>
            <a:r>
              <a:rPr lang="it-IT" dirty="0" smtClean="0"/>
              <a:t>vacuoli </a:t>
            </a:r>
            <a:r>
              <a:rPr lang="it-IT" dirty="0" err="1" smtClean="0"/>
              <a:t>intracitoplasmatici</a:t>
            </a:r>
            <a:r>
              <a:rPr lang="it-IT" dirty="0" smtClean="0"/>
              <a:t> </a:t>
            </a:r>
            <a:r>
              <a:rPr lang="it-IT" dirty="0"/>
              <a:t>tipici della steatosi determinando un aumento delle interfacce è causa </a:t>
            </a:r>
            <a:r>
              <a:rPr lang="it-IT" dirty="0" smtClean="0"/>
              <a:t>del conseguente aumento dell’</a:t>
            </a:r>
            <a:r>
              <a:rPr lang="it-IT" dirty="0" err="1" smtClean="0"/>
              <a:t>ecogenicità</a:t>
            </a:r>
            <a:r>
              <a:rPr lang="it-IT" dirty="0" smtClean="0"/>
              <a:t> </a:t>
            </a:r>
            <a:r>
              <a:rPr lang="it-IT" dirty="0"/>
              <a:t>parenchimale</a:t>
            </a:r>
          </a:p>
        </p:txBody>
      </p:sp>
    </p:spTree>
    <p:extLst>
      <p:ext uri="{BB962C8B-B14F-4D97-AF65-F5344CB8AC3E}">
        <p14:creationId xmlns:p14="http://schemas.microsoft.com/office/powerpoint/2010/main" val="19349889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411760" y="1561602"/>
            <a:ext cx="4572000" cy="3693319"/>
          </a:xfrm>
          <a:prstGeom prst="rect">
            <a:avLst/>
          </a:prstGeom>
        </p:spPr>
        <p:txBody>
          <a:bodyPr>
            <a:spAutoFit/>
          </a:bodyPr>
          <a:lstStyle/>
          <a:p>
            <a:r>
              <a:rPr lang="it-IT" dirty="0" err="1"/>
              <a:t>Saverymuttu</a:t>
            </a:r>
            <a:r>
              <a:rPr lang="it-IT" dirty="0"/>
              <a:t> et </a:t>
            </a:r>
            <a:r>
              <a:rPr lang="it-IT" dirty="0" smtClean="0"/>
              <a:t>Al. oltre </a:t>
            </a:r>
            <a:r>
              <a:rPr lang="it-IT" dirty="0"/>
              <a:t>a riportare un’elevata sensibilità e specificità dell’ecografia nella</a:t>
            </a:r>
          </a:p>
          <a:p>
            <a:r>
              <a:rPr lang="it-IT" dirty="0"/>
              <a:t>diagnosi di steatosi, indicano anche come con questa metodica diagnostica si possa “graduare” </a:t>
            </a:r>
            <a:r>
              <a:rPr lang="it-IT" dirty="0" smtClean="0"/>
              <a:t>con accuratezza </a:t>
            </a:r>
            <a:r>
              <a:rPr lang="it-IT" dirty="0"/>
              <a:t>l’estensione della steatosi distinguendola in lieve, moderata e severa. </a:t>
            </a:r>
            <a:endParaRPr lang="it-IT" dirty="0" smtClean="0"/>
          </a:p>
          <a:p>
            <a:r>
              <a:rPr lang="it-IT" dirty="0" smtClean="0"/>
              <a:t>Così nella </a:t>
            </a:r>
            <a:r>
              <a:rPr lang="it-IT" i="1" dirty="0" smtClean="0"/>
              <a:t>steatosi </a:t>
            </a:r>
            <a:r>
              <a:rPr lang="it-IT" i="1" dirty="0"/>
              <a:t>lieve o di 1° grado: </a:t>
            </a:r>
            <a:r>
              <a:rPr lang="it-IT" dirty="0"/>
              <a:t>il fegato appare più luminoso con modica discrepanza </a:t>
            </a:r>
            <a:r>
              <a:rPr lang="it-IT" dirty="0" smtClean="0"/>
              <a:t>rispetto alla </a:t>
            </a:r>
            <a:r>
              <a:rPr lang="it-IT" dirty="0"/>
              <a:t>corticale del rene destro, non vi è attenuazione del fascio ultrasonoro negli strati </a:t>
            </a:r>
            <a:r>
              <a:rPr lang="it-IT" dirty="0" smtClean="0"/>
              <a:t>profondi (oppure </a:t>
            </a:r>
            <a:r>
              <a:rPr lang="it-IT" dirty="0"/>
              <a:t>essa è lieve), i profili dei vasi venosi sono conservati o appena sfumati</a:t>
            </a:r>
            <a:r>
              <a:rPr lang="it-IT" dirty="0" smtClean="0"/>
              <a:t>;</a:t>
            </a:r>
            <a:endParaRPr lang="it-IT" dirty="0"/>
          </a:p>
        </p:txBody>
      </p:sp>
    </p:spTree>
    <p:extLst>
      <p:ext uri="{BB962C8B-B14F-4D97-AF65-F5344CB8AC3E}">
        <p14:creationId xmlns:p14="http://schemas.microsoft.com/office/powerpoint/2010/main" val="187386108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286000" y="404664"/>
            <a:ext cx="4572000" cy="5078313"/>
          </a:xfrm>
          <a:prstGeom prst="rect">
            <a:avLst/>
          </a:prstGeom>
        </p:spPr>
        <p:txBody>
          <a:bodyPr>
            <a:spAutoFit/>
          </a:bodyPr>
          <a:lstStyle/>
          <a:p>
            <a:r>
              <a:rPr lang="it-IT" i="1" dirty="0"/>
              <a:t>S</a:t>
            </a:r>
            <a:r>
              <a:rPr lang="it-IT" i="1" dirty="0" smtClean="0"/>
              <a:t>teatosi moderata o di 2° grado</a:t>
            </a:r>
            <a:r>
              <a:rPr lang="it-IT" dirty="0" smtClean="0"/>
              <a:t>: il fegato è </a:t>
            </a:r>
            <a:r>
              <a:rPr lang="it-IT" dirty="0" err="1" smtClean="0"/>
              <a:t>iperluminoso</a:t>
            </a:r>
            <a:r>
              <a:rPr lang="it-IT" dirty="0" smtClean="0"/>
              <a:t> con chiara discrepanza con</a:t>
            </a:r>
          </a:p>
          <a:p>
            <a:r>
              <a:rPr lang="it-IT" dirty="0" smtClean="0"/>
              <a:t>l’</a:t>
            </a:r>
            <a:r>
              <a:rPr lang="it-IT" dirty="0" err="1" smtClean="0"/>
              <a:t>ipoecogenicità</a:t>
            </a:r>
            <a:r>
              <a:rPr lang="it-IT" dirty="0" smtClean="0"/>
              <a:t> della corticale del rene destro, discreta è l’attenuazione del fascio ultrasonoro negli strati profondi tale da rendere meno chiaramente visibile il profilo del diaframma; molto sfumati e mal apprezzabili i profili delle vene </a:t>
            </a:r>
            <a:r>
              <a:rPr lang="it-IT" dirty="0" err="1" smtClean="0"/>
              <a:t>sovraepatiche</a:t>
            </a:r>
            <a:r>
              <a:rPr lang="it-IT" dirty="0" smtClean="0"/>
              <a:t> mentre ancora visibile è il disegno dei rami portali.</a:t>
            </a:r>
          </a:p>
          <a:p>
            <a:r>
              <a:rPr lang="it-IT" i="1" dirty="0" smtClean="0"/>
              <a:t>Steatosi severa o di 3° grado</a:t>
            </a:r>
            <a:r>
              <a:rPr lang="it-IT" dirty="0" smtClean="0"/>
              <a:t>: il fegato è </a:t>
            </a:r>
            <a:r>
              <a:rPr lang="it-IT" dirty="0" err="1" smtClean="0"/>
              <a:t>iperluminoso</a:t>
            </a:r>
            <a:r>
              <a:rPr lang="it-IT" dirty="0" smtClean="0"/>
              <a:t> con echi fini molto stipati; netta è l’attenuazione del fascio ultrasonoro nei piani profondi tale da cancellare il profilo del diaframma (che non è più visibile); anche i profili dei vasi venosi </a:t>
            </a:r>
            <a:r>
              <a:rPr lang="it-IT" dirty="0" err="1" smtClean="0"/>
              <a:t>sovraepatici</a:t>
            </a:r>
            <a:r>
              <a:rPr lang="it-IT" dirty="0" smtClean="0"/>
              <a:t> e portali non sono praticamente più apprezzabili. A volte si riescono appena a riconoscere le pareti dei rami portali principali.</a:t>
            </a:r>
            <a:endParaRPr lang="it-IT" dirty="0"/>
          </a:p>
        </p:txBody>
      </p:sp>
    </p:spTree>
    <p:extLst>
      <p:ext uri="{BB962C8B-B14F-4D97-AF65-F5344CB8AC3E}">
        <p14:creationId xmlns:p14="http://schemas.microsoft.com/office/powerpoint/2010/main" val="50669399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286000" y="1607889"/>
            <a:ext cx="4572000" cy="3693319"/>
          </a:xfrm>
          <a:prstGeom prst="rect">
            <a:avLst/>
          </a:prstGeom>
        </p:spPr>
        <p:txBody>
          <a:bodyPr>
            <a:spAutoFit/>
          </a:bodyPr>
          <a:lstStyle/>
          <a:p>
            <a:r>
              <a:rPr lang="it-IT" i="1" dirty="0"/>
              <a:t>2) il “</a:t>
            </a:r>
            <a:r>
              <a:rPr lang="it-IT" i="1" dirty="0" err="1"/>
              <a:t>coarse</a:t>
            </a:r>
            <a:r>
              <a:rPr lang="it-IT" i="1" dirty="0"/>
              <a:t>” </a:t>
            </a:r>
            <a:r>
              <a:rPr lang="it-IT" i="1" dirty="0" err="1"/>
              <a:t>echo</a:t>
            </a:r>
            <a:r>
              <a:rPr lang="it-IT" i="1" dirty="0"/>
              <a:t> pattern</a:t>
            </a:r>
            <a:r>
              <a:rPr lang="it-IT" dirty="0"/>
              <a:t>: è un aspetto </a:t>
            </a:r>
            <a:r>
              <a:rPr lang="it-IT" dirty="0" err="1"/>
              <a:t>ecostrutturale</a:t>
            </a:r>
            <a:r>
              <a:rPr lang="it-IT" dirty="0"/>
              <a:t> grossolano sempre associato a</a:t>
            </a:r>
          </a:p>
          <a:p>
            <a:r>
              <a:rPr lang="it-IT" dirty="0"/>
              <a:t>fibrosi. La tessitura del </a:t>
            </a:r>
            <a:r>
              <a:rPr lang="it-IT" dirty="0" smtClean="0"/>
              <a:t>parenchima </a:t>
            </a:r>
            <a:r>
              <a:rPr lang="it-IT" dirty="0"/>
              <a:t>è caratterizzata da echi forti (elevata luminosità) di </a:t>
            </a:r>
            <a:r>
              <a:rPr lang="it-IT" dirty="0" smtClean="0"/>
              <a:t>dimensioni “grossolane</a:t>
            </a:r>
            <a:r>
              <a:rPr lang="it-IT" dirty="0"/>
              <a:t>”, non distribuiti in modo uniforme. Può coesistere un’attenuazione del fascio</a:t>
            </a:r>
          </a:p>
          <a:p>
            <a:r>
              <a:rPr lang="it-IT" dirty="0"/>
              <a:t>ultrasonoro nei piani profondi ma, l’attenuazione del fascio non sarebbe comunque </a:t>
            </a:r>
            <a:r>
              <a:rPr lang="it-IT" dirty="0" smtClean="0"/>
              <a:t>una caratteristica </a:t>
            </a:r>
            <a:r>
              <a:rPr lang="it-IT" dirty="0"/>
              <a:t>della fibrosi bensì della steatosi (maggiore severità). Il </a:t>
            </a:r>
            <a:r>
              <a:rPr lang="it-IT" dirty="0" err="1"/>
              <a:t>coarse</a:t>
            </a:r>
            <a:r>
              <a:rPr lang="it-IT" dirty="0"/>
              <a:t> </a:t>
            </a:r>
            <a:r>
              <a:rPr lang="it-IT" dirty="0" err="1"/>
              <a:t>echo</a:t>
            </a:r>
            <a:r>
              <a:rPr lang="it-IT" dirty="0"/>
              <a:t> pattern è </a:t>
            </a:r>
            <a:r>
              <a:rPr lang="it-IT" dirty="0" smtClean="0"/>
              <a:t>molto frequentemente </a:t>
            </a:r>
            <a:r>
              <a:rPr lang="it-IT" dirty="0"/>
              <a:t>associato alla cirrosi</a:t>
            </a:r>
          </a:p>
        </p:txBody>
      </p:sp>
    </p:spTree>
    <p:extLst>
      <p:ext uri="{BB962C8B-B14F-4D97-AF65-F5344CB8AC3E}">
        <p14:creationId xmlns:p14="http://schemas.microsoft.com/office/powerpoint/2010/main" val="56088502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286000" y="889844"/>
            <a:ext cx="4572000" cy="4524315"/>
          </a:xfrm>
          <a:prstGeom prst="rect">
            <a:avLst/>
          </a:prstGeom>
        </p:spPr>
        <p:txBody>
          <a:bodyPr>
            <a:spAutoFit/>
          </a:bodyPr>
          <a:lstStyle/>
          <a:p>
            <a:r>
              <a:rPr lang="it-IT" dirty="0"/>
              <a:t>La </a:t>
            </a:r>
            <a:r>
              <a:rPr lang="it-IT" i="1" dirty="0"/>
              <a:t>TC con mezzo di contrasto </a:t>
            </a:r>
            <a:r>
              <a:rPr lang="it-IT" dirty="0"/>
              <a:t>consente in più, rispetto all’ecografia, di eseguire una</a:t>
            </a:r>
          </a:p>
          <a:p>
            <a:r>
              <a:rPr lang="it-IT" dirty="0"/>
              <a:t>valutazione </a:t>
            </a:r>
            <a:r>
              <a:rPr lang="it-IT" dirty="0" err="1"/>
              <a:t>semiquantativa</a:t>
            </a:r>
            <a:r>
              <a:rPr lang="it-IT" dirty="0"/>
              <a:t> del grasso intraepatico.</a:t>
            </a:r>
          </a:p>
          <a:p>
            <a:r>
              <a:rPr lang="it-IT" dirty="0"/>
              <a:t>In presenza di steatosi epatica, nelle scansioni eseguite senza mezzo di contrasto, la densità</a:t>
            </a:r>
          </a:p>
          <a:p>
            <a:r>
              <a:rPr lang="it-IT" dirty="0"/>
              <a:t>del parenchima si riduce proporzionalmente rispetto alla quantità di grasso presente nell’ordine </a:t>
            </a:r>
            <a:r>
              <a:rPr lang="it-IT" dirty="0" smtClean="0"/>
              <a:t>di 1.6 </a:t>
            </a:r>
            <a:r>
              <a:rPr lang="it-IT" dirty="0"/>
              <a:t>UI per milligrammo di trigliceridi. Dopo iniezione del mezzo di contrasto, la </a:t>
            </a:r>
            <a:r>
              <a:rPr lang="it-IT" dirty="0" smtClean="0"/>
              <a:t>fase d’impregnazione </a:t>
            </a:r>
            <a:r>
              <a:rPr lang="it-IT" dirty="0"/>
              <a:t>precoce del fegato è più debole rispetto alla milza e questo consente di </a:t>
            </a:r>
            <a:r>
              <a:rPr lang="it-IT" dirty="0" smtClean="0"/>
              <a:t>esprimere la </a:t>
            </a:r>
            <a:r>
              <a:rPr lang="it-IT" dirty="0"/>
              <a:t>diagnosi di steatosi </a:t>
            </a:r>
            <a:r>
              <a:rPr lang="it-IT" dirty="0" smtClean="0"/>
              <a:t>epatica. </a:t>
            </a:r>
            <a:r>
              <a:rPr lang="it-IT" dirty="0"/>
              <a:t>Il valore diagnostico della TC è soddisfacente: specificità del </a:t>
            </a:r>
            <a:r>
              <a:rPr lang="it-IT" dirty="0" smtClean="0"/>
              <a:t>85-95</a:t>
            </a:r>
            <a:r>
              <a:rPr lang="it-IT" dirty="0"/>
              <a:t>%, sensibilità di 54-85%</a:t>
            </a:r>
          </a:p>
        </p:txBody>
      </p:sp>
    </p:spTree>
    <p:extLst>
      <p:ext uri="{BB962C8B-B14F-4D97-AF65-F5344CB8AC3E}">
        <p14:creationId xmlns:p14="http://schemas.microsoft.com/office/powerpoint/2010/main" val="8220621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286000" y="889844"/>
            <a:ext cx="4572000" cy="4524315"/>
          </a:xfrm>
          <a:prstGeom prst="rect">
            <a:avLst/>
          </a:prstGeom>
        </p:spPr>
        <p:txBody>
          <a:bodyPr>
            <a:spAutoFit/>
          </a:bodyPr>
          <a:lstStyle/>
          <a:p>
            <a:r>
              <a:rPr lang="it-IT" i="1" dirty="0"/>
              <a:t>La RMN con sequenze rapide</a:t>
            </a:r>
            <a:r>
              <a:rPr lang="it-IT" dirty="0"/>
              <a:t>, permette di porre diagnosi di steatosi epatica in quanto il</a:t>
            </a:r>
          </a:p>
          <a:p>
            <a:r>
              <a:rPr lang="it-IT" dirty="0"/>
              <a:t>grasso intraepatico determina una riduzione del segnale in T1 ed un </a:t>
            </a:r>
            <a:r>
              <a:rPr lang="it-IT" dirty="0" err="1"/>
              <a:t>ipersegnale</a:t>
            </a:r>
            <a:r>
              <a:rPr lang="it-IT" dirty="0"/>
              <a:t> in </a:t>
            </a:r>
            <a:r>
              <a:rPr lang="it-IT" dirty="0" smtClean="0"/>
              <a:t>T2.</a:t>
            </a:r>
            <a:endParaRPr lang="it-IT" dirty="0"/>
          </a:p>
          <a:p>
            <a:r>
              <a:rPr lang="it-IT" dirty="0"/>
              <a:t>Complessivamente delle tre tecniche, l’ecografia è quella che possiede specificità e</a:t>
            </a:r>
          </a:p>
          <a:p>
            <a:r>
              <a:rPr lang="it-IT" dirty="0"/>
              <a:t>sensibilità maggiori per la diagnostica delle forme di steatosi diffuse e di indubbia praticità (</a:t>
            </a:r>
            <a:r>
              <a:rPr lang="it-IT" dirty="0" smtClean="0"/>
              <a:t>costi, ripetibilità</a:t>
            </a:r>
            <a:r>
              <a:rPr lang="it-IT" dirty="0"/>
              <a:t>) per la diagnostica e la sorveglianza nel tempo della patologia, mentre TC e </a:t>
            </a:r>
            <a:r>
              <a:rPr lang="it-IT" dirty="0" smtClean="0"/>
              <a:t>RMN risultano </a:t>
            </a:r>
            <a:r>
              <a:rPr lang="it-IT" dirty="0"/>
              <a:t>superiori per porre diagnosi di infiltrazione grassa focale.</a:t>
            </a:r>
          </a:p>
          <a:p>
            <a:r>
              <a:rPr lang="it-IT" dirty="0"/>
              <a:t>Ciononostante, il limite di queste tecniche diagnostiche è legato al fatto di non riuscire </a:t>
            </a:r>
            <a:r>
              <a:rPr lang="it-IT" dirty="0" smtClean="0"/>
              <a:t>nella diagnosi </a:t>
            </a:r>
            <a:r>
              <a:rPr lang="it-IT" dirty="0"/>
              <a:t>differenziale tra steatosi semplice e NASH.</a:t>
            </a:r>
          </a:p>
        </p:txBody>
      </p:sp>
    </p:spTree>
    <p:extLst>
      <p:ext uri="{BB962C8B-B14F-4D97-AF65-F5344CB8AC3E}">
        <p14:creationId xmlns:p14="http://schemas.microsoft.com/office/powerpoint/2010/main" val="203543863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202191" y="1772816"/>
            <a:ext cx="6552728" cy="2862322"/>
          </a:xfrm>
          <a:prstGeom prst="rect">
            <a:avLst/>
          </a:prstGeom>
          <a:noFill/>
        </p:spPr>
        <p:txBody>
          <a:bodyPr wrap="square" rtlCol="0">
            <a:spAutoFit/>
          </a:bodyPr>
          <a:lstStyle/>
          <a:p>
            <a:r>
              <a:rPr lang="it-IT" dirty="0" smtClean="0"/>
              <a:t>CAP: </a:t>
            </a:r>
            <a:r>
              <a:rPr lang="it-IT" dirty="0" err="1" smtClean="0"/>
              <a:t>controlled</a:t>
            </a:r>
            <a:r>
              <a:rPr lang="it-IT" dirty="0" smtClean="0"/>
              <a:t> </a:t>
            </a:r>
            <a:r>
              <a:rPr lang="it-IT" dirty="0" err="1" smtClean="0"/>
              <a:t>attenuation</a:t>
            </a:r>
            <a:r>
              <a:rPr lang="it-IT" dirty="0" smtClean="0"/>
              <a:t> </a:t>
            </a:r>
            <a:r>
              <a:rPr lang="it-IT" dirty="0" err="1" smtClean="0"/>
              <a:t>parameter</a:t>
            </a:r>
            <a:r>
              <a:rPr lang="it-IT" dirty="0" smtClean="0"/>
              <a:t>.</a:t>
            </a:r>
          </a:p>
          <a:p>
            <a:endParaRPr lang="it-IT" dirty="0"/>
          </a:p>
          <a:p>
            <a:r>
              <a:rPr lang="it-IT" dirty="0" smtClean="0"/>
              <a:t>Il CAP misura l’attenuazione degli ultrasuoni alla frequenza di emissione centrale della sonda del </a:t>
            </a:r>
            <a:r>
              <a:rPr lang="it-IT" dirty="0" err="1" smtClean="0"/>
              <a:t>Fibroscan</a:t>
            </a:r>
            <a:r>
              <a:rPr lang="it-IT" dirty="0" smtClean="0"/>
              <a:t>.</a:t>
            </a:r>
          </a:p>
          <a:p>
            <a:endParaRPr lang="it-IT" dirty="0" smtClean="0"/>
          </a:p>
          <a:p>
            <a:r>
              <a:rPr lang="it-IT" dirty="0" smtClean="0"/>
              <a:t>Un’azienda di produzione di ecografi oggi ha in catalogo un ecografo che comprende anche un </a:t>
            </a:r>
            <a:r>
              <a:rPr lang="it-IT" dirty="0" err="1" smtClean="0"/>
              <a:t>Fibroscan</a:t>
            </a:r>
            <a:r>
              <a:rPr lang="it-IT" dirty="0" smtClean="0"/>
              <a:t>, per cui si può fare contestualmente sia l’uno che l’altro esame.</a:t>
            </a:r>
          </a:p>
          <a:p>
            <a:r>
              <a:rPr lang="it-IT" dirty="0" smtClean="0"/>
              <a:t>Altre aziende utilizzano l’</a:t>
            </a:r>
            <a:r>
              <a:rPr lang="it-IT" dirty="0" err="1" smtClean="0"/>
              <a:t>elastosonografia</a:t>
            </a:r>
            <a:r>
              <a:rPr lang="it-IT" dirty="0" smtClean="0"/>
              <a:t> per diagnosticare e caratterizzare la steatosi.</a:t>
            </a:r>
            <a:endParaRPr lang="it-IT" dirty="0"/>
          </a:p>
        </p:txBody>
      </p:sp>
    </p:spTree>
    <p:extLst>
      <p:ext uri="{BB962C8B-B14F-4D97-AF65-F5344CB8AC3E}">
        <p14:creationId xmlns:p14="http://schemas.microsoft.com/office/powerpoint/2010/main" val="13604701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95736" y="980728"/>
            <a:ext cx="4248472" cy="4893647"/>
          </a:xfrm>
          <a:prstGeom prst="rect">
            <a:avLst/>
          </a:prstGeom>
          <a:noFill/>
        </p:spPr>
        <p:txBody>
          <a:bodyPr wrap="square" rtlCol="0">
            <a:spAutoFit/>
          </a:bodyPr>
          <a:lstStyle/>
          <a:p>
            <a:r>
              <a:rPr lang="it-IT" sz="2400" dirty="0" smtClean="0"/>
              <a:t>Errori metabolici congeniti:</a:t>
            </a:r>
            <a:endParaRPr lang="it-IT" sz="2400" dirty="0"/>
          </a:p>
          <a:p>
            <a:endParaRPr lang="it-IT" sz="2400" dirty="0" smtClean="0"/>
          </a:p>
          <a:p>
            <a:pPr marL="285750" indent="-285750">
              <a:buFont typeface="Arial" panose="020B0604020202020204" pitchFamily="34" charset="0"/>
              <a:buChar char="•"/>
            </a:pPr>
            <a:r>
              <a:rPr lang="it-IT" sz="2400" dirty="0" err="1" smtClean="0"/>
              <a:t>Abetalipoproteinemia</a:t>
            </a:r>
            <a:endParaRPr lang="it-IT" sz="2400" dirty="0" smtClean="0"/>
          </a:p>
          <a:p>
            <a:pPr marL="285750" indent="-285750">
              <a:buFont typeface="Arial" panose="020B0604020202020204" pitchFamily="34" charset="0"/>
              <a:buChar char="•"/>
            </a:pPr>
            <a:r>
              <a:rPr lang="it-IT" sz="2400" dirty="0" err="1" smtClean="0"/>
              <a:t>Galattosemia</a:t>
            </a:r>
            <a:endParaRPr lang="it-IT" sz="2400" dirty="0" smtClean="0"/>
          </a:p>
          <a:p>
            <a:pPr marL="285750" indent="-285750">
              <a:buFont typeface="Arial" panose="020B0604020202020204" pitchFamily="34" charset="0"/>
              <a:buChar char="•"/>
            </a:pPr>
            <a:r>
              <a:rPr lang="it-IT" sz="2400" dirty="0" smtClean="0"/>
              <a:t>Glicogenosi</a:t>
            </a:r>
          </a:p>
          <a:p>
            <a:pPr marL="285750" indent="-285750">
              <a:buFont typeface="Arial" panose="020B0604020202020204" pitchFamily="34" charset="0"/>
              <a:buChar char="•"/>
            </a:pPr>
            <a:r>
              <a:rPr lang="it-IT" sz="2400" b="1" dirty="0" smtClean="0"/>
              <a:t>Intolleranza al fruttosio</a:t>
            </a:r>
          </a:p>
          <a:p>
            <a:pPr marL="285750" indent="-285750">
              <a:buFont typeface="Arial" panose="020B0604020202020204" pitchFamily="34" charset="0"/>
              <a:buChar char="•"/>
            </a:pPr>
            <a:r>
              <a:rPr lang="it-IT" sz="2400" dirty="0" err="1" smtClean="0"/>
              <a:t>Omocistinuria</a:t>
            </a:r>
            <a:endParaRPr lang="it-IT" sz="2400" dirty="0" smtClean="0"/>
          </a:p>
          <a:p>
            <a:pPr marL="285750" indent="-285750">
              <a:buFont typeface="Arial" panose="020B0604020202020204" pitchFamily="34" charset="0"/>
              <a:buChar char="•"/>
            </a:pPr>
            <a:r>
              <a:rPr lang="it-IT" sz="2400" dirty="0" smtClean="0"/>
              <a:t>Deficit sistemico di carnitina</a:t>
            </a:r>
          </a:p>
          <a:p>
            <a:pPr marL="285750" indent="-285750">
              <a:buFont typeface="Arial" panose="020B0604020202020204" pitchFamily="34" charset="0"/>
              <a:buChar char="•"/>
            </a:pPr>
            <a:r>
              <a:rPr lang="it-IT" sz="2400" dirty="0" err="1" smtClean="0"/>
              <a:t>Tirosinemia</a:t>
            </a:r>
            <a:endParaRPr lang="it-IT" sz="2400" dirty="0" smtClean="0"/>
          </a:p>
          <a:p>
            <a:pPr marL="285750" indent="-285750">
              <a:buFont typeface="Arial" panose="020B0604020202020204" pitchFamily="34" charset="0"/>
              <a:buChar char="•"/>
            </a:pPr>
            <a:r>
              <a:rPr lang="it-IT" sz="2400" dirty="0" smtClean="0"/>
              <a:t>Morbo di </a:t>
            </a:r>
            <a:r>
              <a:rPr lang="it-IT" sz="2400" dirty="0" err="1" smtClean="0"/>
              <a:t>Refsun</a:t>
            </a:r>
            <a:endParaRPr lang="it-IT" sz="2400" dirty="0" smtClean="0"/>
          </a:p>
          <a:p>
            <a:pPr marL="285750" indent="-285750">
              <a:buFont typeface="Arial" panose="020B0604020202020204" pitchFamily="34" charset="0"/>
              <a:buChar char="•"/>
            </a:pPr>
            <a:r>
              <a:rPr lang="it-IT" sz="2400" dirty="0" smtClean="0"/>
              <a:t>Morbo di </a:t>
            </a:r>
            <a:r>
              <a:rPr lang="it-IT" sz="2400" dirty="0" err="1" smtClean="0"/>
              <a:t>Wolman</a:t>
            </a:r>
            <a:endParaRPr lang="it-IT" sz="2400" dirty="0" smtClean="0"/>
          </a:p>
          <a:p>
            <a:pPr marL="285750" indent="-285750">
              <a:buFont typeface="Arial" panose="020B0604020202020204" pitchFamily="34" charset="0"/>
              <a:buChar char="•"/>
            </a:pPr>
            <a:r>
              <a:rPr lang="it-IT" sz="2400" dirty="0" smtClean="0"/>
              <a:t>Morbo di </a:t>
            </a:r>
            <a:r>
              <a:rPr lang="it-IT" sz="2400" dirty="0" err="1" smtClean="0"/>
              <a:t>Schwachman</a:t>
            </a:r>
            <a:endParaRPr lang="it-IT" sz="2400" dirty="0" smtClean="0"/>
          </a:p>
          <a:p>
            <a:pPr marL="285750" indent="-285750">
              <a:buFont typeface="Arial" panose="020B0604020202020204" pitchFamily="34" charset="0"/>
              <a:buChar char="•"/>
            </a:pPr>
            <a:r>
              <a:rPr lang="it-IT" sz="2400" dirty="0" smtClean="0"/>
              <a:t>S. di Weber-Christian</a:t>
            </a:r>
            <a:endParaRPr lang="it-IT" sz="2400" dirty="0"/>
          </a:p>
        </p:txBody>
      </p:sp>
    </p:spTree>
    <p:extLst>
      <p:ext uri="{BB962C8B-B14F-4D97-AF65-F5344CB8AC3E}">
        <p14:creationId xmlns:p14="http://schemas.microsoft.com/office/powerpoint/2010/main" val="416353243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286000" y="1412776"/>
            <a:ext cx="4572000" cy="3693319"/>
          </a:xfrm>
          <a:prstGeom prst="rect">
            <a:avLst/>
          </a:prstGeom>
        </p:spPr>
        <p:txBody>
          <a:bodyPr>
            <a:spAutoFit/>
          </a:bodyPr>
          <a:lstStyle/>
          <a:p>
            <a:pPr algn="just"/>
            <a:r>
              <a:rPr lang="it-IT" dirty="0"/>
              <a:t>La </a:t>
            </a:r>
            <a:r>
              <a:rPr lang="it-IT" dirty="0" smtClean="0"/>
              <a:t>biopsia </a:t>
            </a:r>
            <a:r>
              <a:rPr lang="it-IT" dirty="0"/>
              <a:t>epatica è essenziale per la diagnosi di certezza di </a:t>
            </a:r>
            <a:r>
              <a:rPr lang="it-IT" dirty="0" smtClean="0"/>
              <a:t>NASH.  </a:t>
            </a:r>
          </a:p>
          <a:p>
            <a:pPr algn="just"/>
            <a:r>
              <a:rPr lang="it-IT" dirty="0" smtClean="0"/>
              <a:t>L’esame</a:t>
            </a:r>
            <a:r>
              <a:rPr lang="it-IT" dirty="0"/>
              <a:t> </a:t>
            </a:r>
            <a:r>
              <a:rPr lang="it-IT" dirty="0" smtClean="0"/>
              <a:t>istologico </a:t>
            </a:r>
            <a:r>
              <a:rPr lang="it-IT" dirty="0"/>
              <a:t>risulta l’unico in grado di differenziare tra una forma di steatosi epatica benigna ed </a:t>
            </a:r>
            <a:r>
              <a:rPr lang="it-IT" dirty="0" smtClean="0"/>
              <a:t>una NASH </a:t>
            </a:r>
            <a:r>
              <a:rPr lang="it-IT" dirty="0"/>
              <a:t>con tendenza </a:t>
            </a:r>
            <a:r>
              <a:rPr lang="it-IT" dirty="0" err="1"/>
              <a:t>fibrogenica</a:t>
            </a:r>
            <a:r>
              <a:rPr lang="it-IT" dirty="0"/>
              <a:t> evolutiva, di stabilire il grado di fibrosi e pertanto di fissare </a:t>
            </a:r>
            <a:r>
              <a:rPr lang="it-IT" dirty="0" smtClean="0"/>
              <a:t>le successive </a:t>
            </a:r>
            <a:r>
              <a:rPr lang="it-IT" dirty="0"/>
              <a:t>modalità di presa in carico del </a:t>
            </a:r>
            <a:r>
              <a:rPr lang="it-IT" dirty="0" smtClean="0"/>
              <a:t>paziente.</a:t>
            </a:r>
            <a:endParaRPr lang="it-IT" dirty="0"/>
          </a:p>
          <a:p>
            <a:pPr algn="just"/>
            <a:r>
              <a:rPr lang="it-IT" dirty="0"/>
              <a:t>Il successivo piano terapeutico, il programma di sorveglianza per la valutazione</a:t>
            </a:r>
          </a:p>
          <a:p>
            <a:pPr algn="just"/>
            <a:r>
              <a:rPr lang="it-IT" dirty="0"/>
              <a:t>dell’ipertensione portale o la diagnosi precoce dell’HCC, sono tutti la diretta conseguenza </a:t>
            </a:r>
            <a:r>
              <a:rPr lang="it-IT" dirty="0" smtClean="0"/>
              <a:t>del quadro messo </a:t>
            </a:r>
            <a:r>
              <a:rPr lang="it-IT" dirty="0"/>
              <a:t>in luce dall’esame </a:t>
            </a:r>
            <a:r>
              <a:rPr lang="it-IT" dirty="0" smtClean="0"/>
              <a:t>istologico.</a:t>
            </a:r>
            <a:endParaRPr lang="it-IT" dirty="0"/>
          </a:p>
        </p:txBody>
      </p:sp>
    </p:spTree>
    <p:extLst>
      <p:ext uri="{BB962C8B-B14F-4D97-AF65-F5344CB8AC3E}">
        <p14:creationId xmlns:p14="http://schemas.microsoft.com/office/powerpoint/2010/main" val="126402424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286000" y="1305342"/>
            <a:ext cx="4572000" cy="3970318"/>
          </a:xfrm>
          <a:prstGeom prst="rect">
            <a:avLst/>
          </a:prstGeom>
        </p:spPr>
        <p:txBody>
          <a:bodyPr>
            <a:spAutoFit/>
          </a:bodyPr>
          <a:lstStyle/>
          <a:p>
            <a:pPr algn="just"/>
            <a:r>
              <a:rPr lang="it-IT" dirty="0" smtClean="0"/>
              <a:t>Può </a:t>
            </a:r>
            <a:r>
              <a:rPr lang="it-IT" dirty="0"/>
              <a:t>essere opportuno proporre la</a:t>
            </a:r>
          </a:p>
          <a:p>
            <a:pPr algn="just"/>
            <a:r>
              <a:rPr lang="it-IT" dirty="0"/>
              <a:t>biopsia </a:t>
            </a:r>
            <a:r>
              <a:rPr lang="it-IT" dirty="0" smtClean="0"/>
              <a:t>epatica:</a:t>
            </a:r>
            <a:endParaRPr lang="it-IT" dirty="0"/>
          </a:p>
          <a:p>
            <a:pPr algn="just"/>
            <a:r>
              <a:rPr lang="it-IT" dirty="0"/>
              <a:t>a) in presenza di una malattia cronica di fegato quando vi sono elementi clinici </a:t>
            </a:r>
            <a:r>
              <a:rPr lang="it-IT" dirty="0" smtClean="0"/>
              <a:t>e </a:t>
            </a:r>
            <a:r>
              <a:rPr lang="it-IT" dirty="0" err="1" smtClean="0"/>
              <a:t>bioumorali</a:t>
            </a:r>
            <a:r>
              <a:rPr lang="it-IT" dirty="0" smtClean="0"/>
              <a:t> </a:t>
            </a:r>
            <a:r>
              <a:rPr lang="it-IT" dirty="0"/>
              <a:t>evidenti;</a:t>
            </a:r>
          </a:p>
          <a:p>
            <a:pPr algn="just"/>
            <a:r>
              <a:rPr lang="it-IT" dirty="0"/>
              <a:t>b) quando gli elementi di prova di lesione del parenchima (steatosi ecografica) </a:t>
            </a:r>
            <a:r>
              <a:rPr lang="it-IT" dirty="0" smtClean="0"/>
              <a:t>e/o eziologici </a:t>
            </a:r>
            <a:r>
              <a:rPr lang="it-IT" dirty="0"/>
              <a:t>(sindrome metabolica) sono insufficienti</a:t>
            </a:r>
          </a:p>
          <a:p>
            <a:pPr algn="just"/>
            <a:r>
              <a:rPr lang="it-IT" dirty="0"/>
              <a:t>c) quando più cause possibili di malattia cronica di fegato coesistono con </a:t>
            </a:r>
            <a:r>
              <a:rPr lang="it-IT" dirty="0" smtClean="0"/>
              <a:t>la sindrome </a:t>
            </a:r>
            <a:r>
              <a:rPr lang="it-IT" dirty="0"/>
              <a:t>metabolica</a:t>
            </a:r>
          </a:p>
          <a:p>
            <a:pPr algn="just"/>
            <a:r>
              <a:rPr lang="it-IT" dirty="0"/>
              <a:t>d) se i segni della steatosi (NALFD) non regrediscono nonostante la corretta presa in</a:t>
            </a:r>
          </a:p>
          <a:p>
            <a:pPr algn="just"/>
            <a:r>
              <a:rPr lang="it-IT" dirty="0"/>
              <a:t>carico delle alterazioni metaboliche.</a:t>
            </a:r>
          </a:p>
        </p:txBody>
      </p:sp>
    </p:spTree>
    <p:extLst>
      <p:ext uri="{BB962C8B-B14F-4D97-AF65-F5344CB8AC3E}">
        <p14:creationId xmlns:p14="http://schemas.microsoft.com/office/powerpoint/2010/main" val="242315816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259632" y="435255"/>
            <a:ext cx="6840760" cy="5262979"/>
          </a:xfrm>
          <a:prstGeom prst="rect">
            <a:avLst/>
          </a:prstGeom>
          <a:noFill/>
        </p:spPr>
        <p:txBody>
          <a:bodyPr wrap="square" rtlCol="0">
            <a:spAutoFit/>
          </a:bodyPr>
          <a:lstStyle/>
          <a:p>
            <a:r>
              <a:rPr lang="it-IT" sz="1600" dirty="0" smtClean="0"/>
              <a:t>Test predittivi e di quantificazione della steatosi:</a:t>
            </a:r>
          </a:p>
          <a:p>
            <a:pPr marL="285750" indent="-285750">
              <a:buFont typeface="Arial" panose="020B0604020202020204" pitchFamily="34" charset="0"/>
              <a:buChar char="•"/>
            </a:pPr>
            <a:r>
              <a:rPr lang="it-IT" sz="1600" dirty="0" err="1" smtClean="0"/>
              <a:t>Fatty</a:t>
            </a:r>
            <a:r>
              <a:rPr lang="it-IT" sz="1600" dirty="0" smtClean="0"/>
              <a:t> </a:t>
            </a:r>
            <a:r>
              <a:rPr lang="it-IT" sz="1600" dirty="0" err="1" smtClean="0"/>
              <a:t>Liver</a:t>
            </a:r>
            <a:r>
              <a:rPr lang="it-IT" sz="1600" dirty="0" smtClean="0"/>
              <a:t> Index (correla con </a:t>
            </a:r>
            <a:r>
              <a:rPr lang="it-IT" sz="1600" dirty="0" err="1" smtClean="0"/>
              <a:t>insulinoresistenza</a:t>
            </a:r>
            <a:r>
              <a:rPr lang="it-IT" sz="1600" dirty="0" smtClean="0"/>
              <a:t> e rischio cardiovascolare)</a:t>
            </a:r>
          </a:p>
          <a:p>
            <a:pPr marL="285750" indent="-285750">
              <a:buFont typeface="Arial" panose="020B0604020202020204" pitchFamily="34" charset="0"/>
              <a:buChar char="•"/>
            </a:pPr>
            <a:r>
              <a:rPr lang="it-IT" sz="1600" dirty="0" err="1" smtClean="0"/>
              <a:t>Steato</a:t>
            </a:r>
            <a:r>
              <a:rPr lang="it-IT" sz="1600" dirty="0" smtClean="0"/>
              <a:t>-test</a:t>
            </a:r>
          </a:p>
          <a:p>
            <a:pPr marL="285750" indent="-285750">
              <a:buFont typeface="Arial" panose="020B0604020202020204" pitchFamily="34" charset="0"/>
              <a:buChar char="•"/>
            </a:pPr>
            <a:r>
              <a:rPr lang="it-IT" sz="1600" dirty="0" smtClean="0"/>
              <a:t>NAFLD score</a:t>
            </a:r>
          </a:p>
          <a:p>
            <a:r>
              <a:rPr lang="it-IT" sz="1600" dirty="0" smtClean="0"/>
              <a:t>Altri test:</a:t>
            </a:r>
          </a:p>
          <a:p>
            <a:pPr marL="285750" indent="-285750">
              <a:buFont typeface="Arial" panose="020B0604020202020204" pitchFamily="34" charset="0"/>
              <a:buChar char="•"/>
            </a:pPr>
            <a:r>
              <a:rPr lang="it-IT" sz="1600" dirty="0" smtClean="0"/>
              <a:t>AST/ALT ratio</a:t>
            </a:r>
          </a:p>
          <a:p>
            <a:pPr marL="285750" indent="-285750">
              <a:buFont typeface="Arial" panose="020B0604020202020204" pitchFamily="34" charset="0"/>
              <a:buChar char="•"/>
            </a:pPr>
            <a:r>
              <a:rPr lang="it-IT" sz="1600" dirty="0" smtClean="0"/>
              <a:t>Frammenti di CK 18 nel siero</a:t>
            </a:r>
          </a:p>
          <a:p>
            <a:pPr marL="285750" indent="-285750">
              <a:buFont typeface="Arial" panose="020B0604020202020204" pitchFamily="34" charset="0"/>
              <a:buChar char="•"/>
            </a:pPr>
            <a:r>
              <a:rPr lang="it-IT" sz="1600" dirty="0" smtClean="0"/>
              <a:t>BARD score</a:t>
            </a:r>
          </a:p>
          <a:p>
            <a:pPr marL="285750" indent="-285750">
              <a:buFont typeface="Arial" panose="020B0604020202020204" pitchFamily="34" charset="0"/>
              <a:buChar char="•"/>
            </a:pPr>
            <a:r>
              <a:rPr lang="it-IT" sz="1600" dirty="0" smtClean="0"/>
              <a:t>FIB-4 score</a:t>
            </a:r>
          </a:p>
          <a:p>
            <a:pPr marL="285750" indent="-285750">
              <a:buFont typeface="Arial" panose="020B0604020202020204" pitchFamily="34" charset="0"/>
              <a:buChar char="•"/>
            </a:pPr>
            <a:r>
              <a:rPr lang="it-IT" sz="1600" dirty="0" smtClean="0"/>
              <a:t>Kit e algoritmi commerciali</a:t>
            </a:r>
          </a:p>
          <a:p>
            <a:r>
              <a:rPr lang="it-IT" sz="1600" dirty="0" smtClean="0"/>
              <a:t>Metodiche di </a:t>
            </a:r>
            <a:r>
              <a:rPr lang="it-IT" sz="1600" dirty="0" err="1" smtClean="0"/>
              <a:t>imaging</a:t>
            </a:r>
            <a:r>
              <a:rPr lang="it-IT" sz="1600" dirty="0" smtClean="0"/>
              <a:t>:</a:t>
            </a:r>
          </a:p>
          <a:p>
            <a:pPr marL="285750" indent="-285750">
              <a:buFont typeface="Arial" panose="020B0604020202020204" pitchFamily="34" charset="0"/>
              <a:buChar char="•"/>
            </a:pPr>
            <a:r>
              <a:rPr lang="it-IT" sz="1600" dirty="0" smtClean="0"/>
              <a:t>US (sensibilità 60-100%  PPV 62%)</a:t>
            </a:r>
          </a:p>
          <a:p>
            <a:pPr marL="285750" indent="-285750">
              <a:buFont typeface="Arial" panose="020B0604020202020204" pitchFamily="34" charset="0"/>
              <a:buChar char="•"/>
            </a:pPr>
            <a:r>
              <a:rPr lang="it-IT" sz="1600" dirty="0" smtClean="0"/>
              <a:t>TC (sensibilità 93% PPV 76%)</a:t>
            </a:r>
          </a:p>
          <a:p>
            <a:r>
              <a:rPr lang="it-IT" sz="1600" dirty="0" smtClean="0"/>
              <a:t>N.B. US, TC e RMN sono sensibili solo se la steatosi interessa più del 33% del fegato</a:t>
            </a:r>
          </a:p>
          <a:p>
            <a:r>
              <a:rPr lang="it-IT" sz="1600" dirty="0" smtClean="0"/>
              <a:t>Nuove tecnologie (</a:t>
            </a:r>
            <a:r>
              <a:rPr lang="it-IT" sz="1600" dirty="0" err="1" smtClean="0"/>
              <a:t>elastosonografia</a:t>
            </a:r>
            <a:r>
              <a:rPr lang="it-IT" sz="1600" dirty="0" smtClean="0"/>
              <a:t>):</a:t>
            </a:r>
          </a:p>
          <a:p>
            <a:pPr marL="285750" indent="-285750">
              <a:buFont typeface="Arial" panose="020B0604020202020204" pitchFamily="34" charset="0"/>
              <a:buChar char="•"/>
            </a:pPr>
            <a:r>
              <a:rPr lang="it-IT" sz="1600" dirty="0" err="1" smtClean="0"/>
              <a:t>Fibroscan</a:t>
            </a:r>
            <a:endParaRPr lang="it-IT" sz="1600" dirty="0" smtClean="0"/>
          </a:p>
          <a:p>
            <a:pPr marL="285750" indent="-285750">
              <a:buFont typeface="Arial" panose="020B0604020202020204" pitchFamily="34" charset="0"/>
              <a:buChar char="•"/>
            </a:pPr>
            <a:r>
              <a:rPr lang="it-IT" sz="1600" dirty="0" smtClean="0"/>
              <a:t>ARFI</a:t>
            </a:r>
          </a:p>
          <a:p>
            <a:r>
              <a:rPr lang="it-IT" sz="1600" dirty="0" smtClean="0"/>
              <a:t>Gold standard:</a:t>
            </a:r>
          </a:p>
          <a:p>
            <a:pPr marL="285750" indent="-285750">
              <a:buFont typeface="Arial" panose="020B0604020202020204" pitchFamily="34" charset="0"/>
              <a:buChar char="•"/>
            </a:pPr>
            <a:r>
              <a:rPr lang="it-IT" sz="1600" dirty="0" smtClean="0"/>
              <a:t>Biopsia (diagnostica: permette di distinguere la steatosi dalla NSH; prognostica: permette il </a:t>
            </a:r>
            <a:r>
              <a:rPr lang="it-IT" sz="1600" dirty="0" err="1" smtClean="0"/>
              <a:t>grading</a:t>
            </a:r>
            <a:r>
              <a:rPr lang="it-IT" sz="1600" dirty="0" smtClean="0"/>
              <a:t> e lo </a:t>
            </a:r>
            <a:r>
              <a:rPr lang="it-IT" sz="1600" dirty="0" err="1" smtClean="0"/>
              <a:t>staging</a:t>
            </a:r>
            <a:r>
              <a:rPr lang="it-IT" sz="1600" dirty="0" smtClean="0"/>
              <a:t> della NASH) </a:t>
            </a:r>
            <a:endParaRPr lang="it-IT" sz="1600" dirty="0"/>
          </a:p>
        </p:txBody>
      </p:sp>
    </p:spTree>
    <p:extLst>
      <p:ext uri="{BB962C8B-B14F-4D97-AF65-F5344CB8AC3E}">
        <p14:creationId xmlns:p14="http://schemas.microsoft.com/office/powerpoint/2010/main" val="403556971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63688" y="2060848"/>
            <a:ext cx="5616624" cy="2123658"/>
          </a:xfrm>
          <a:prstGeom prst="rect">
            <a:avLst/>
          </a:prstGeom>
          <a:noFill/>
        </p:spPr>
        <p:txBody>
          <a:bodyPr wrap="square" rtlCol="0">
            <a:spAutoFit/>
          </a:bodyPr>
          <a:lstStyle/>
          <a:p>
            <a:r>
              <a:rPr lang="it-IT" sz="6600" dirty="0" smtClean="0"/>
              <a:t>Diagnosi etiologica *</a:t>
            </a:r>
            <a:endParaRPr lang="it-IT" sz="6600" dirty="0"/>
          </a:p>
        </p:txBody>
      </p:sp>
    </p:spTree>
    <p:extLst>
      <p:ext uri="{BB962C8B-B14F-4D97-AF65-F5344CB8AC3E}">
        <p14:creationId xmlns:p14="http://schemas.microsoft.com/office/powerpoint/2010/main" val="175712654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286000" y="1166843"/>
            <a:ext cx="4572000" cy="4801314"/>
          </a:xfrm>
          <a:prstGeom prst="rect">
            <a:avLst/>
          </a:prstGeom>
        </p:spPr>
        <p:txBody>
          <a:bodyPr>
            <a:spAutoFit/>
          </a:bodyPr>
          <a:lstStyle/>
          <a:p>
            <a:r>
              <a:rPr lang="it-IT" i="1" dirty="0"/>
              <a:t>Steatosi semplice</a:t>
            </a:r>
          </a:p>
          <a:p>
            <a:r>
              <a:rPr lang="it-IT" i="1" dirty="0"/>
              <a:t>1. steatosi a grandi gocce:</a:t>
            </a:r>
          </a:p>
          <a:p>
            <a:pPr marL="285750" indent="-285750">
              <a:buFont typeface="Arial" panose="020B0604020202020204" pitchFamily="34" charset="0"/>
              <a:buChar char="•"/>
            </a:pPr>
            <a:r>
              <a:rPr lang="it-IT" dirty="0" smtClean="0"/>
              <a:t> </a:t>
            </a:r>
            <a:r>
              <a:rPr lang="it-IT" dirty="0"/>
              <a:t>consumo eccessivo di alcool</a:t>
            </a:r>
          </a:p>
          <a:p>
            <a:pPr marL="285750" indent="-285750">
              <a:buFont typeface="Arial" panose="020B0604020202020204" pitchFamily="34" charset="0"/>
              <a:buChar char="•"/>
            </a:pPr>
            <a:r>
              <a:rPr lang="it-IT" dirty="0" smtClean="0"/>
              <a:t> </a:t>
            </a:r>
            <a:r>
              <a:rPr lang="it-IT" dirty="0"/>
              <a:t>obesità</a:t>
            </a:r>
          </a:p>
          <a:p>
            <a:pPr marL="285750" indent="-285750">
              <a:buFont typeface="Arial" panose="020B0604020202020204" pitchFamily="34" charset="0"/>
              <a:buChar char="•"/>
            </a:pPr>
            <a:r>
              <a:rPr lang="it-IT" dirty="0" smtClean="0"/>
              <a:t> </a:t>
            </a:r>
            <a:r>
              <a:rPr lang="it-IT" dirty="0"/>
              <a:t>diabete mellito (</a:t>
            </a:r>
            <a:r>
              <a:rPr lang="it-IT" dirty="0" err="1"/>
              <a:t>insulino</a:t>
            </a:r>
            <a:r>
              <a:rPr lang="it-IT" dirty="0"/>
              <a:t>-resistenza)</a:t>
            </a:r>
          </a:p>
          <a:p>
            <a:pPr marL="285750" indent="-285750">
              <a:buFont typeface="Arial" panose="020B0604020202020204" pitchFamily="34" charset="0"/>
              <a:buChar char="•"/>
            </a:pPr>
            <a:r>
              <a:rPr lang="it-IT" dirty="0" smtClean="0"/>
              <a:t> </a:t>
            </a:r>
            <a:r>
              <a:rPr lang="it-IT" dirty="0"/>
              <a:t>malattie metaboliche ereditarie</a:t>
            </a:r>
          </a:p>
          <a:p>
            <a:pPr marL="285750" indent="-285750">
              <a:buFont typeface="Arial" panose="020B0604020202020204" pitchFamily="34" charset="0"/>
              <a:buChar char="•"/>
            </a:pPr>
            <a:r>
              <a:rPr lang="it-IT" dirty="0"/>
              <a:t>(</a:t>
            </a:r>
            <a:r>
              <a:rPr lang="it-IT" dirty="0" err="1"/>
              <a:t>abetalipoproteinemia</a:t>
            </a:r>
            <a:r>
              <a:rPr lang="it-IT" dirty="0"/>
              <a:t>, </a:t>
            </a:r>
            <a:r>
              <a:rPr lang="it-IT" dirty="0" err="1"/>
              <a:t>ipobetalipoproteinemia</a:t>
            </a:r>
            <a:r>
              <a:rPr lang="it-IT" dirty="0"/>
              <a:t>, m.</a:t>
            </a:r>
          </a:p>
          <a:p>
            <a:pPr marL="285750" indent="-285750">
              <a:buFont typeface="Arial" panose="020B0604020202020204" pitchFamily="34" charset="0"/>
              <a:buChar char="•"/>
            </a:pPr>
            <a:r>
              <a:rPr lang="it-IT" dirty="0"/>
              <a:t>di Andersen, s. di Weber-Christian)</a:t>
            </a:r>
          </a:p>
          <a:p>
            <a:pPr marL="285750" indent="-285750">
              <a:buFont typeface="Arial" panose="020B0604020202020204" pitchFamily="34" charset="0"/>
              <a:buChar char="•"/>
            </a:pPr>
            <a:r>
              <a:rPr lang="it-IT" dirty="0" smtClean="0"/>
              <a:t> </a:t>
            </a:r>
            <a:r>
              <a:rPr lang="it-IT" dirty="0"/>
              <a:t>epatite cronica da HCV</a:t>
            </a:r>
          </a:p>
          <a:p>
            <a:pPr marL="285750" indent="-285750">
              <a:buFont typeface="Arial" panose="020B0604020202020204" pitchFamily="34" charset="0"/>
              <a:buChar char="•"/>
            </a:pPr>
            <a:r>
              <a:rPr lang="it-IT" dirty="0" smtClean="0"/>
              <a:t> </a:t>
            </a:r>
            <a:r>
              <a:rPr lang="it-IT" dirty="0"/>
              <a:t>AIDS</a:t>
            </a:r>
          </a:p>
          <a:p>
            <a:pPr marL="285750" indent="-285750">
              <a:buFont typeface="Arial" panose="020B0604020202020204" pitchFamily="34" charset="0"/>
              <a:buChar char="•"/>
            </a:pPr>
            <a:r>
              <a:rPr lang="it-IT" dirty="0" smtClean="0"/>
              <a:t> </a:t>
            </a:r>
            <a:r>
              <a:rPr lang="it-IT" dirty="0"/>
              <a:t>chirurgia derivativa digestiva (corto circuito</a:t>
            </a:r>
          </a:p>
          <a:p>
            <a:pPr marL="285750" indent="-285750">
              <a:buFont typeface="Arial" panose="020B0604020202020204" pitchFamily="34" charset="0"/>
              <a:buChar char="•"/>
            </a:pPr>
            <a:r>
              <a:rPr lang="it-IT" dirty="0"/>
              <a:t>digiuno-ileale, cortocircuito gastrico)</a:t>
            </a:r>
          </a:p>
          <a:p>
            <a:pPr marL="285750" indent="-285750">
              <a:buFont typeface="Arial" panose="020B0604020202020204" pitchFamily="34" charset="0"/>
              <a:buChar char="•"/>
            </a:pPr>
            <a:r>
              <a:rPr lang="it-IT" dirty="0" smtClean="0"/>
              <a:t> </a:t>
            </a:r>
            <a:r>
              <a:rPr lang="it-IT" dirty="0"/>
              <a:t>rapido dimagrimento</a:t>
            </a:r>
          </a:p>
          <a:p>
            <a:pPr marL="285750" indent="-285750">
              <a:buFont typeface="Arial" panose="020B0604020202020204" pitchFamily="34" charset="0"/>
              <a:buChar char="•"/>
            </a:pPr>
            <a:r>
              <a:rPr lang="it-IT" dirty="0" smtClean="0"/>
              <a:t> </a:t>
            </a:r>
            <a:r>
              <a:rPr lang="it-IT" dirty="0"/>
              <a:t>farmaci: </a:t>
            </a:r>
            <a:r>
              <a:rPr lang="it-IT" dirty="0" err="1"/>
              <a:t>metothrexate</a:t>
            </a:r>
            <a:r>
              <a:rPr lang="it-IT" dirty="0"/>
              <a:t>, </a:t>
            </a:r>
            <a:r>
              <a:rPr lang="it-IT" dirty="0" err="1"/>
              <a:t>amiodarone</a:t>
            </a:r>
            <a:r>
              <a:rPr lang="it-IT" dirty="0"/>
              <a:t> (</a:t>
            </a:r>
            <a:r>
              <a:rPr lang="it-IT" dirty="0" smtClean="0"/>
              <a:t>possono causare </a:t>
            </a:r>
            <a:r>
              <a:rPr lang="it-IT" dirty="0"/>
              <a:t>una steatosi </a:t>
            </a:r>
            <a:r>
              <a:rPr lang="it-IT" dirty="0" err="1"/>
              <a:t>macrovacuolare</a:t>
            </a:r>
            <a:r>
              <a:rPr lang="it-IT" dirty="0"/>
              <a:t> massiva)</a:t>
            </a:r>
          </a:p>
        </p:txBody>
      </p:sp>
    </p:spTree>
    <p:extLst>
      <p:ext uri="{BB962C8B-B14F-4D97-AF65-F5344CB8AC3E}">
        <p14:creationId xmlns:p14="http://schemas.microsoft.com/office/powerpoint/2010/main" val="88761279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286000" y="980728"/>
            <a:ext cx="4572000" cy="3970318"/>
          </a:xfrm>
          <a:prstGeom prst="rect">
            <a:avLst/>
          </a:prstGeom>
        </p:spPr>
        <p:txBody>
          <a:bodyPr>
            <a:spAutoFit/>
          </a:bodyPr>
          <a:lstStyle/>
          <a:p>
            <a:pPr algn="just"/>
            <a:r>
              <a:rPr lang="it-IT" i="1" dirty="0"/>
              <a:t>2. steatosi a piccole gocce: </a:t>
            </a:r>
            <a:r>
              <a:rPr lang="it-IT" dirty="0"/>
              <a:t>è spesso secondaria ad un danno improvviso ed a volte</a:t>
            </a:r>
          </a:p>
          <a:p>
            <a:pPr algn="just"/>
            <a:r>
              <a:rPr lang="it-IT" dirty="0"/>
              <a:t>transitorio dell’ossidazione mitocondriale degli acidi grassi. Le cause sono </a:t>
            </a:r>
            <a:r>
              <a:rPr lang="it-IT" dirty="0" smtClean="0"/>
              <a:t>quasi sempre</a:t>
            </a:r>
            <a:endParaRPr lang="it-IT" dirty="0"/>
          </a:p>
          <a:p>
            <a:pPr algn="just"/>
            <a:r>
              <a:rPr lang="it-IT" dirty="0"/>
              <a:t>farmacologiche. Sono almeno una trentina i farmaci che sono implicati: </a:t>
            </a:r>
            <a:r>
              <a:rPr lang="it-IT" dirty="0" smtClean="0"/>
              <a:t>tra</a:t>
            </a:r>
            <a:r>
              <a:rPr lang="it-IT" dirty="0"/>
              <a:t> </a:t>
            </a:r>
            <a:r>
              <a:rPr lang="it-IT" dirty="0" smtClean="0"/>
              <a:t>quelli </a:t>
            </a:r>
            <a:r>
              <a:rPr lang="it-IT" dirty="0"/>
              <a:t>che sono capaci di dare un danno epatico molto severo ricordiamo </a:t>
            </a:r>
            <a:r>
              <a:rPr lang="it-IT" dirty="0" smtClean="0"/>
              <a:t>gli antiretrovirali </a:t>
            </a:r>
            <a:r>
              <a:rPr lang="it-IT" dirty="0"/>
              <a:t>(di-</a:t>
            </a:r>
            <a:r>
              <a:rPr lang="it-IT" dirty="0" err="1"/>
              <a:t>deossinucleotide</a:t>
            </a:r>
            <a:r>
              <a:rPr lang="it-IT" dirty="0"/>
              <a:t>), l’acido </a:t>
            </a:r>
            <a:r>
              <a:rPr lang="it-IT" dirty="0" err="1"/>
              <a:t>valproico</a:t>
            </a:r>
            <a:r>
              <a:rPr lang="it-IT" dirty="0"/>
              <a:t>. </a:t>
            </a:r>
            <a:endParaRPr lang="it-IT" dirty="0" smtClean="0"/>
          </a:p>
          <a:p>
            <a:pPr algn="just"/>
            <a:r>
              <a:rPr lang="it-IT" dirty="0" smtClean="0"/>
              <a:t>Più </a:t>
            </a:r>
            <a:r>
              <a:rPr lang="it-IT" dirty="0"/>
              <a:t>raramente </a:t>
            </a:r>
            <a:r>
              <a:rPr lang="it-IT" dirty="0" smtClean="0"/>
              <a:t>può presentarsi </a:t>
            </a:r>
            <a:r>
              <a:rPr lang="it-IT" dirty="0"/>
              <a:t>nel bambino, quando nel corso di un’infezione virale </a:t>
            </a:r>
            <a:r>
              <a:rPr lang="it-IT" dirty="0" smtClean="0"/>
              <a:t>e contemporanea </a:t>
            </a:r>
            <a:r>
              <a:rPr lang="it-IT" dirty="0"/>
              <a:t>assunzione di acido </a:t>
            </a:r>
            <a:r>
              <a:rPr lang="it-IT" dirty="0" smtClean="0"/>
              <a:t>acetilsalicilico</a:t>
            </a:r>
            <a:r>
              <a:rPr lang="it-IT" dirty="0"/>
              <a:t>, compare un’insufficienza</a:t>
            </a:r>
          </a:p>
          <a:p>
            <a:pPr algn="just"/>
            <a:r>
              <a:rPr lang="it-IT" dirty="0"/>
              <a:t>epatica </a:t>
            </a:r>
            <a:r>
              <a:rPr lang="it-IT" dirty="0" smtClean="0"/>
              <a:t>acuta (</a:t>
            </a:r>
            <a:r>
              <a:rPr lang="it-IT" dirty="0"/>
              <a:t>s. di </a:t>
            </a:r>
            <a:r>
              <a:rPr lang="it-IT" dirty="0" err="1"/>
              <a:t>Reye</a:t>
            </a:r>
            <a:r>
              <a:rPr lang="it-IT" dirty="0" smtClean="0"/>
              <a:t>).</a:t>
            </a:r>
            <a:endParaRPr lang="it-IT" dirty="0"/>
          </a:p>
        </p:txBody>
      </p:sp>
    </p:spTree>
    <p:extLst>
      <p:ext uri="{BB962C8B-B14F-4D97-AF65-F5344CB8AC3E}">
        <p14:creationId xmlns:p14="http://schemas.microsoft.com/office/powerpoint/2010/main" val="269900903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286000" y="1443841"/>
            <a:ext cx="4572000" cy="3693319"/>
          </a:xfrm>
          <a:prstGeom prst="rect">
            <a:avLst/>
          </a:prstGeom>
        </p:spPr>
        <p:txBody>
          <a:bodyPr>
            <a:spAutoFit/>
          </a:bodyPr>
          <a:lstStyle/>
          <a:p>
            <a:r>
              <a:rPr lang="it-IT" i="1" dirty="0" err="1"/>
              <a:t>Steatoepatite</a:t>
            </a:r>
            <a:r>
              <a:rPr lang="it-IT" i="1" dirty="0"/>
              <a:t> (NASH)</a:t>
            </a:r>
          </a:p>
          <a:p>
            <a:r>
              <a:rPr lang="it-IT" dirty="0"/>
              <a:t>Le cause sono sostanzialmente quelle della steatosi a grandi gocce. Le cause</a:t>
            </a:r>
          </a:p>
          <a:p>
            <a:r>
              <a:rPr lang="it-IT" dirty="0"/>
              <a:t>metaboliche riscontrate più di frequente sono l’obesità (presente nel 70% delle NASH),</a:t>
            </a:r>
          </a:p>
          <a:p>
            <a:r>
              <a:rPr lang="it-IT" dirty="0"/>
              <a:t>l’</a:t>
            </a:r>
            <a:r>
              <a:rPr lang="it-IT" dirty="0" err="1"/>
              <a:t>ipertrigliceridemia</a:t>
            </a:r>
            <a:r>
              <a:rPr lang="it-IT" dirty="0"/>
              <a:t> e diabete mellito di tipo 2 (40%). Le cause nutrizionali sono molto più</a:t>
            </a:r>
          </a:p>
          <a:p>
            <a:r>
              <a:rPr lang="it-IT" dirty="0"/>
              <a:t>rare: periodi protratti di NPT, by pass digestivi </a:t>
            </a:r>
            <a:r>
              <a:rPr lang="it-IT" dirty="0" smtClean="0"/>
              <a:t>chirurgici. </a:t>
            </a:r>
            <a:r>
              <a:rPr lang="it-IT" dirty="0"/>
              <a:t>Poco numerose la cause</a:t>
            </a:r>
          </a:p>
          <a:p>
            <a:r>
              <a:rPr lang="it-IT" dirty="0"/>
              <a:t>farmacologiche che vedono implicati soprattutto il </a:t>
            </a:r>
            <a:r>
              <a:rPr lang="it-IT" dirty="0" err="1"/>
              <a:t>tamoxifene</a:t>
            </a:r>
            <a:r>
              <a:rPr lang="it-IT" dirty="0"/>
              <a:t>, l’</a:t>
            </a:r>
            <a:r>
              <a:rPr lang="it-IT" dirty="0" err="1"/>
              <a:t>amiodarone</a:t>
            </a:r>
            <a:r>
              <a:rPr lang="it-IT" dirty="0"/>
              <a:t> ed </a:t>
            </a:r>
            <a:r>
              <a:rPr lang="it-IT" dirty="0" smtClean="0"/>
              <a:t>alcuni calcioantagonisti </a:t>
            </a:r>
            <a:r>
              <a:rPr lang="it-IT" dirty="0"/>
              <a:t>come </a:t>
            </a:r>
            <a:r>
              <a:rPr lang="it-IT" dirty="0" err="1"/>
              <a:t>verapamile</a:t>
            </a:r>
            <a:r>
              <a:rPr lang="it-IT" dirty="0"/>
              <a:t> e </a:t>
            </a:r>
            <a:r>
              <a:rPr lang="it-IT" dirty="0" err="1" smtClean="0"/>
              <a:t>nifedipina</a:t>
            </a:r>
            <a:r>
              <a:rPr lang="it-IT" dirty="0" smtClean="0"/>
              <a:t>.</a:t>
            </a:r>
            <a:endParaRPr lang="it-IT" dirty="0"/>
          </a:p>
        </p:txBody>
      </p:sp>
    </p:spTree>
    <p:extLst>
      <p:ext uri="{BB962C8B-B14F-4D97-AF65-F5344CB8AC3E}">
        <p14:creationId xmlns:p14="http://schemas.microsoft.com/office/powerpoint/2010/main" val="239051395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403648" y="1556792"/>
            <a:ext cx="6408712" cy="2123658"/>
          </a:xfrm>
          <a:prstGeom prst="rect">
            <a:avLst/>
          </a:prstGeom>
          <a:noFill/>
        </p:spPr>
        <p:txBody>
          <a:bodyPr wrap="square" rtlCol="0">
            <a:spAutoFit/>
          </a:bodyPr>
          <a:lstStyle/>
          <a:p>
            <a:pPr algn="ctr"/>
            <a:r>
              <a:rPr lang="it-IT" sz="6600" dirty="0" smtClean="0"/>
              <a:t>Principi di trattamento</a:t>
            </a:r>
            <a:endParaRPr lang="it-IT" sz="6600" dirty="0"/>
          </a:p>
        </p:txBody>
      </p:sp>
    </p:spTree>
    <p:extLst>
      <p:ext uri="{BB962C8B-B14F-4D97-AF65-F5344CB8AC3E}">
        <p14:creationId xmlns:p14="http://schemas.microsoft.com/office/powerpoint/2010/main" val="386790234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980728"/>
            <a:ext cx="5982961" cy="3981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1619672" y="5373216"/>
            <a:ext cx="5982961" cy="646331"/>
          </a:xfrm>
          <a:prstGeom prst="rect">
            <a:avLst/>
          </a:prstGeom>
          <a:noFill/>
        </p:spPr>
        <p:txBody>
          <a:bodyPr wrap="square" rtlCol="0">
            <a:spAutoFit/>
          </a:bodyPr>
          <a:lstStyle/>
          <a:p>
            <a:r>
              <a:rPr lang="it-IT" dirty="0" smtClean="0"/>
              <a:t>Quando avrà sconfitto tutti gli avversari nel Sumo se ne troverà un ultimo davanti, e sarà il più difficile da battere</a:t>
            </a:r>
            <a:endParaRPr lang="it-IT" dirty="0"/>
          </a:p>
        </p:txBody>
      </p:sp>
    </p:spTree>
    <p:extLst>
      <p:ext uri="{BB962C8B-B14F-4D97-AF65-F5344CB8AC3E}">
        <p14:creationId xmlns:p14="http://schemas.microsoft.com/office/powerpoint/2010/main" val="369482450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941439" y="764704"/>
            <a:ext cx="6840760" cy="5355312"/>
          </a:xfrm>
          <a:prstGeom prst="rect">
            <a:avLst/>
          </a:prstGeom>
          <a:noFill/>
        </p:spPr>
        <p:txBody>
          <a:bodyPr wrap="square" rtlCol="0">
            <a:spAutoFit/>
          </a:bodyPr>
          <a:lstStyle/>
          <a:p>
            <a:r>
              <a:rPr lang="it-IT" dirty="0" smtClean="0"/>
              <a:t>I trattamenti proposti per la NAFLD sono stati:</a:t>
            </a:r>
          </a:p>
          <a:p>
            <a:pPr marL="285750" indent="-285750">
              <a:buFont typeface="Arial" panose="020B0604020202020204" pitchFamily="34" charset="0"/>
              <a:buChar char="•"/>
            </a:pPr>
            <a:r>
              <a:rPr lang="it-IT" dirty="0" smtClean="0"/>
              <a:t>Riduzione dell’apporto calorico</a:t>
            </a:r>
          </a:p>
          <a:p>
            <a:pPr marL="285750" indent="-285750">
              <a:buFont typeface="Arial" panose="020B0604020202020204" pitchFamily="34" charset="0"/>
              <a:buChar char="•"/>
            </a:pPr>
            <a:r>
              <a:rPr lang="it-IT" dirty="0" smtClean="0"/>
              <a:t>Attività fisica</a:t>
            </a:r>
          </a:p>
          <a:p>
            <a:pPr marL="285750" indent="-285750">
              <a:buFont typeface="Arial" panose="020B0604020202020204" pitchFamily="34" charset="0"/>
              <a:buChar char="•"/>
            </a:pPr>
            <a:r>
              <a:rPr lang="it-IT" dirty="0" err="1" smtClean="0"/>
              <a:t>Orlistat</a:t>
            </a:r>
            <a:endParaRPr lang="it-IT" dirty="0" smtClean="0"/>
          </a:p>
          <a:p>
            <a:pPr marL="285750" indent="-285750">
              <a:buFont typeface="Arial" panose="020B0604020202020204" pitchFamily="34" charset="0"/>
              <a:buChar char="•"/>
            </a:pPr>
            <a:r>
              <a:rPr lang="it-IT" dirty="0" smtClean="0"/>
              <a:t>Chirurgia </a:t>
            </a:r>
            <a:r>
              <a:rPr lang="it-IT" dirty="0" err="1" smtClean="0"/>
              <a:t>bariatrica</a:t>
            </a:r>
            <a:endParaRPr lang="it-IT" dirty="0" smtClean="0"/>
          </a:p>
          <a:p>
            <a:pPr marL="285750" indent="-285750">
              <a:buFont typeface="Arial" panose="020B0604020202020204" pitchFamily="34" charset="0"/>
              <a:buChar char="•"/>
            </a:pPr>
            <a:r>
              <a:rPr lang="it-IT" dirty="0" err="1" smtClean="0"/>
              <a:t>Metformina</a:t>
            </a:r>
            <a:endParaRPr lang="it-IT" dirty="0" smtClean="0"/>
          </a:p>
          <a:p>
            <a:pPr marL="285750" indent="-285750">
              <a:buFont typeface="Arial" panose="020B0604020202020204" pitchFamily="34" charset="0"/>
              <a:buChar char="•"/>
            </a:pPr>
            <a:r>
              <a:rPr lang="it-IT" dirty="0" err="1" smtClean="0"/>
              <a:t>Tiazolidinedione</a:t>
            </a:r>
            <a:endParaRPr lang="it-IT" dirty="0" smtClean="0"/>
          </a:p>
          <a:p>
            <a:pPr marL="285750" indent="-285750">
              <a:buFont typeface="Arial" panose="020B0604020202020204" pitchFamily="34" charset="0"/>
              <a:buChar char="•"/>
            </a:pPr>
            <a:r>
              <a:rPr lang="it-IT" dirty="0" err="1" smtClean="0"/>
              <a:t>Liraglutide</a:t>
            </a:r>
            <a:r>
              <a:rPr lang="it-IT" dirty="0" smtClean="0"/>
              <a:t>, </a:t>
            </a:r>
            <a:r>
              <a:rPr lang="it-IT" dirty="0" err="1" smtClean="0"/>
              <a:t>Exenatide</a:t>
            </a:r>
            <a:endParaRPr lang="it-IT" dirty="0" smtClean="0"/>
          </a:p>
          <a:p>
            <a:pPr marL="285750" indent="-285750">
              <a:buFont typeface="Arial" panose="020B0604020202020204" pitchFamily="34" charset="0"/>
              <a:buChar char="•"/>
            </a:pPr>
            <a:r>
              <a:rPr lang="it-IT" dirty="0" err="1" smtClean="0"/>
              <a:t>Sitagliptin</a:t>
            </a:r>
            <a:endParaRPr lang="it-IT" dirty="0" smtClean="0"/>
          </a:p>
          <a:p>
            <a:pPr marL="285750" indent="-285750">
              <a:buFont typeface="Arial" panose="020B0604020202020204" pitchFamily="34" charset="0"/>
              <a:buChar char="•"/>
            </a:pPr>
            <a:r>
              <a:rPr lang="it-IT" dirty="0" smtClean="0"/>
              <a:t>Boccanti dei recettori dell’</a:t>
            </a:r>
            <a:r>
              <a:rPr lang="it-IT" dirty="0" err="1" smtClean="0"/>
              <a:t>angiotensina</a:t>
            </a:r>
            <a:r>
              <a:rPr lang="it-IT" dirty="0" smtClean="0"/>
              <a:t> II</a:t>
            </a:r>
          </a:p>
          <a:p>
            <a:pPr marL="285750" indent="-285750">
              <a:buFont typeface="Arial" panose="020B0604020202020204" pitchFamily="34" charset="0"/>
              <a:buChar char="•"/>
            </a:pPr>
            <a:r>
              <a:rPr lang="it-IT" dirty="0" smtClean="0"/>
              <a:t>Statine</a:t>
            </a:r>
          </a:p>
          <a:p>
            <a:pPr marL="285750" indent="-285750">
              <a:buFont typeface="Arial" panose="020B0604020202020204" pitchFamily="34" charset="0"/>
              <a:buChar char="•"/>
            </a:pPr>
            <a:r>
              <a:rPr lang="it-IT" dirty="0" smtClean="0"/>
              <a:t>Fibrati</a:t>
            </a:r>
          </a:p>
          <a:p>
            <a:pPr marL="285750" indent="-285750">
              <a:buFont typeface="Arial" panose="020B0604020202020204" pitchFamily="34" charset="0"/>
              <a:buChar char="•"/>
            </a:pPr>
            <a:r>
              <a:rPr lang="it-IT" dirty="0" err="1" smtClean="0"/>
              <a:t>Ezetimibe</a:t>
            </a:r>
            <a:endParaRPr lang="it-IT" dirty="0" smtClean="0"/>
          </a:p>
          <a:p>
            <a:pPr marL="285750" indent="-285750">
              <a:buFont typeface="Arial" panose="020B0604020202020204" pitchFamily="34" charset="0"/>
              <a:buChar char="•"/>
            </a:pPr>
            <a:r>
              <a:rPr lang="it-IT" dirty="0" smtClean="0"/>
              <a:t>Vitamina E</a:t>
            </a:r>
          </a:p>
          <a:p>
            <a:pPr marL="285750" indent="-285750">
              <a:buFont typeface="Arial" panose="020B0604020202020204" pitchFamily="34" charset="0"/>
              <a:buChar char="•"/>
            </a:pPr>
            <a:r>
              <a:rPr lang="it-IT" dirty="0" err="1" smtClean="0"/>
              <a:t>Pentossifillina</a:t>
            </a:r>
            <a:endParaRPr lang="it-IT" dirty="0" smtClean="0"/>
          </a:p>
          <a:p>
            <a:pPr marL="285750" indent="-285750">
              <a:buFont typeface="Arial" panose="020B0604020202020204" pitchFamily="34" charset="0"/>
              <a:buChar char="•"/>
            </a:pPr>
            <a:r>
              <a:rPr lang="it-IT" dirty="0" smtClean="0"/>
              <a:t>Betaina</a:t>
            </a:r>
          </a:p>
          <a:p>
            <a:pPr marL="285750" indent="-285750">
              <a:buFont typeface="Arial" panose="020B0604020202020204" pitchFamily="34" charset="0"/>
              <a:buChar char="•"/>
            </a:pPr>
            <a:r>
              <a:rPr lang="it-IT" dirty="0" smtClean="0"/>
              <a:t>UDCA</a:t>
            </a:r>
          </a:p>
          <a:p>
            <a:pPr marL="285750" indent="-285750">
              <a:buFont typeface="Arial" panose="020B0604020202020204" pitchFamily="34" charset="0"/>
              <a:buChar char="•"/>
            </a:pPr>
            <a:r>
              <a:rPr lang="it-IT" dirty="0" smtClean="0"/>
              <a:t>Probiotici</a:t>
            </a:r>
          </a:p>
          <a:p>
            <a:pPr marL="285750" indent="-285750">
              <a:buFont typeface="Arial" panose="020B0604020202020204" pitchFamily="34" charset="0"/>
              <a:buChar char="•"/>
            </a:pPr>
            <a:r>
              <a:rPr lang="it-IT" dirty="0" smtClean="0"/>
              <a:t>Acidi grassi polinsaturi</a:t>
            </a:r>
            <a:endParaRPr lang="it-IT" dirty="0"/>
          </a:p>
        </p:txBody>
      </p:sp>
    </p:spTree>
    <p:extLst>
      <p:ext uri="{BB962C8B-B14F-4D97-AF65-F5344CB8AC3E}">
        <p14:creationId xmlns:p14="http://schemas.microsoft.com/office/powerpoint/2010/main" val="22205751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051720" y="476672"/>
            <a:ext cx="5072391" cy="5632311"/>
          </a:xfrm>
          <a:prstGeom prst="rect">
            <a:avLst/>
          </a:prstGeom>
          <a:noFill/>
        </p:spPr>
        <p:txBody>
          <a:bodyPr wrap="square" rtlCol="0">
            <a:spAutoFit/>
          </a:bodyPr>
          <a:lstStyle/>
          <a:p>
            <a:r>
              <a:rPr lang="it-IT" sz="2000" dirty="0" smtClean="0"/>
              <a:t>Fattori metabolici acquisiti:</a:t>
            </a:r>
          </a:p>
          <a:p>
            <a:endParaRPr lang="it-IT" sz="2000" dirty="0"/>
          </a:p>
          <a:p>
            <a:pPr marL="285750" indent="-285750">
              <a:buFont typeface="Arial" panose="020B0604020202020204" pitchFamily="34" charset="0"/>
              <a:buChar char="•"/>
            </a:pPr>
            <a:r>
              <a:rPr lang="it-IT" sz="2000" b="1" dirty="0" smtClean="0"/>
              <a:t>Obesità</a:t>
            </a:r>
          </a:p>
          <a:p>
            <a:pPr marL="285750" indent="-285750">
              <a:buFont typeface="Arial" panose="020B0604020202020204" pitchFamily="34" charset="0"/>
              <a:buChar char="•"/>
            </a:pPr>
            <a:r>
              <a:rPr lang="it-IT" sz="2000" b="1" dirty="0" smtClean="0"/>
              <a:t>Diabete e iperglicemia</a:t>
            </a:r>
          </a:p>
          <a:p>
            <a:pPr marL="285750" indent="-285750">
              <a:buFont typeface="Arial" panose="020B0604020202020204" pitchFamily="34" charset="0"/>
              <a:buChar char="•"/>
            </a:pPr>
            <a:r>
              <a:rPr lang="it-IT" sz="2000" b="1" dirty="0" smtClean="0"/>
              <a:t>Rapido dimagrimento</a:t>
            </a:r>
          </a:p>
          <a:p>
            <a:pPr marL="285750" indent="-285750">
              <a:buFont typeface="Arial" panose="020B0604020202020204" pitchFamily="34" charset="0"/>
              <a:buChar char="•"/>
            </a:pPr>
            <a:r>
              <a:rPr lang="it-IT" sz="2000" b="1" dirty="0" smtClean="0"/>
              <a:t>Digiuno e cachessia</a:t>
            </a:r>
          </a:p>
          <a:p>
            <a:pPr marL="285750" indent="-285750">
              <a:buFont typeface="Arial" panose="020B0604020202020204" pitchFamily="34" charset="0"/>
              <a:buChar char="•"/>
            </a:pPr>
            <a:r>
              <a:rPr lang="it-IT" sz="2000" b="1" dirty="0" err="1" smtClean="0"/>
              <a:t>Iperlipidemie</a:t>
            </a:r>
            <a:endParaRPr lang="it-IT" sz="2000" b="1" dirty="0" smtClean="0"/>
          </a:p>
          <a:p>
            <a:pPr marL="285750" indent="-285750">
              <a:buFont typeface="Arial" panose="020B0604020202020204" pitchFamily="34" charset="0"/>
              <a:buChar char="•"/>
            </a:pPr>
            <a:r>
              <a:rPr lang="it-IT" sz="2000" dirty="0" smtClean="0"/>
              <a:t>Nutrizione parenterale totale</a:t>
            </a:r>
          </a:p>
          <a:p>
            <a:pPr marL="285750" indent="-285750">
              <a:buFont typeface="Arial" panose="020B0604020202020204" pitchFamily="34" charset="0"/>
              <a:buChar char="•"/>
            </a:pPr>
            <a:r>
              <a:rPr lang="it-IT" sz="2000" b="1" dirty="0" smtClean="0"/>
              <a:t>Anemia grave</a:t>
            </a:r>
          </a:p>
          <a:p>
            <a:pPr marL="285750" indent="-285750">
              <a:buFont typeface="Arial" panose="020B0604020202020204" pitchFamily="34" charset="0"/>
              <a:buChar char="•"/>
            </a:pPr>
            <a:r>
              <a:rPr lang="it-IT" sz="2000" b="1" dirty="0" smtClean="0"/>
              <a:t>Malattie croniche infiammatorie intestinali</a:t>
            </a:r>
          </a:p>
          <a:p>
            <a:pPr marL="285750" indent="-285750">
              <a:buFont typeface="Arial" panose="020B0604020202020204" pitchFamily="34" charset="0"/>
              <a:buChar char="•"/>
            </a:pPr>
            <a:r>
              <a:rPr lang="it-IT" sz="2000" dirty="0" smtClean="0"/>
              <a:t>Infusione di glucosio prolungata</a:t>
            </a:r>
          </a:p>
          <a:p>
            <a:pPr marL="285750" indent="-285750">
              <a:buFont typeface="Arial" panose="020B0604020202020204" pitchFamily="34" charset="0"/>
              <a:buChar char="•"/>
            </a:pPr>
            <a:r>
              <a:rPr lang="it-IT" sz="2000" b="1" dirty="0" smtClean="0"/>
              <a:t>Gestosi  gravidica</a:t>
            </a:r>
          </a:p>
          <a:p>
            <a:pPr marL="285750" indent="-285750">
              <a:buFont typeface="Arial" panose="020B0604020202020204" pitchFamily="34" charset="0"/>
              <a:buChar char="•"/>
            </a:pPr>
            <a:r>
              <a:rPr lang="it-IT" sz="2000" b="1" dirty="0" smtClean="0"/>
              <a:t>Ovaio policistico</a:t>
            </a:r>
          </a:p>
          <a:p>
            <a:pPr marL="285750" indent="-285750">
              <a:buFont typeface="Arial" panose="020B0604020202020204" pitchFamily="34" charset="0"/>
              <a:buChar char="•"/>
            </a:pPr>
            <a:r>
              <a:rPr lang="it-IT" sz="2000" b="1" dirty="0" smtClean="0"/>
              <a:t>Ipotiroidismo</a:t>
            </a:r>
          </a:p>
          <a:p>
            <a:pPr marL="285750" indent="-285750">
              <a:buFont typeface="Arial" panose="020B0604020202020204" pitchFamily="34" charset="0"/>
              <a:buChar char="•"/>
            </a:pPr>
            <a:r>
              <a:rPr lang="it-IT" sz="2000" b="1" dirty="0" smtClean="0"/>
              <a:t>Ipogonadismo</a:t>
            </a:r>
          </a:p>
          <a:p>
            <a:pPr marL="285750" indent="-285750">
              <a:buFont typeface="Arial" panose="020B0604020202020204" pitchFamily="34" charset="0"/>
              <a:buChar char="•"/>
            </a:pPr>
            <a:r>
              <a:rPr lang="it-IT" sz="2000" b="1" dirty="0" smtClean="0"/>
              <a:t>S. delle apnee notturne</a:t>
            </a:r>
          </a:p>
          <a:p>
            <a:pPr algn="ctr"/>
            <a:r>
              <a:rPr lang="it-IT" sz="2000" b="1" dirty="0" smtClean="0">
                <a:solidFill>
                  <a:srgbClr val="FF0000"/>
                </a:solidFill>
              </a:rPr>
              <a:t>Si tratta evidentemente di situazioni molto comuni!</a:t>
            </a:r>
            <a:endParaRPr lang="it-IT" sz="2000" b="1" dirty="0">
              <a:solidFill>
                <a:srgbClr val="FF0000"/>
              </a:solidFill>
            </a:endParaRPr>
          </a:p>
        </p:txBody>
      </p:sp>
    </p:spTree>
    <p:extLst>
      <p:ext uri="{BB962C8B-B14F-4D97-AF65-F5344CB8AC3E}">
        <p14:creationId xmlns:p14="http://schemas.microsoft.com/office/powerpoint/2010/main" val="428565603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908720"/>
            <a:ext cx="6881906" cy="4817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751958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904673" y="2204864"/>
            <a:ext cx="7128792" cy="2031325"/>
          </a:xfrm>
          <a:prstGeom prst="rect">
            <a:avLst/>
          </a:prstGeom>
          <a:noFill/>
        </p:spPr>
        <p:txBody>
          <a:bodyPr wrap="square" rtlCol="0">
            <a:spAutoFit/>
          </a:bodyPr>
          <a:lstStyle/>
          <a:p>
            <a:r>
              <a:rPr lang="it-IT" dirty="0" smtClean="0"/>
              <a:t>La perdita di peso ha un effetto significativo: </a:t>
            </a:r>
          </a:p>
          <a:p>
            <a:pPr marL="285750" indent="-285750">
              <a:buFont typeface="Arial" panose="020B0604020202020204" pitchFamily="34" charset="0"/>
              <a:buChar char="•"/>
            </a:pPr>
            <a:r>
              <a:rPr lang="it-IT" dirty="0" smtClean="0"/>
              <a:t>perdita di peso del 5% migliora la steatosi</a:t>
            </a:r>
          </a:p>
          <a:p>
            <a:pPr marL="285750" indent="-285750">
              <a:buFont typeface="Arial" panose="020B0604020202020204" pitchFamily="34" charset="0"/>
              <a:buChar char="•"/>
            </a:pPr>
            <a:r>
              <a:rPr lang="it-IT" dirty="0"/>
              <a:t>p</a:t>
            </a:r>
            <a:r>
              <a:rPr lang="it-IT" dirty="0" smtClean="0"/>
              <a:t>erdita di peso del 7-10% migliora gli aspetti </a:t>
            </a:r>
            <a:r>
              <a:rPr lang="it-IT" dirty="0" err="1" smtClean="0"/>
              <a:t>necroinfiammatori</a:t>
            </a:r>
            <a:endParaRPr lang="it-IT" dirty="0" smtClean="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smtClean="0"/>
          </a:p>
          <a:p>
            <a:r>
              <a:rPr lang="it-IT" dirty="0" smtClean="0"/>
              <a:t>Un aumento della attività fisica da sola riduce la steatosi ma non agisce sugli altri aspetti istologici</a:t>
            </a:r>
            <a:endParaRPr lang="it-IT" dirty="0"/>
          </a:p>
        </p:txBody>
      </p:sp>
    </p:spTree>
    <p:extLst>
      <p:ext uri="{BB962C8B-B14F-4D97-AF65-F5344CB8AC3E}">
        <p14:creationId xmlns:p14="http://schemas.microsoft.com/office/powerpoint/2010/main" val="2525124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923148" y="260648"/>
            <a:ext cx="7272808" cy="6032421"/>
          </a:xfrm>
          <a:prstGeom prst="rect">
            <a:avLst/>
          </a:prstGeom>
          <a:noFill/>
        </p:spPr>
        <p:txBody>
          <a:bodyPr wrap="square" rtlCol="0">
            <a:spAutoFit/>
          </a:bodyPr>
          <a:lstStyle/>
          <a:p>
            <a:r>
              <a:rPr lang="it-IT" sz="1600" dirty="0" smtClean="0"/>
              <a:t>Per i seguenti trattamenti farmacologici sono noti questi effetti:</a:t>
            </a:r>
          </a:p>
          <a:p>
            <a:pPr marL="285750" indent="-285750">
              <a:buFont typeface="Arial" panose="020B0604020202020204" pitchFamily="34" charset="0"/>
              <a:buChar char="•"/>
            </a:pPr>
            <a:r>
              <a:rPr lang="it-IT" sz="1600" dirty="0" err="1" smtClean="0"/>
              <a:t>Pioglitazone</a:t>
            </a:r>
            <a:r>
              <a:rPr lang="it-IT" sz="1600" dirty="0" smtClean="0"/>
              <a:t> (migliora la steatosi ma ha effetti collaterali cardiovascolari; non va usato nei non diabetici)</a:t>
            </a:r>
          </a:p>
          <a:p>
            <a:pPr marL="285750" indent="-285750">
              <a:buFont typeface="Arial" panose="020B0604020202020204" pitchFamily="34" charset="0"/>
              <a:buChar char="•"/>
            </a:pPr>
            <a:r>
              <a:rPr lang="it-IT" sz="1600" dirty="0" err="1" smtClean="0"/>
              <a:t>Vit</a:t>
            </a:r>
            <a:r>
              <a:rPr lang="it-IT" sz="1600" dirty="0" smtClean="0"/>
              <a:t>. E (migliora la steatosi ma aumenta la mortalità generale; non raggiunge significatività statistica nel miglioramento della NAFLD)</a:t>
            </a:r>
          </a:p>
          <a:p>
            <a:pPr marL="285750" indent="-285750">
              <a:buFont typeface="Arial" panose="020B0604020202020204" pitchFamily="34" charset="0"/>
              <a:buChar char="•"/>
            </a:pPr>
            <a:r>
              <a:rPr lang="it-IT" sz="1600" dirty="0" err="1" smtClean="0"/>
              <a:t>Metformina</a:t>
            </a:r>
            <a:r>
              <a:rPr lang="it-IT" sz="1600" dirty="0" smtClean="0"/>
              <a:t> (non modifica l’istologia, migliora la sopravvivenza dei diabetici cirrotici)</a:t>
            </a:r>
          </a:p>
          <a:p>
            <a:pPr marL="285750" indent="-285750">
              <a:buFont typeface="Arial" panose="020B0604020202020204" pitchFamily="34" charset="0"/>
              <a:buChar char="•"/>
            </a:pPr>
            <a:r>
              <a:rPr lang="it-IT" sz="1600" dirty="0" err="1" smtClean="0"/>
              <a:t>Sulfoniluree</a:t>
            </a:r>
            <a:r>
              <a:rPr lang="it-IT" sz="1600" dirty="0" smtClean="0"/>
              <a:t>: sembrano aggravare la fibrosi nei diabetici con NAFLD</a:t>
            </a:r>
          </a:p>
          <a:p>
            <a:pPr marL="285750" indent="-285750">
              <a:buFont typeface="Arial" panose="020B0604020202020204" pitchFamily="34" charset="0"/>
              <a:buChar char="•"/>
            </a:pPr>
            <a:r>
              <a:rPr lang="it-IT" sz="1600" dirty="0" smtClean="0"/>
              <a:t>Statine ( non modificano l’istologia, ma l’</a:t>
            </a:r>
            <a:r>
              <a:rPr lang="it-IT" sz="1600" dirty="0" err="1" smtClean="0"/>
              <a:t>atorvastatina</a:t>
            </a:r>
            <a:r>
              <a:rPr lang="it-IT" sz="1600" dirty="0" smtClean="0"/>
              <a:t> migliora l’</a:t>
            </a:r>
            <a:r>
              <a:rPr lang="it-IT" sz="1600" dirty="0" err="1" smtClean="0"/>
              <a:t>enzimodispersione</a:t>
            </a:r>
            <a:r>
              <a:rPr lang="it-IT" sz="1600" dirty="0" smtClean="0"/>
              <a:t>  epatica)</a:t>
            </a:r>
          </a:p>
          <a:p>
            <a:pPr marL="285750" indent="-285750">
              <a:buFont typeface="Arial" panose="020B0604020202020204" pitchFamily="34" charset="0"/>
              <a:buChar char="•"/>
            </a:pPr>
            <a:r>
              <a:rPr lang="it-IT" sz="1600" dirty="0" smtClean="0"/>
              <a:t>Il </a:t>
            </a:r>
            <a:r>
              <a:rPr lang="it-IT" sz="1600" dirty="0" err="1" smtClean="0"/>
              <a:t>fenofibrato</a:t>
            </a:r>
            <a:r>
              <a:rPr lang="it-IT" sz="1600" dirty="0" smtClean="0"/>
              <a:t> da solo o in associazione con statine sembra poco utile. Promettenti, ma da valutare il K-877, farmaco molto attivo nel contrasto all’</a:t>
            </a:r>
            <a:r>
              <a:rPr lang="it-IT" sz="1600" dirty="0" err="1" smtClean="0"/>
              <a:t>ipertrigliceridemia</a:t>
            </a:r>
            <a:r>
              <a:rPr lang="it-IT" sz="1600" dirty="0" smtClean="0"/>
              <a:t>, l’</a:t>
            </a:r>
            <a:r>
              <a:rPr lang="it-IT" sz="1600" dirty="0" err="1" smtClean="0"/>
              <a:t>elafibranor</a:t>
            </a:r>
            <a:r>
              <a:rPr lang="it-IT" sz="1600" dirty="0" smtClean="0"/>
              <a:t>.</a:t>
            </a:r>
          </a:p>
          <a:p>
            <a:pPr marL="285750" indent="-285750">
              <a:buFont typeface="Arial" panose="020B0604020202020204" pitchFamily="34" charset="0"/>
              <a:buChar char="•"/>
            </a:pPr>
            <a:r>
              <a:rPr lang="it-IT" sz="1600" dirty="0" smtClean="0"/>
              <a:t>UDCA (non modifica l’istologia né l’</a:t>
            </a:r>
            <a:r>
              <a:rPr lang="it-IT" sz="1600" dirty="0" err="1" smtClean="0"/>
              <a:t>enzimodispersione</a:t>
            </a:r>
            <a:r>
              <a:rPr lang="it-IT" sz="1600" dirty="0" smtClean="0"/>
              <a:t>)</a:t>
            </a:r>
          </a:p>
          <a:p>
            <a:pPr marL="285750" indent="-285750">
              <a:buFont typeface="Arial" panose="020B0604020202020204" pitchFamily="34" charset="0"/>
              <a:buChar char="•"/>
            </a:pPr>
            <a:r>
              <a:rPr lang="it-IT" sz="1600" dirty="0" smtClean="0"/>
              <a:t>PUFA (riduce la steatosi ma non modifica l’istologia)</a:t>
            </a:r>
          </a:p>
          <a:p>
            <a:pPr marL="285750" indent="-285750">
              <a:buFont typeface="Arial" panose="020B0604020202020204" pitchFamily="34" charset="0"/>
              <a:buChar char="•"/>
            </a:pPr>
            <a:r>
              <a:rPr lang="it-IT" sz="1600" dirty="0" smtClean="0"/>
              <a:t>Bloccanti dei recettori dell’</a:t>
            </a:r>
            <a:r>
              <a:rPr lang="it-IT" sz="1600" dirty="0" err="1" smtClean="0"/>
              <a:t>angiotensina</a:t>
            </a:r>
            <a:r>
              <a:rPr lang="it-IT" sz="1600" dirty="0" smtClean="0"/>
              <a:t> (alcuni studi dimostrerebbero miglioramento di </a:t>
            </a:r>
            <a:r>
              <a:rPr lang="it-IT" sz="1600" dirty="0" err="1" smtClean="0"/>
              <a:t>necroinfiammazione</a:t>
            </a:r>
            <a:r>
              <a:rPr lang="it-IT" sz="1600" dirty="0" smtClean="0"/>
              <a:t> e fibrosi)</a:t>
            </a:r>
          </a:p>
          <a:p>
            <a:pPr marL="285750" indent="-285750">
              <a:buFont typeface="Arial" panose="020B0604020202020204" pitchFamily="34" charset="0"/>
              <a:buChar char="•"/>
            </a:pPr>
            <a:r>
              <a:rPr lang="it-IT" sz="1600" dirty="0" err="1" smtClean="0"/>
              <a:t>Pentossifillina</a:t>
            </a:r>
            <a:r>
              <a:rPr lang="it-IT" sz="1600" dirty="0" smtClean="0"/>
              <a:t> (in pochi studi migliora la steatosi ma non agisce sulla fibrosi)</a:t>
            </a:r>
          </a:p>
          <a:p>
            <a:pPr marL="285750" indent="-285750">
              <a:buFont typeface="Arial" panose="020B0604020202020204" pitchFamily="34" charset="0"/>
              <a:buChar char="•"/>
            </a:pPr>
            <a:r>
              <a:rPr lang="it-IT" sz="1600" dirty="0" smtClean="0"/>
              <a:t>Selenio: sembra ridotto nella NAFLD, ma il suo ruolo terapeutico è incerto.</a:t>
            </a:r>
          </a:p>
          <a:p>
            <a:pPr marL="285750" indent="-285750">
              <a:buFont typeface="Arial" panose="020B0604020202020204" pitchFamily="34" charset="0"/>
              <a:buChar char="•"/>
            </a:pPr>
            <a:r>
              <a:rPr lang="it-IT" sz="1600" dirty="0" smtClean="0"/>
              <a:t>Aminoacidi a catena ramificata: la </a:t>
            </a:r>
            <a:r>
              <a:rPr lang="it-IT" sz="1600" dirty="0" err="1" smtClean="0"/>
              <a:t>supplementazione</a:t>
            </a:r>
            <a:r>
              <a:rPr lang="it-IT" sz="1600" dirty="0" smtClean="0"/>
              <a:t> dietetica con questi farmaci sembra promettente nella NAFLD e nella NASH perché riduce lo stress ossidativo.</a:t>
            </a:r>
          </a:p>
          <a:p>
            <a:pPr marL="285750" indent="-285750">
              <a:buFont typeface="Arial" panose="020B0604020202020204" pitchFamily="34" charset="0"/>
              <a:buChar char="•"/>
            </a:pPr>
            <a:r>
              <a:rPr lang="it-IT" sz="1600" dirty="0" err="1" smtClean="0"/>
              <a:t>Ac</a:t>
            </a:r>
            <a:r>
              <a:rPr lang="it-IT" sz="1600" dirty="0" smtClean="0"/>
              <a:t>. grassi </a:t>
            </a:r>
            <a:r>
              <a:rPr lang="it-IT" sz="1600" dirty="0" err="1" smtClean="0"/>
              <a:t>poliinsaturi</a:t>
            </a:r>
            <a:r>
              <a:rPr lang="it-IT" sz="1600" dirty="0" smtClean="0"/>
              <a:t> omega-3: non sembrano utili, negli studi più recenti.</a:t>
            </a:r>
          </a:p>
          <a:p>
            <a:pPr marL="285750" indent="-285750">
              <a:buFont typeface="Arial" panose="020B0604020202020204" pitchFamily="34" charset="0"/>
              <a:buChar char="•"/>
            </a:pPr>
            <a:r>
              <a:rPr lang="it-IT" sz="1600" dirty="0" smtClean="0"/>
              <a:t>Altri: </a:t>
            </a:r>
            <a:r>
              <a:rPr lang="it-IT" sz="1600" dirty="0" err="1" smtClean="0"/>
              <a:t>Orlistat</a:t>
            </a:r>
            <a:r>
              <a:rPr lang="it-IT" sz="1600" dirty="0" smtClean="0"/>
              <a:t>, </a:t>
            </a:r>
            <a:r>
              <a:rPr lang="it-IT" sz="1600" dirty="0" err="1" smtClean="0"/>
              <a:t>Lorcaserin</a:t>
            </a:r>
            <a:r>
              <a:rPr lang="it-IT" sz="1600" dirty="0" smtClean="0"/>
              <a:t>, </a:t>
            </a:r>
            <a:r>
              <a:rPr lang="it-IT" sz="1600" dirty="0" err="1" smtClean="0"/>
              <a:t>Liraglutide</a:t>
            </a:r>
            <a:r>
              <a:rPr lang="it-IT" sz="1600" dirty="0" smtClean="0"/>
              <a:t>, </a:t>
            </a:r>
            <a:r>
              <a:rPr lang="it-IT" sz="1600" dirty="0" err="1" smtClean="0"/>
              <a:t>Losartan</a:t>
            </a:r>
            <a:endParaRPr lang="it-IT" sz="1600" dirty="0" smtClean="0"/>
          </a:p>
          <a:p>
            <a:pPr marL="285750" indent="-285750">
              <a:buFont typeface="Arial" panose="020B0604020202020204" pitchFamily="34" charset="0"/>
              <a:buChar char="•"/>
            </a:pPr>
            <a:endParaRPr lang="it-IT" dirty="0"/>
          </a:p>
        </p:txBody>
      </p:sp>
    </p:spTree>
    <p:extLst>
      <p:ext uri="{BB962C8B-B14F-4D97-AF65-F5344CB8AC3E}">
        <p14:creationId xmlns:p14="http://schemas.microsoft.com/office/powerpoint/2010/main" val="3340958463"/>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949896" y="2204864"/>
            <a:ext cx="7128792" cy="1754326"/>
          </a:xfrm>
          <a:prstGeom prst="rect">
            <a:avLst/>
          </a:prstGeom>
          <a:noFill/>
        </p:spPr>
        <p:txBody>
          <a:bodyPr wrap="square" rtlCol="0">
            <a:spAutoFit/>
          </a:bodyPr>
          <a:lstStyle/>
          <a:p>
            <a:r>
              <a:rPr lang="it-IT" dirty="0" smtClean="0"/>
              <a:t>L’ </a:t>
            </a:r>
            <a:r>
              <a:rPr lang="it-IT" dirty="0" err="1" smtClean="0"/>
              <a:t>ac</a:t>
            </a:r>
            <a:r>
              <a:rPr lang="it-IT" dirty="0" smtClean="0"/>
              <a:t>. </a:t>
            </a:r>
            <a:r>
              <a:rPr lang="it-IT" dirty="0" err="1" smtClean="0"/>
              <a:t>obeticolico</a:t>
            </a:r>
            <a:r>
              <a:rPr lang="it-IT" dirty="0" smtClean="0"/>
              <a:t>, variante sintetica  dell’</a:t>
            </a:r>
            <a:r>
              <a:rPr lang="it-IT" dirty="0" err="1" smtClean="0"/>
              <a:t>ac</a:t>
            </a:r>
            <a:r>
              <a:rPr lang="it-IT" dirty="0"/>
              <a:t>.</a:t>
            </a:r>
            <a:r>
              <a:rPr lang="it-IT" dirty="0" smtClean="0"/>
              <a:t> </a:t>
            </a:r>
            <a:r>
              <a:rPr lang="it-IT" dirty="0" err="1" smtClean="0"/>
              <a:t>chenodesossicolico</a:t>
            </a:r>
            <a:r>
              <a:rPr lang="it-IT" dirty="0" smtClean="0"/>
              <a:t> naturale, si è dimostrato attivo nella risoluzione della NASH, con miglioramento istologico bioptico della fibrosi dopo 72 settimane di cura.</a:t>
            </a:r>
          </a:p>
          <a:p>
            <a:r>
              <a:rPr lang="it-IT" dirty="0" smtClean="0"/>
              <a:t>L’osservazione è suggestiva, ma si richiedono ulteriori studi per l’efficacia e la sicurezza a lungo termine e per la possibilità di utilizzo in soggetti con scarso controllo glicemico.</a:t>
            </a:r>
            <a:endParaRPr lang="it-IT" dirty="0"/>
          </a:p>
        </p:txBody>
      </p:sp>
    </p:spTree>
    <p:extLst>
      <p:ext uri="{BB962C8B-B14F-4D97-AF65-F5344CB8AC3E}">
        <p14:creationId xmlns:p14="http://schemas.microsoft.com/office/powerpoint/2010/main" val="381016646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908720"/>
            <a:ext cx="5184576" cy="4359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6033330"/>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259632" y="2636912"/>
            <a:ext cx="6480720" cy="923330"/>
          </a:xfrm>
          <a:prstGeom prst="rect">
            <a:avLst/>
          </a:prstGeom>
          <a:noFill/>
        </p:spPr>
        <p:txBody>
          <a:bodyPr wrap="square" rtlCol="0">
            <a:spAutoFit/>
          </a:bodyPr>
          <a:lstStyle/>
          <a:p>
            <a:r>
              <a:rPr lang="it-IT" dirty="0" smtClean="0"/>
              <a:t>La chirurgia </a:t>
            </a:r>
            <a:r>
              <a:rPr lang="it-IT" dirty="0" err="1" smtClean="0"/>
              <a:t>bariatrica</a:t>
            </a:r>
            <a:r>
              <a:rPr lang="it-IT" dirty="0" smtClean="0"/>
              <a:t> non è controindicata nei pazienti obesi con NASH se non vi è evidenza di cirrosi (nei cirrotici non è una procedura validata come sicurezza).</a:t>
            </a:r>
            <a:endParaRPr lang="it-IT" dirty="0"/>
          </a:p>
        </p:txBody>
      </p:sp>
    </p:spTree>
    <p:extLst>
      <p:ext uri="{BB962C8B-B14F-4D97-AF65-F5344CB8AC3E}">
        <p14:creationId xmlns:p14="http://schemas.microsoft.com/office/powerpoint/2010/main" val="22134070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97714" y="1844824"/>
            <a:ext cx="6264696" cy="2862322"/>
          </a:xfrm>
          <a:prstGeom prst="rect">
            <a:avLst/>
          </a:prstGeom>
          <a:noFill/>
        </p:spPr>
        <p:txBody>
          <a:bodyPr wrap="square" rtlCol="0">
            <a:spAutoFit/>
          </a:bodyPr>
          <a:lstStyle/>
          <a:p>
            <a:r>
              <a:rPr lang="it-IT" dirty="0" smtClean="0"/>
              <a:t>Nuovi approcci terapeutici:</a:t>
            </a:r>
          </a:p>
          <a:p>
            <a:pPr marL="285750" indent="-285750">
              <a:buFont typeface="Arial" panose="020B0604020202020204" pitchFamily="34" charset="0"/>
              <a:buChar char="•"/>
            </a:pPr>
            <a:r>
              <a:rPr lang="it-IT" dirty="0" smtClean="0"/>
              <a:t>Inibitore della </a:t>
            </a:r>
            <a:r>
              <a:rPr lang="it-IT" dirty="0" err="1" smtClean="0"/>
              <a:t>caspasi</a:t>
            </a:r>
            <a:r>
              <a:rPr lang="it-IT" dirty="0" smtClean="0"/>
              <a:t> GS 9450: 40 mg per 4 sett.ne normalizza le transaminasi, ben tollerato</a:t>
            </a:r>
          </a:p>
          <a:p>
            <a:pPr marL="285750" indent="-285750">
              <a:buFont typeface="Arial" panose="020B0604020202020204" pitchFamily="34" charset="0"/>
              <a:buChar char="•"/>
            </a:pPr>
            <a:r>
              <a:rPr lang="it-IT" dirty="0" smtClean="0"/>
              <a:t>PPAR antagonisti (GFT 505): riducono la </a:t>
            </a:r>
            <a:r>
              <a:rPr lang="it-IT" dirty="0" err="1" smtClean="0"/>
              <a:t>steatoepatite</a:t>
            </a:r>
            <a:r>
              <a:rPr lang="it-IT" dirty="0" smtClean="0"/>
              <a:t> e sono </a:t>
            </a:r>
            <a:r>
              <a:rPr lang="it-IT" dirty="0" err="1" smtClean="0"/>
              <a:t>antifibrotici</a:t>
            </a:r>
            <a:endParaRPr lang="it-IT" dirty="0" smtClean="0"/>
          </a:p>
          <a:p>
            <a:pPr marL="285750" indent="-285750">
              <a:buFont typeface="Arial" panose="020B0604020202020204" pitchFamily="34" charset="0"/>
              <a:buChar char="•"/>
            </a:pPr>
            <a:r>
              <a:rPr lang="it-IT" dirty="0" err="1" smtClean="0"/>
              <a:t>Ac</a:t>
            </a:r>
            <a:r>
              <a:rPr lang="it-IT" dirty="0" smtClean="0"/>
              <a:t>. </a:t>
            </a:r>
            <a:r>
              <a:rPr lang="it-IT" dirty="0" err="1" smtClean="0"/>
              <a:t>obeticolico</a:t>
            </a:r>
            <a:r>
              <a:rPr lang="it-IT" dirty="0" smtClean="0"/>
              <a:t>: 50 mg per 72 sett.ne migliora la sensibilità all’insulina, l’istologia epatica, la </a:t>
            </a:r>
            <a:r>
              <a:rPr lang="it-IT" dirty="0" err="1" smtClean="0"/>
              <a:t>necroinfiammazione</a:t>
            </a:r>
            <a:r>
              <a:rPr lang="it-IT" dirty="0" smtClean="0"/>
              <a:t>, la fibrosi</a:t>
            </a:r>
          </a:p>
          <a:p>
            <a:pPr marL="285750" indent="-285750">
              <a:buFont typeface="Arial" panose="020B0604020202020204" pitchFamily="34" charset="0"/>
              <a:buChar char="•"/>
            </a:pPr>
            <a:r>
              <a:rPr lang="it-IT" dirty="0" err="1" smtClean="0"/>
              <a:t>Simtuzumab</a:t>
            </a:r>
            <a:r>
              <a:rPr lang="it-IT" dirty="0" smtClean="0"/>
              <a:t>: previene la fibrosi</a:t>
            </a:r>
          </a:p>
          <a:p>
            <a:pPr marL="285750" indent="-285750">
              <a:buFont typeface="Arial" panose="020B0604020202020204" pitchFamily="34" charset="0"/>
              <a:buChar char="•"/>
            </a:pPr>
            <a:r>
              <a:rPr lang="it-IT" dirty="0" smtClean="0"/>
              <a:t>UDCA:  20 mg/kg/die per 3 settimane (forse utile)</a:t>
            </a:r>
            <a:endParaRPr lang="it-IT" dirty="0"/>
          </a:p>
        </p:txBody>
      </p:sp>
    </p:spTree>
    <p:extLst>
      <p:ext uri="{BB962C8B-B14F-4D97-AF65-F5344CB8AC3E}">
        <p14:creationId xmlns:p14="http://schemas.microsoft.com/office/powerpoint/2010/main" val="3403691685"/>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259632" y="980728"/>
            <a:ext cx="6840760" cy="5632311"/>
          </a:xfrm>
          <a:prstGeom prst="rect">
            <a:avLst/>
          </a:prstGeom>
          <a:noFill/>
        </p:spPr>
        <p:txBody>
          <a:bodyPr wrap="square" rtlCol="0">
            <a:spAutoFit/>
          </a:bodyPr>
          <a:lstStyle/>
          <a:p>
            <a:r>
              <a:rPr lang="it-IT" b="1" dirty="0" smtClean="0"/>
              <a:t>In realtà, a tutt’oggi, nessun farmaco specifico è approvato per la terapia della steatosi epatica e delle sue varianti.  Lo standard attuale di terapia si basa su interventi sullo stile di vita, in particolare su dieta ed esercizio fisico. Una perdita di peso significativa è la base di ogni trattamento.</a:t>
            </a:r>
          </a:p>
          <a:p>
            <a:r>
              <a:rPr lang="it-IT" sz="2400" b="1" dirty="0" smtClean="0">
                <a:solidFill>
                  <a:srgbClr val="FF0000"/>
                </a:solidFill>
              </a:rPr>
              <a:t>Il nutrizionista, quando affronta una steatosi, deve cooperare con il medico di base, l’epatologo, il trainer, lo psicologo.</a:t>
            </a:r>
          </a:p>
          <a:p>
            <a:r>
              <a:rPr lang="it-IT" dirty="0" smtClean="0"/>
              <a:t>Abbiamo detto che l’obesità , unitamente a dieta, stile di vita e predisposizione genetica, è associata alla </a:t>
            </a:r>
            <a:r>
              <a:rPr lang="it-IT" dirty="0" err="1" smtClean="0"/>
              <a:t>insulinoresistenza</a:t>
            </a:r>
            <a:r>
              <a:rPr lang="it-IT" dirty="0" smtClean="0"/>
              <a:t>, al diabete tipo 2, alla s. metabolica, e alla NAFLD negli adulti. L’obesità è di per sé una condizione </a:t>
            </a:r>
            <a:r>
              <a:rPr lang="it-IT" dirty="0" err="1" smtClean="0"/>
              <a:t>proinfiammatoria</a:t>
            </a:r>
            <a:r>
              <a:rPr lang="it-IT" dirty="0" smtClean="0"/>
              <a:t>.</a:t>
            </a:r>
          </a:p>
          <a:p>
            <a:r>
              <a:rPr lang="it-IT" dirty="0" smtClean="0"/>
              <a:t>Nelle NAFLD si riscontra in genere una </a:t>
            </a:r>
            <a:r>
              <a:rPr lang="it-IT" dirty="0" err="1" smtClean="0"/>
              <a:t>sovraalimentazione</a:t>
            </a:r>
            <a:r>
              <a:rPr lang="it-IT" dirty="0" smtClean="0"/>
              <a:t> soprattutto riguardo a grassi, glucosio, fruttosio.  Il tipo di grasso alimentare più e oltre che la sua quantità influenza il deposito epatico (grassi saturi e acidi grassi trans).</a:t>
            </a:r>
          </a:p>
          <a:p>
            <a:r>
              <a:rPr lang="it-IT" dirty="0" smtClean="0"/>
              <a:t>Nelle NAFLD risulta aumentata l’introduzione di zuccheri semplici, soprattutto fruttosio.</a:t>
            </a:r>
          </a:p>
          <a:p>
            <a:endParaRPr lang="it-IT" dirty="0"/>
          </a:p>
        </p:txBody>
      </p:sp>
    </p:spTree>
    <p:extLst>
      <p:ext uri="{BB962C8B-B14F-4D97-AF65-F5344CB8AC3E}">
        <p14:creationId xmlns:p14="http://schemas.microsoft.com/office/powerpoint/2010/main" val="3284062116"/>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980728"/>
            <a:ext cx="2854860" cy="3806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2915816" y="5445224"/>
            <a:ext cx="2854860" cy="369332"/>
          </a:xfrm>
          <a:prstGeom prst="rect">
            <a:avLst/>
          </a:prstGeom>
          <a:noFill/>
        </p:spPr>
        <p:txBody>
          <a:bodyPr wrap="square" rtlCol="0">
            <a:spAutoFit/>
          </a:bodyPr>
          <a:lstStyle/>
          <a:p>
            <a:r>
              <a:rPr lang="it-IT" dirty="0" smtClean="0"/>
              <a:t>Firenze, Giardino di </a:t>
            </a:r>
            <a:r>
              <a:rPr lang="it-IT" dirty="0" err="1" smtClean="0"/>
              <a:t>Boboli</a:t>
            </a:r>
            <a:endParaRPr lang="it-IT" dirty="0"/>
          </a:p>
        </p:txBody>
      </p:sp>
      <p:sp>
        <p:nvSpPr>
          <p:cNvPr id="3" name="CasellaDiTesto 2"/>
          <p:cNvSpPr txBox="1"/>
          <p:nvPr/>
        </p:nvSpPr>
        <p:spPr>
          <a:xfrm>
            <a:off x="6228184" y="1700808"/>
            <a:ext cx="2520280" cy="369332"/>
          </a:xfrm>
          <a:prstGeom prst="rect">
            <a:avLst/>
          </a:prstGeom>
          <a:noFill/>
        </p:spPr>
        <p:txBody>
          <a:bodyPr wrap="square" rtlCol="0">
            <a:spAutoFit/>
          </a:bodyPr>
          <a:lstStyle/>
          <a:p>
            <a:r>
              <a:rPr lang="it-IT" dirty="0" smtClean="0"/>
              <a:t>Andateci piano!</a:t>
            </a:r>
            <a:endParaRPr lang="it-IT" dirty="0"/>
          </a:p>
        </p:txBody>
      </p:sp>
    </p:spTree>
    <p:extLst>
      <p:ext uri="{BB962C8B-B14F-4D97-AF65-F5344CB8AC3E}">
        <p14:creationId xmlns:p14="http://schemas.microsoft.com/office/powerpoint/2010/main" val="4126489183"/>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971600" y="1156339"/>
            <a:ext cx="7056784" cy="4801314"/>
          </a:xfrm>
          <a:prstGeom prst="rect">
            <a:avLst/>
          </a:prstGeom>
          <a:noFill/>
        </p:spPr>
        <p:txBody>
          <a:bodyPr wrap="square" rtlCol="0">
            <a:spAutoFit/>
          </a:bodyPr>
          <a:lstStyle/>
          <a:p>
            <a:pPr algn="just"/>
            <a:r>
              <a:rPr lang="it-IT" dirty="0" smtClean="0"/>
              <a:t>La sedentarietà è un fattore di alto rischio, in quanto è noto che i pz. con NAFLD svolgono attività fisica inferiore almeno della metà rispetto a quanto consigliato (150 minuti di attività fisica moderata o intensa  a settimana).</a:t>
            </a:r>
          </a:p>
          <a:p>
            <a:pPr algn="just"/>
            <a:r>
              <a:rPr lang="it-IT" dirty="0" smtClean="0"/>
              <a:t>Il grasso epatico si riduce  in proporzione all’intervento sullo stile di vita, e in genere si deve tendere alla perdita del 5-10% del peso corporeo.</a:t>
            </a:r>
          </a:p>
          <a:p>
            <a:pPr algn="just"/>
            <a:r>
              <a:rPr lang="it-IT" dirty="0" smtClean="0"/>
              <a:t>I soggetti sottoposti a chirurgia </a:t>
            </a:r>
            <a:r>
              <a:rPr lang="it-IT" dirty="0" err="1" smtClean="0"/>
              <a:t>bariatrica</a:t>
            </a:r>
            <a:r>
              <a:rPr lang="it-IT" dirty="0" smtClean="0"/>
              <a:t> ottengono significativi miglioramenti della steatosi. </a:t>
            </a:r>
          </a:p>
          <a:p>
            <a:pPr algn="just"/>
            <a:r>
              <a:rPr lang="it-IT" dirty="0" smtClean="0"/>
              <a:t>La dieta mediterranea riduce la NAFLD e il rischio cardiovascolare (l’olio di oliva migliora il profilo lipidico ematico e la s. metabolica, salvo eccessi calorici!).</a:t>
            </a:r>
          </a:p>
          <a:p>
            <a:pPr algn="just"/>
            <a:r>
              <a:rPr lang="it-IT" dirty="0" smtClean="0"/>
              <a:t>Gli </a:t>
            </a:r>
            <a:r>
              <a:rPr lang="it-IT" dirty="0" err="1" smtClean="0"/>
              <a:t>ac</a:t>
            </a:r>
            <a:r>
              <a:rPr lang="it-IT" dirty="0" smtClean="0"/>
              <a:t>. grassi omega-3 derivati dal pesce riducono la </a:t>
            </a:r>
            <a:r>
              <a:rPr lang="it-IT" dirty="0" err="1" smtClean="0"/>
              <a:t>ipertrigliceridemia</a:t>
            </a:r>
            <a:r>
              <a:rPr lang="it-IT" dirty="0" smtClean="0"/>
              <a:t>, il rischio cardiovascolare, la mortalità.</a:t>
            </a:r>
          </a:p>
          <a:p>
            <a:pPr algn="just"/>
            <a:r>
              <a:rPr lang="it-IT" dirty="0" smtClean="0"/>
              <a:t>Le diete a basso tenore di carboidrati e con corretto apporto di grassi conseguono migliori risultati rispetto alle diete a basso tenore di carboidrati e di grassi. La restrizione degli zuccheri è molto importante nei soggetti con ridotta tolleranza al glucosio.</a:t>
            </a:r>
            <a:endParaRPr lang="it-IT" dirty="0"/>
          </a:p>
        </p:txBody>
      </p:sp>
    </p:spTree>
    <p:extLst>
      <p:ext uri="{BB962C8B-B14F-4D97-AF65-F5344CB8AC3E}">
        <p14:creationId xmlns:p14="http://schemas.microsoft.com/office/powerpoint/2010/main" val="40452226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87624" y="260648"/>
            <a:ext cx="6696744" cy="6309420"/>
          </a:xfrm>
          <a:prstGeom prst="rect">
            <a:avLst/>
          </a:prstGeom>
          <a:noFill/>
        </p:spPr>
        <p:txBody>
          <a:bodyPr wrap="square" rtlCol="0">
            <a:spAutoFit/>
          </a:bodyPr>
          <a:lstStyle/>
          <a:p>
            <a:r>
              <a:rPr lang="it-IT" dirty="0" smtClean="0"/>
              <a:t>Farmaci:</a:t>
            </a:r>
          </a:p>
          <a:p>
            <a:endParaRPr lang="it-IT" dirty="0"/>
          </a:p>
          <a:p>
            <a:pPr marL="285750" indent="-285750">
              <a:buFont typeface="Arial" panose="020B0604020202020204" pitchFamily="34" charset="0"/>
              <a:buChar char="•"/>
            </a:pPr>
            <a:r>
              <a:rPr lang="it-IT" sz="1400" b="1" dirty="0" err="1" smtClean="0"/>
              <a:t>Amiodarone</a:t>
            </a:r>
            <a:endParaRPr lang="it-IT" sz="1400" b="1" dirty="0" smtClean="0"/>
          </a:p>
          <a:p>
            <a:pPr marL="285750" indent="-285750">
              <a:buFont typeface="Arial" panose="020B0604020202020204" pitchFamily="34" charset="0"/>
              <a:buChar char="•"/>
            </a:pPr>
            <a:r>
              <a:rPr lang="it-IT" sz="1400" b="1" dirty="0" err="1" smtClean="0"/>
              <a:t>Glucocorticoidi</a:t>
            </a:r>
            <a:endParaRPr lang="it-IT" sz="1400" b="1" dirty="0" smtClean="0"/>
          </a:p>
          <a:p>
            <a:pPr marL="285750" indent="-285750">
              <a:buFont typeface="Arial" panose="020B0604020202020204" pitchFamily="34" charset="0"/>
              <a:buChar char="•"/>
            </a:pPr>
            <a:r>
              <a:rPr lang="it-IT" sz="1400" dirty="0" err="1" smtClean="0"/>
              <a:t>Warfarin</a:t>
            </a:r>
            <a:endParaRPr lang="it-IT" sz="1400" dirty="0" smtClean="0"/>
          </a:p>
          <a:p>
            <a:pPr marL="285750" indent="-285750">
              <a:buFont typeface="Arial" panose="020B0604020202020204" pitchFamily="34" charset="0"/>
              <a:buChar char="•"/>
            </a:pPr>
            <a:r>
              <a:rPr lang="it-IT" sz="1400" b="1" dirty="0" smtClean="0"/>
              <a:t>Estrogeni sintetici</a:t>
            </a:r>
          </a:p>
          <a:p>
            <a:pPr marL="285750" indent="-285750">
              <a:buFont typeface="Arial" panose="020B0604020202020204" pitchFamily="34" charset="0"/>
              <a:buChar char="•"/>
            </a:pPr>
            <a:r>
              <a:rPr lang="it-IT" sz="1400" b="1" dirty="0" err="1" smtClean="0"/>
              <a:t>Methotrexate</a:t>
            </a:r>
            <a:endParaRPr lang="it-IT" sz="1400" b="1" dirty="0" smtClean="0"/>
          </a:p>
          <a:p>
            <a:pPr marL="285750" indent="-285750">
              <a:buFont typeface="Arial" panose="020B0604020202020204" pitchFamily="34" charset="0"/>
              <a:buChar char="•"/>
            </a:pPr>
            <a:r>
              <a:rPr lang="it-IT" sz="1400" b="1" dirty="0" err="1" smtClean="0"/>
              <a:t>Tamoxifene</a:t>
            </a:r>
            <a:endParaRPr lang="it-IT" sz="1400" b="1" dirty="0" smtClean="0"/>
          </a:p>
          <a:p>
            <a:pPr marL="285750" indent="-285750">
              <a:buFont typeface="Arial" panose="020B0604020202020204" pitchFamily="34" charset="0"/>
              <a:buChar char="•"/>
            </a:pPr>
            <a:r>
              <a:rPr lang="it-IT" sz="1400" dirty="0" err="1" smtClean="0"/>
              <a:t>Azaserina</a:t>
            </a:r>
            <a:endParaRPr lang="it-IT" sz="1400" dirty="0" smtClean="0"/>
          </a:p>
          <a:p>
            <a:pPr marL="285750" indent="-285750">
              <a:buFont typeface="Arial" panose="020B0604020202020204" pitchFamily="34" charset="0"/>
              <a:buChar char="•"/>
            </a:pPr>
            <a:r>
              <a:rPr lang="it-IT" sz="1400" dirty="0" err="1" smtClean="0"/>
              <a:t>Bleomicina</a:t>
            </a:r>
            <a:endParaRPr lang="it-IT" sz="1400" dirty="0" smtClean="0"/>
          </a:p>
          <a:p>
            <a:pPr marL="285750" indent="-285750">
              <a:buFont typeface="Arial" panose="020B0604020202020204" pitchFamily="34" charset="0"/>
              <a:buChar char="•"/>
            </a:pPr>
            <a:r>
              <a:rPr lang="it-IT" sz="1400" dirty="0" err="1" smtClean="0"/>
              <a:t>Puromicina</a:t>
            </a:r>
            <a:endParaRPr lang="it-IT" sz="1400" dirty="0" smtClean="0"/>
          </a:p>
          <a:p>
            <a:pPr marL="285750" indent="-285750">
              <a:buFont typeface="Arial" panose="020B0604020202020204" pitchFamily="34" charset="0"/>
              <a:buChar char="•"/>
            </a:pPr>
            <a:r>
              <a:rPr lang="it-IT" sz="1400" b="1" dirty="0" smtClean="0"/>
              <a:t>Tetracicline</a:t>
            </a:r>
          </a:p>
          <a:p>
            <a:pPr marL="285750" indent="-285750">
              <a:buFont typeface="Arial" panose="020B0604020202020204" pitchFamily="34" charset="0"/>
              <a:buChar char="•"/>
            </a:pPr>
            <a:r>
              <a:rPr lang="it-IT" sz="1400" b="1" dirty="0" smtClean="0"/>
              <a:t>Calcioantagonisti</a:t>
            </a:r>
          </a:p>
          <a:p>
            <a:pPr marL="285750" indent="-285750">
              <a:buFont typeface="Arial" panose="020B0604020202020204" pitchFamily="34" charset="0"/>
              <a:buChar char="•"/>
            </a:pPr>
            <a:r>
              <a:rPr lang="it-IT" sz="1400" b="1" dirty="0" smtClean="0"/>
              <a:t>Aspirina (s. di </a:t>
            </a:r>
            <a:r>
              <a:rPr lang="it-IT" sz="1400" b="1" dirty="0" err="1" smtClean="0"/>
              <a:t>Reye</a:t>
            </a:r>
            <a:r>
              <a:rPr lang="it-IT" sz="1400" b="1" dirty="0" smtClean="0"/>
              <a:t>)</a:t>
            </a:r>
          </a:p>
          <a:p>
            <a:pPr marL="285750" indent="-285750">
              <a:buFont typeface="Arial" panose="020B0604020202020204" pitchFamily="34" charset="0"/>
              <a:buChar char="•"/>
            </a:pPr>
            <a:r>
              <a:rPr lang="it-IT" sz="1400" dirty="0" err="1" smtClean="0"/>
              <a:t>Ac</a:t>
            </a:r>
            <a:r>
              <a:rPr lang="it-IT" sz="1400" dirty="0" smtClean="0"/>
              <a:t>. </a:t>
            </a:r>
            <a:r>
              <a:rPr lang="it-IT" sz="1400" dirty="0" err="1" smtClean="0"/>
              <a:t>valproico</a:t>
            </a:r>
            <a:endParaRPr lang="it-IT" sz="1400" dirty="0" smtClean="0"/>
          </a:p>
          <a:p>
            <a:pPr marL="285750" indent="-285750">
              <a:buFont typeface="Arial" panose="020B0604020202020204" pitchFamily="34" charset="0"/>
              <a:buChar char="•"/>
            </a:pPr>
            <a:r>
              <a:rPr lang="it-IT" sz="1400" dirty="0" err="1" smtClean="0"/>
              <a:t>Tioridazina</a:t>
            </a:r>
            <a:endParaRPr lang="it-IT" sz="1400" dirty="0" smtClean="0"/>
          </a:p>
          <a:p>
            <a:pPr marL="285750" indent="-285750">
              <a:buFont typeface="Arial" panose="020B0604020202020204" pitchFamily="34" charset="0"/>
              <a:buChar char="•"/>
            </a:pPr>
            <a:r>
              <a:rPr lang="it-IT" sz="1400" dirty="0" err="1" smtClean="0"/>
              <a:t>Clorfeniramina</a:t>
            </a:r>
            <a:endParaRPr lang="it-IT" sz="1400" dirty="0" smtClean="0"/>
          </a:p>
          <a:p>
            <a:pPr marL="285750" indent="-285750">
              <a:buFont typeface="Arial" panose="020B0604020202020204" pitchFamily="34" charset="0"/>
              <a:buChar char="•"/>
            </a:pPr>
            <a:r>
              <a:rPr lang="it-IT" sz="1400" dirty="0" smtClean="0"/>
              <a:t>Cocaina</a:t>
            </a:r>
          </a:p>
          <a:p>
            <a:pPr marL="285750" indent="-285750">
              <a:buFont typeface="Arial" panose="020B0604020202020204" pitchFamily="34" charset="0"/>
              <a:buChar char="•"/>
            </a:pPr>
            <a:r>
              <a:rPr lang="it-IT" sz="1400" dirty="0" err="1" smtClean="0"/>
              <a:t>Zidovudina</a:t>
            </a:r>
            <a:endParaRPr lang="it-IT" sz="1400" dirty="0" smtClean="0"/>
          </a:p>
          <a:p>
            <a:pPr marL="285750" indent="-285750">
              <a:buFont typeface="Arial" panose="020B0604020202020204" pitchFamily="34" charset="0"/>
              <a:buChar char="•"/>
            </a:pPr>
            <a:r>
              <a:rPr lang="it-IT" sz="1400" dirty="0" err="1" smtClean="0"/>
              <a:t>Didanosina</a:t>
            </a:r>
            <a:endParaRPr lang="it-IT" sz="1400" dirty="0" smtClean="0"/>
          </a:p>
          <a:p>
            <a:pPr marL="285750" indent="-285750">
              <a:buFont typeface="Arial" panose="020B0604020202020204" pitchFamily="34" charset="0"/>
              <a:buChar char="•"/>
            </a:pPr>
            <a:r>
              <a:rPr lang="it-IT" sz="1400" dirty="0" err="1" smtClean="0"/>
              <a:t>Fialuridina</a:t>
            </a:r>
            <a:endParaRPr lang="it-IT" sz="1400" dirty="0" smtClean="0"/>
          </a:p>
          <a:p>
            <a:pPr marL="285750" indent="-285750">
              <a:buFont typeface="Arial" panose="020B0604020202020204" pitchFamily="34" charset="0"/>
              <a:buChar char="•"/>
            </a:pPr>
            <a:r>
              <a:rPr lang="it-IT" sz="1400" dirty="0" err="1" smtClean="0"/>
              <a:t>Griseofulvina</a:t>
            </a:r>
            <a:endParaRPr lang="it-IT" sz="1400" dirty="0" smtClean="0"/>
          </a:p>
          <a:p>
            <a:pPr marL="285750" indent="-285750">
              <a:buFont typeface="Arial" panose="020B0604020202020204" pitchFamily="34" charset="0"/>
              <a:buChar char="•"/>
            </a:pPr>
            <a:r>
              <a:rPr lang="it-IT" sz="1400" dirty="0" err="1" smtClean="0"/>
              <a:t>Icantone</a:t>
            </a:r>
            <a:endParaRPr lang="it-IT" sz="1400" dirty="0" smtClean="0"/>
          </a:p>
          <a:p>
            <a:pPr marL="285750" indent="-285750">
              <a:buFont typeface="Arial" panose="020B0604020202020204" pitchFamily="34" charset="0"/>
              <a:buChar char="•"/>
            </a:pPr>
            <a:r>
              <a:rPr lang="it-IT" sz="1400" dirty="0" smtClean="0"/>
              <a:t>Clorochina</a:t>
            </a:r>
          </a:p>
          <a:p>
            <a:pPr marL="285750" indent="-285750">
              <a:buFont typeface="Arial" panose="020B0604020202020204" pitchFamily="34" charset="0"/>
              <a:buChar char="•"/>
            </a:pPr>
            <a:r>
              <a:rPr lang="it-IT" sz="1400" dirty="0" err="1" smtClean="0"/>
              <a:t>Coralgil</a:t>
            </a:r>
            <a:r>
              <a:rPr lang="it-IT" sz="1400" dirty="0" smtClean="0"/>
              <a:t> (</a:t>
            </a:r>
            <a:r>
              <a:rPr lang="it-IT" sz="1400" dirty="0"/>
              <a:t>4, 4'-DIETHYLAMINOETHOXY HEXESTROL </a:t>
            </a:r>
            <a:r>
              <a:rPr lang="it-IT" sz="1400" dirty="0" smtClean="0"/>
              <a:t>DIHYDROCHLORIDE)</a:t>
            </a:r>
          </a:p>
          <a:p>
            <a:pPr marL="285750" indent="-285750">
              <a:buFont typeface="Arial" panose="020B0604020202020204" pitchFamily="34" charset="0"/>
              <a:buChar char="•"/>
            </a:pPr>
            <a:r>
              <a:rPr lang="it-IT" sz="1400" dirty="0" err="1" smtClean="0"/>
              <a:t>Mipomersen</a:t>
            </a:r>
            <a:r>
              <a:rPr lang="it-IT" sz="1400" dirty="0" smtClean="0"/>
              <a:t> </a:t>
            </a:r>
          </a:p>
          <a:p>
            <a:pPr marL="285750" indent="-285750">
              <a:buFont typeface="Arial" panose="020B0604020202020204" pitchFamily="34" charset="0"/>
              <a:buChar char="•"/>
            </a:pPr>
            <a:r>
              <a:rPr lang="it-IT" sz="1400" dirty="0" err="1" smtClean="0"/>
              <a:t>Lomitapide</a:t>
            </a:r>
            <a:endParaRPr lang="it-IT" sz="1400" dirty="0" smtClean="0"/>
          </a:p>
          <a:p>
            <a:pPr marL="285750" indent="-285750">
              <a:buFont typeface="Arial" panose="020B0604020202020204" pitchFamily="34" charset="0"/>
              <a:buChar char="•"/>
            </a:pPr>
            <a:endParaRPr lang="it-IT" dirty="0"/>
          </a:p>
        </p:txBody>
      </p:sp>
    </p:spTree>
    <p:extLst>
      <p:ext uri="{BB962C8B-B14F-4D97-AF65-F5344CB8AC3E}">
        <p14:creationId xmlns:p14="http://schemas.microsoft.com/office/powerpoint/2010/main" val="335883040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971600" y="1156339"/>
            <a:ext cx="7056784" cy="4801314"/>
          </a:xfrm>
          <a:prstGeom prst="rect">
            <a:avLst/>
          </a:prstGeom>
          <a:noFill/>
        </p:spPr>
        <p:txBody>
          <a:bodyPr wrap="square" rtlCol="0">
            <a:spAutoFit/>
          </a:bodyPr>
          <a:lstStyle/>
          <a:p>
            <a:r>
              <a:rPr lang="it-IT" dirty="0" smtClean="0"/>
              <a:t>La sedentarietà è un fattore di alto rischio, in quanto è noto che i pz. con NAFLD svolgono attività fisica inferiore almeno della metà rispetto a quanto consigliato (150 minuti di attività fisica moderata o intensa  a settimana).</a:t>
            </a:r>
          </a:p>
          <a:p>
            <a:r>
              <a:rPr lang="it-IT" dirty="0" smtClean="0"/>
              <a:t>Il grasso epatico si riduce  in proporzione all’intervento sullo stile di vita, e in genere si deve tendere alla perdita del 5-10% del peso corporeo.</a:t>
            </a:r>
          </a:p>
          <a:p>
            <a:r>
              <a:rPr lang="it-IT" dirty="0" smtClean="0"/>
              <a:t>I soggetti sottoposti a chirurgia </a:t>
            </a:r>
            <a:r>
              <a:rPr lang="it-IT" dirty="0" err="1" smtClean="0"/>
              <a:t>bariatrica</a:t>
            </a:r>
            <a:r>
              <a:rPr lang="it-IT" dirty="0" smtClean="0"/>
              <a:t> ottengono significativi miglioramenti della steatosi. </a:t>
            </a:r>
          </a:p>
          <a:p>
            <a:r>
              <a:rPr lang="it-IT" dirty="0" smtClean="0"/>
              <a:t>La dieta mediterranea riduce la NAFLD e il rischio cardiovascolare (l’olio di oliva migliora il profilo lipidico ematico e la s. metabolica, salvo eccessi calorici!).</a:t>
            </a:r>
          </a:p>
          <a:p>
            <a:r>
              <a:rPr lang="it-IT" dirty="0" smtClean="0"/>
              <a:t>Gli </a:t>
            </a:r>
            <a:r>
              <a:rPr lang="it-IT" dirty="0" err="1" smtClean="0"/>
              <a:t>ac</a:t>
            </a:r>
            <a:r>
              <a:rPr lang="it-IT" dirty="0" smtClean="0"/>
              <a:t>. grassi omega3 derivati dal pesce riducono la </a:t>
            </a:r>
            <a:r>
              <a:rPr lang="it-IT" dirty="0" err="1" smtClean="0"/>
              <a:t>ipertrigliceridemia</a:t>
            </a:r>
            <a:r>
              <a:rPr lang="it-IT" dirty="0" smtClean="0"/>
              <a:t>, il rischio CV, la mortalità.</a:t>
            </a:r>
          </a:p>
          <a:p>
            <a:r>
              <a:rPr lang="it-IT" dirty="0" smtClean="0"/>
              <a:t>Le diete a basso tenore di carboidrati e corretto apporto di grassi conseguono migliori risultati rispetto alle diete a basso tenore di carboidrati e di grassi. La restrizione degli zuccheri è molto importante nei soggetti con ridotta tolleranza al glucosio.</a:t>
            </a:r>
            <a:endParaRPr lang="it-IT" dirty="0"/>
          </a:p>
        </p:txBody>
      </p:sp>
    </p:spTree>
    <p:extLst>
      <p:ext uri="{BB962C8B-B14F-4D97-AF65-F5344CB8AC3E}">
        <p14:creationId xmlns:p14="http://schemas.microsoft.com/office/powerpoint/2010/main" val="3028221985"/>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04675" y="1844824"/>
            <a:ext cx="7128792" cy="3046988"/>
          </a:xfrm>
          <a:prstGeom prst="rect">
            <a:avLst/>
          </a:prstGeom>
          <a:noFill/>
        </p:spPr>
        <p:txBody>
          <a:bodyPr wrap="square" rtlCol="0">
            <a:spAutoFit/>
          </a:bodyPr>
          <a:lstStyle/>
          <a:p>
            <a:pPr algn="just"/>
            <a:r>
              <a:rPr lang="it-IT" sz="2400" b="1" dirty="0" smtClean="0">
                <a:solidFill>
                  <a:srgbClr val="0070C0"/>
                </a:solidFill>
              </a:rPr>
              <a:t>Un aumento di attività fisica di almeno 60 minuti a settimana migliora il peso corporeo e la NAFLD.</a:t>
            </a:r>
          </a:p>
          <a:p>
            <a:pPr algn="just"/>
            <a:r>
              <a:rPr lang="it-IT" sz="2400" b="1" dirty="0" smtClean="0">
                <a:solidFill>
                  <a:srgbClr val="0070C0"/>
                </a:solidFill>
              </a:rPr>
              <a:t>E’ importante associare attività aerobica ad attività di resistenza. </a:t>
            </a:r>
          </a:p>
          <a:p>
            <a:pPr algn="just"/>
            <a:r>
              <a:rPr lang="it-IT" sz="2400" b="1" dirty="0" smtClean="0">
                <a:solidFill>
                  <a:srgbClr val="0070C0"/>
                </a:solidFill>
              </a:rPr>
              <a:t>Un anno di intervento basato su 30 minuti di aerobica aggiunto a 20 minuti di attività di resistenza più volte a settimana  si è dimostrato più efficace di un intervento basato sulla sola attività aerobica.</a:t>
            </a:r>
            <a:endParaRPr lang="it-IT" sz="2400" b="1" dirty="0">
              <a:solidFill>
                <a:srgbClr val="0070C0"/>
              </a:solidFill>
            </a:endParaRPr>
          </a:p>
        </p:txBody>
      </p:sp>
    </p:spTree>
    <p:extLst>
      <p:ext uri="{BB962C8B-B14F-4D97-AF65-F5344CB8AC3E}">
        <p14:creationId xmlns:p14="http://schemas.microsoft.com/office/powerpoint/2010/main" val="3806343884"/>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20196" y="1340768"/>
            <a:ext cx="6912768" cy="3970318"/>
          </a:xfrm>
          <a:prstGeom prst="rect">
            <a:avLst/>
          </a:prstGeom>
          <a:noFill/>
        </p:spPr>
        <p:txBody>
          <a:bodyPr wrap="square" rtlCol="0">
            <a:spAutoFit/>
          </a:bodyPr>
          <a:lstStyle/>
          <a:p>
            <a:r>
              <a:rPr lang="it-IT" dirty="0" smtClean="0"/>
              <a:t>Molti studi  esaminano l’effetto dell’attività fisica aerobica o di resistenza nel trattamento della NAFLD.</a:t>
            </a:r>
          </a:p>
          <a:p>
            <a:r>
              <a:rPr lang="it-IT" dirty="0" smtClean="0"/>
              <a:t>Vengono proposti schemi di attività fisica che possono essere facilmente portati a termine dalla maggior parte dei soggetti con NAFLD. </a:t>
            </a:r>
          </a:p>
          <a:p>
            <a:r>
              <a:rPr lang="it-IT" dirty="0" smtClean="0"/>
              <a:t>Questi programmi sono però inadatti a obesi, anziani, soggetti fisicamente limitati o non allenati.</a:t>
            </a:r>
          </a:p>
          <a:p>
            <a:r>
              <a:rPr lang="it-IT" dirty="0" smtClean="0"/>
              <a:t>Nuovi studi propongono progressive attività a basso impatto, meno efficaci ma comunque valide per un recupero di motilità e di salute cardiovascolare.</a:t>
            </a:r>
          </a:p>
          <a:p>
            <a:r>
              <a:rPr lang="it-IT" dirty="0" smtClean="0"/>
              <a:t>Sia l’attività di resistenza che quella cardiovascolare si sono dimostrate efficaci nella NAFLD. La stessa diminuzione della sedentarietà di per sé porta benefici.</a:t>
            </a:r>
          </a:p>
          <a:p>
            <a:r>
              <a:rPr lang="it-IT" dirty="0" smtClean="0"/>
              <a:t>E’ perciò ragionevole proporre attività fisica di moderata intensità comprensiva sia di esercizi aerobici che di resistenza.</a:t>
            </a:r>
            <a:endParaRPr lang="it-IT" dirty="0"/>
          </a:p>
        </p:txBody>
      </p:sp>
    </p:spTree>
    <p:extLst>
      <p:ext uri="{BB962C8B-B14F-4D97-AF65-F5344CB8AC3E}">
        <p14:creationId xmlns:p14="http://schemas.microsoft.com/office/powerpoint/2010/main" val="1911171786"/>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259632" y="2420888"/>
            <a:ext cx="6552728" cy="2031325"/>
          </a:xfrm>
          <a:prstGeom prst="rect">
            <a:avLst/>
          </a:prstGeom>
          <a:noFill/>
        </p:spPr>
        <p:txBody>
          <a:bodyPr wrap="square" rtlCol="0">
            <a:spAutoFit/>
          </a:bodyPr>
          <a:lstStyle/>
          <a:p>
            <a:r>
              <a:rPr lang="it-IT" dirty="0" smtClean="0"/>
              <a:t>Aumentano i dati che dimostrano  una correlazione tra alterazioni del </a:t>
            </a:r>
            <a:r>
              <a:rPr lang="it-IT" dirty="0" err="1" smtClean="0"/>
              <a:t>microbiota</a:t>
            </a:r>
            <a:r>
              <a:rPr lang="it-IT" dirty="0" smtClean="0"/>
              <a:t> intestinale e NAFLD, sia in modelli animali che umani.</a:t>
            </a:r>
          </a:p>
          <a:p>
            <a:r>
              <a:rPr lang="it-IT" dirty="0" smtClean="0"/>
              <a:t>I probiotici sembrano efficaci nel migliorare gli enzimi epatici  e nel ridurre i marcatori di </a:t>
            </a:r>
            <a:r>
              <a:rPr lang="it-IT" dirty="0" err="1" smtClean="0"/>
              <a:t>perossidazione</a:t>
            </a:r>
            <a:r>
              <a:rPr lang="it-IT" dirty="0" smtClean="0"/>
              <a:t> lipidica.</a:t>
            </a:r>
          </a:p>
          <a:p>
            <a:r>
              <a:rPr lang="it-IT" dirty="0" smtClean="0"/>
              <a:t>La assunzione di una compressa contenente 500 milioni di </a:t>
            </a:r>
            <a:r>
              <a:rPr lang="it-IT" dirty="0" err="1" smtClean="0"/>
              <a:t>Lactobacillus</a:t>
            </a:r>
            <a:r>
              <a:rPr lang="it-IT" dirty="0" smtClean="0"/>
              <a:t> </a:t>
            </a:r>
            <a:r>
              <a:rPr lang="it-IT" dirty="0" err="1" smtClean="0"/>
              <a:t>bulgaricus</a:t>
            </a:r>
            <a:r>
              <a:rPr lang="it-IT" dirty="0" smtClean="0"/>
              <a:t> e Streptococco </a:t>
            </a:r>
            <a:r>
              <a:rPr lang="it-IT" dirty="0" err="1" smtClean="0"/>
              <a:t>thermophilus</a:t>
            </a:r>
            <a:r>
              <a:rPr lang="it-IT" dirty="0" smtClean="0"/>
              <a:t> per tre mesi migliora il livello di transaminasi negli ammalati con NAFLD.</a:t>
            </a:r>
          </a:p>
        </p:txBody>
      </p:sp>
    </p:spTree>
    <p:extLst>
      <p:ext uri="{BB962C8B-B14F-4D97-AF65-F5344CB8AC3E}">
        <p14:creationId xmlns:p14="http://schemas.microsoft.com/office/powerpoint/2010/main" val="2428857312"/>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15616" y="2276872"/>
            <a:ext cx="6840760" cy="2031325"/>
          </a:xfrm>
          <a:prstGeom prst="rect">
            <a:avLst/>
          </a:prstGeom>
          <a:noFill/>
        </p:spPr>
        <p:txBody>
          <a:bodyPr wrap="square" rtlCol="0">
            <a:spAutoFit/>
          </a:bodyPr>
          <a:lstStyle/>
          <a:p>
            <a:r>
              <a:rPr lang="it-IT" dirty="0" smtClean="0"/>
              <a:t>In conclusione, cinque sedute settimanali di esercizio aerobico a intensità da moderata a intensa per almeno 30 minuti e due sedute settimanali di attività di resistenza devono essere la parte essenziale dell’intervento sullo stile di vita.</a:t>
            </a:r>
          </a:p>
          <a:p>
            <a:r>
              <a:rPr lang="it-IT" dirty="0" smtClean="0"/>
              <a:t>Una alimentazione  a basso tenore di carboidrati e grassi saturi e ad alto tenore di grassi monoinsaturi, con </a:t>
            </a:r>
            <a:r>
              <a:rPr lang="it-IT" dirty="0" err="1" smtClean="0"/>
              <a:t>ac</a:t>
            </a:r>
            <a:r>
              <a:rPr lang="it-IT" dirty="0" smtClean="0"/>
              <a:t>. grassi omega-3, sembra essere molto utile.</a:t>
            </a:r>
            <a:endParaRPr lang="it-IT" dirty="0"/>
          </a:p>
        </p:txBody>
      </p:sp>
    </p:spTree>
    <p:extLst>
      <p:ext uri="{BB962C8B-B14F-4D97-AF65-F5344CB8AC3E}">
        <p14:creationId xmlns:p14="http://schemas.microsoft.com/office/powerpoint/2010/main" val="1634889189"/>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700808"/>
            <a:ext cx="7558542" cy="2431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755576" y="4921495"/>
            <a:ext cx="7558542" cy="369332"/>
          </a:xfrm>
          <a:prstGeom prst="rect">
            <a:avLst/>
          </a:prstGeom>
          <a:noFill/>
        </p:spPr>
        <p:txBody>
          <a:bodyPr wrap="square" rtlCol="0">
            <a:spAutoFit/>
          </a:bodyPr>
          <a:lstStyle/>
          <a:p>
            <a:r>
              <a:rPr lang="it-IT" dirty="0" err="1" smtClean="0"/>
              <a:t>Boyan</a:t>
            </a:r>
            <a:r>
              <a:rPr lang="it-IT" dirty="0" smtClean="0"/>
              <a:t>, Raffigurazione di obesi, per di più sedentari!</a:t>
            </a:r>
            <a:endParaRPr lang="it-IT" dirty="0"/>
          </a:p>
        </p:txBody>
      </p:sp>
    </p:spTree>
    <p:extLst>
      <p:ext uri="{BB962C8B-B14F-4D97-AF65-F5344CB8AC3E}">
        <p14:creationId xmlns:p14="http://schemas.microsoft.com/office/powerpoint/2010/main" val="2541195762"/>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971600" y="1052736"/>
            <a:ext cx="6984776" cy="4431983"/>
          </a:xfrm>
          <a:prstGeom prst="rect">
            <a:avLst/>
          </a:prstGeom>
          <a:noFill/>
        </p:spPr>
        <p:txBody>
          <a:bodyPr wrap="square" rtlCol="0">
            <a:spAutoFit/>
          </a:bodyPr>
          <a:lstStyle/>
          <a:p>
            <a:pPr algn="ctr"/>
            <a:r>
              <a:rPr lang="it-IT" dirty="0" smtClean="0"/>
              <a:t>Line guida nutrizionali proposte per NAFLD/NASH:</a:t>
            </a:r>
          </a:p>
          <a:p>
            <a:pPr marL="285750" indent="-285750">
              <a:buFont typeface="Arial" panose="020B0604020202020204" pitchFamily="34" charset="0"/>
              <a:buChar char="•"/>
            </a:pPr>
            <a:r>
              <a:rPr lang="it-IT" dirty="0" smtClean="0"/>
              <a:t>Perdita di peso: 10% del peso iniziale in sei mesi; mantenimento della riduzione di peso;  chirurgia </a:t>
            </a:r>
            <a:r>
              <a:rPr lang="it-IT" dirty="0" err="1" smtClean="0"/>
              <a:t>bariatrica</a:t>
            </a:r>
            <a:r>
              <a:rPr lang="it-IT" dirty="0" smtClean="0"/>
              <a:t> quando indispensabile</a:t>
            </a:r>
          </a:p>
          <a:p>
            <a:pPr marL="285750" indent="-285750">
              <a:buFont typeface="Arial" panose="020B0604020202020204" pitchFamily="34" charset="0"/>
              <a:buChar char="•"/>
            </a:pPr>
            <a:r>
              <a:rPr lang="it-IT" dirty="0" smtClean="0"/>
              <a:t>Apporto calorico: 1200/1500 al giorno</a:t>
            </a:r>
          </a:p>
          <a:p>
            <a:pPr marL="285750" indent="-285750">
              <a:buFont typeface="Arial" panose="020B0604020202020204" pitchFamily="34" charset="0"/>
              <a:buChar char="•"/>
            </a:pPr>
            <a:r>
              <a:rPr lang="it-IT" dirty="0" smtClean="0"/>
              <a:t>Grassi totali: &lt;/=  35% delle calorie totali</a:t>
            </a:r>
          </a:p>
          <a:p>
            <a:pPr marL="285750" indent="-285750">
              <a:buFont typeface="Arial" panose="020B0604020202020204" pitchFamily="34" charset="0"/>
              <a:buChar char="•"/>
            </a:pPr>
            <a:r>
              <a:rPr lang="it-IT" dirty="0" err="1" smtClean="0"/>
              <a:t>Ac</a:t>
            </a:r>
            <a:r>
              <a:rPr lang="it-IT" dirty="0" smtClean="0"/>
              <a:t>. grassi monoinsaturi: 15-25% delle calorie totali</a:t>
            </a:r>
          </a:p>
          <a:p>
            <a:pPr marL="285750" indent="-285750">
              <a:buFont typeface="Arial" panose="020B0604020202020204" pitchFamily="34" charset="0"/>
              <a:buChar char="•"/>
            </a:pPr>
            <a:r>
              <a:rPr lang="it-IT" dirty="0" err="1" smtClean="0"/>
              <a:t>Ac</a:t>
            </a:r>
            <a:r>
              <a:rPr lang="it-IT" dirty="0" smtClean="0"/>
              <a:t>. grassi </a:t>
            </a:r>
            <a:r>
              <a:rPr lang="it-IT" dirty="0" err="1" smtClean="0"/>
              <a:t>poliinsaturi</a:t>
            </a:r>
            <a:r>
              <a:rPr lang="it-IT" dirty="0" smtClean="0"/>
              <a:t>: 5-10% delle calorie totali (omega3)</a:t>
            </a:r>
          </a:p>
          <a:p>
            <a:pPr marL="285750" indent="-285750">
              <a:buFont typeface="Arial" panose="020B0604020202020204" pitchFamily="34" charset="0"/>
              <a:buChar char="•"/>
            </a:pPr>
            <a:r>
              <a:rPr lang="it-IT" dirty="0" err="1" smtClean="0"/>
              <a:t>Ac</a:t>
            </a:r>
            <a:r>
              <a:rPr lang="it-IT" dirty="0" smtClean="0"/>
              <a:t>. grassi saturi: 7-10% delle calorie totali</a:t>
            </a:r>
          </a:p>
          <a:p>
            <a:pPr marL="285750" indent="-285750">
              <a:buFont typeface="Arial" panose="020B0604020202020204" pitchFamily="34" charset="0"/>
              <a:buChar char="•"/>
            </a:pPr>
            <a:r>
              <a:rPr lang="it-IT" dirty="0" smtClean="0"/>
              <a:t>Carboidrati: 50% delle calorie totali; &gt; 50% dei carboidrati totali da grano intero</a:t>
            </a:r>
          </a:p>
          <a:p>
            <a:pPr marL="285750" indent="-285750">
              <a:buFont typeface="Arial" panose="020B0604020202020204" pitchFamily="34" charset="0"/>
              <a:buChar char="•"/>
            </a:pPr>
            <a:r>
              <a:rPr lang="it-IT" dirty="0" smtClean="0"/>
              <a:t>Proteine: 15% delle calorie totali, da legumi e vegetali</a:t>
            </a:r>
          </a:p>
          <a:p>
            <a:pPr marL="285750" indent="-285750">
              <a:buFont typeface="Arial" panose="020B0604020202020204" pitchFamily="34" charset="0"/>
              <a:buChar char="•"/>
            </a:pPr>
            <a:r>
              <a:rPr lang="it-IT" dirty="0" smtClean="0"/>
              <a:t>Antiossidanti: non necessari</a:t>
            </a:r>
          </a:p>
          <a:p>
            <a:pPr marL="285750" indent="-285750">
              <a:buFont typeface="Arial" panose="020B0604020202020204" pitchFamily="34" charset="0"/>
              <a:buChar char="•"/>
            </a:pPr>
            <a:r>
              <a:rPr lang="it-IT" dirty="0" smtClean="0"/>
              <a:t>Attività fisica: </a:t>
            </a:r>
            <a:r>
              <a:rPr lang="it-IT" sz="1600" dirty="0" smtClean="0"/>
              <a:t> </a:t>
            </a:r>
            <a:r>
              <a:rPr lang="it-IT" sz="1400" dirty="0" smtClean="0"/>
              <a:t>&gt;</a:t>
            </a:r>
            <a:r>
              <a:rPr lang="it-IT" sz="1600" dirty="0" smtClean="0"/>
              <a:t>150 min/sett.na a intensità moderata o &gt; 75 min/sett.na a intensità elevata; 5 volte a sett.na esercizio cardiovascolare; allenamento di resistenza 2 o più sedute a sett.na; diminuire il tempo destinato alla sedentarietà.</a:t>
            </a:r>
            <a:endParaRPr lang="it-IT" dirty="0"/>
          </a:p>
        </p:txBody>
      </p:sp>
    </p:spTree>
    <p:extLst>
      <p:ext uri="{BB962C8B-B14F-4D97-AF65-F5344CB8AC3E}">
        <p14:creationId xmlns:p14="http://schemas.microsoft.com/office/powerpoint/2010/main" val="3010591030"/>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207804" y="1700808"/>
            <a:ext cx="6840760" cy="2585323"/>
          </a:xfrm>
          <a:prstGeom prst="rect">
            <a:avLst/>
          </a:prstGeom>
          <a:noFill/>
        </p:spPr>
        <p:txBody>
          <a:bodyPr wrap="square" rtlCol="0">
            <a:spAutoFit/>
          </a:bodyPr>
          <a:lstStyle/>
          <a:p>
            <a:r>
              <a:rPr lang="it-IT" dirty="0" smtClean="0"/>
              <a:t>Trattamento della NAFLD:</a:t>
            </a:r>
          </a:p>
          <a:p>
            <a:pPr marL="285750" indent="-285750">
              <a:buFont typeface="Arial" panose="020B0604020202020204" pitchFamily="34" charset="0"/>
              <a:buChar char="•"/>
            </a:pPr>
            <a:r>
              <a:rPr lang="it-IT" dirty="0" smtClean="0"/>
              <a:t>Trattare il diabete e le malattie cardiovascolari  (se eventualmente compresenti)</a:t>
            </a:r>
          </a:p>
          <a:p>
            <a:pPr marL="285750" indent="-285750">
              <a:buFont typeface="Arial" panose="020B0604020202020204" pitchFamily="34" charset="0"/>
              <a:buChar char="•"/>
            </a:pPr>
            <a:r>
              <a:rPr lang="it-IT" dirty="0" smtClean="0"/>
              <a:t>Promuovere cambiamento dello stile di vita (perdita di peso del 7%)</a:t>
            </a:r>
          </a:p>
          <a:p>
            <a:pPr marL="285750" indent="-285750">
              <a:buFont typeface="Arial" panose="020B0604020202020204" pitchFamily="34" charset="0"/>
              <a:buChar char="•"/>
            </a:pPr>
            <a:r>
              <a:rPr lang="it-IT" dirty="0" smtClean="0"/>
              <a:t>Trattare l’ipertensione: es. </a:t>
            </a:r>
            <a:r>
              <a:rPr lang="it-IT" dirty="0" err="1" smtClean="0"/>
              <a:t>losartan</a:t>
            </a:r>
            <a:r>
              <a:rPr lang="it-IT" dirty="0" smtClean="0"/>
              <a:t>, evitando i beta bloccanti che portano a un aumento di peso</a:t>
            </a:r>
          </a:p>
          <a:p>
            <a:pPr marL="285750" indent="-285750">
              <a:buFont typeface="Arial" panose="020B0604020202020204" pitchFamily="34" charset="0"/>
              <a:buChar char="•"/>
            </a:pPr>
            <a:r>
              <a:rPr lang="it-IT" dirty="0" smtClean="0"/>
              <a:t>Trattare la dislipidemia: statine, eventualmente anche fibrati</a:t>
            </a:r>
          </a:p>
          <a:p>
            <a:pPr marL="285750" indent="-285750">
              <a:buFont typeface="Arial" panose="020B0604020202020204" pitchFamily="34" charset="0"/>
              <a:buChar char="•"/>
            </a:pPr>
            <a:r>
              <a:rPr lang="it-IT" dirty="0" smtClean="0"/>
              <a:t>Nei non diabetici: </a:t>
            </a:r>
            <a:r>
              <a:rPr lang="it-IT" dirty="0" err="1" smtClean="0"/>
              <a:t>vit</a:t>
            </a:r>
            <a:r>
              <a:rPr lang="it-IT" dirty="0" smtClean="0"/>
              <a:t>. E, </a:t>
            </a:r>
            <a:r>
              <a:rPr lang="it-IT" dirty="0" err="1" smtClean="0"/>
              <a:t>pioglitazone</a:t>
            </a:r>
            <a:r>
              <a:rPr lang="it-IT" dirty="0" smtClean="0"/>
              <a:t> ?</a:t>
            </a:r>
          </a:p>
          <a:p>
            <a:pPr marL="285750" indent="-285750">
              <a:buFont typeface="Arial" panose="020B0604020202020204" pitchFamily="34" charset="0"/>
              <a:buChar char="•"/>
            </a:pPr>
            <a:r>
              <a:rPr lang="it-IT" dirty="0" smtClean="0"/>
              <a:t>Nei diabetici tipo 2: </a:t>
            </a:r>
            <a:r>
              <a:rPr lang="it-IT" dirty="0" err="1" smtClean="0"/>
              <a:t>pioglitazone</a:t>
            </a:r>
            <a:r>
              <a:rPr lang="it-IT" dirty="0" smtClean="0"/>
              <a:t>, </a:t>
            </a:r>
            <a:r>
              <a:rPr lang="it-IT" dirty="0" err="1" smtClean="0"/>
              <a:t>liraglutide</a:t>
            </a:r>
            <a:endParaRPr lang="it-IT" dirty="0"/>
          </a:p>
        </p:txBody>
      </p:sp>
    </p:spTree>
    <p:extLst>
      <p:ext uri="{BB962C8B-B14F-4D97-AF65-F5344CB8AC3E}">
        <p14:creationId xmlns:p14="http://schemas.microsoft.com/office/powerpoint/2010/main" val="1257578196"/>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15616" y="836712"/>
            <a:ext cx="6912768" cy="4524315"/>
          </a:xfrm>
          <a:prstGeom prst="rect">
            <a:avLst/>
          </a:prstGeom>
          <a:noFill/>
        </p:spPr>
        <p:txBody>
          <a:bodyPr wrap="square" rtlCol="0">
            <a:spAutoFit/>
          </a:bodyPr>
          <a:lstStyle/>
          <a:p>
            <a:r>
              <a:rPr lang="it-IT" dirty="0" smtClean="0"/>
              <a:t>NAFLD e Diabete</a:t>
            </a:r>
          </a:p>
          <a:p>
            <a:pPr marL="285750" indent="-285750">
              <a:buFont typeface="Arial" panose="020B0604020202020204" pitchFamily="34" charset="0"/>
              <a:buChar char="•"/>
            </a:pPr>
            <a:r>
              <a:rPr lang="it-IT" dirty="0" smtClean="0"/>
              <a:t>Come abbiamo detto la NFLD è presente nel 70% dei diabetici e la NASH (istologicamente provata) nel 20% dei diabetici tipo 2 asintomatici con normale funzionalità epatica.</a:t>
            </a:r>
          </a:p>
          <a:p>
            <a:pPr marL="285750" indent="-285750">
              <a:buFont typeface="Arial" panose="020B0604020202020204" pitchFamily="34" charset="0"/>
              <a:buChar char="•"/>
            </a:pPr>
            <a:r>
              <a:rPr lang="it-IT" dirty="0" smtClean="0"/>
              <a:t>Dal 5 al 7% dei DMT2 asintomatici hanno già fibrosi epatica avanzata.</a:t>
            </a:r>
          </a:p>
          <a:p>
            <a:pPr marL="285750" indent="-285750">
              <a:buFont typeface="Arial" panose="020B0604020202020204" pitchFamily="34" charset="0"/>
              <a:buChar char="•"/>
            </a:pPr>
            <a:r>
              <a:rPr lang="it-IT" dirty="0" smtClean="0"/>
              <a:t>IL BMI e il grasso </a:t>
            </a:r>
            <a:r>
              <a:rPr lang="it-IT" dirty="0" err="1" smtClean="0"/>
              <a:t>intraaddominale</a:t>
            </a:r>
            <a:r>
              <a:rPr lang="it-IT" dirty="0" smtClean="0"/>
              <a:t> sono correlati  strettamente con la NASH</a:t>
            </a:r>
          </a:p>
          <a:p>
            <a:pPr marL="285750" indent="-285750">
              <a:buFont typeface="Arial" panose="020B0604020202020204" pitchFamily="34" charset="0"/>
              <a:buChar char="•"/>
            </a:pPr>
            <a:r>
              <a:rPr lang="it-IT" b="1" dirty="0" smtClean="0"/>
              <a:t>Nei pz. NAFLD si deve dosare annualmente l’HBA1C o l’OGTT perché il loro rischio di sviluppare diabete </a:t>
            </a:r>
            <a:r>
              <a:rPr lang="it-IT" b="1" dirty="0"/>
              <a:t>è</a:t>
            </a:r>
            <a:r>
              <a:rPr lang="it-IT" b="1" dirty="0" smtClean="0"/>
              <a:t> molto alto</a:t>
            </a:r>
          </a:p>
          <a:p>
            <a:pPr marL="285750" indent="-285750">
              <a:buFont typeface="Arial" panose="020B0604020202020204" pitchFamily="34" charset="0"/>
              <a:buChar char="•"/>
            </a:pPr>
            <a:r>
              <a:rPr lang="it-IT" dirty="0" smtClean="0"/>
              <a:t>Il prediabete può essere un precursore della NAFLD, ma il dato necessita di conferme</a:t>
            </a:r>
          </a:p>
          <a:p>
            <a:pPr marL="285750" indent="-285750">
              <a:buFont typeface="Arial" panose="020B0604020202020204" pitchFamily="34" charset="0"/>
              <a:buChar char="•"/>
            </a:pPr>
            <a:r>
              <a:rPr lang="it-IT" dirty="0" smtClean="0"/>
              <a:t>L’</a:t>
            </a:r>
            <a:r>
              <a:rPr lang="it-IT" dirty="0" err="1" smtClean="0"/>
              <a:t>insulinoresistenza</a:t>
            </a:r>
            <a:r>
              <a:rPr lang="it-IT" dirty="0" smtClean="0"/>
              <a:t> è coinvolta nella NAFLD </a:t>
            </a:r>
          </a:p>
          <a:p>
            <a:pPr marL="285750" indent="-285750">
              <a:buFont typeface="Arial" panose="020B0604020202020204" pitchFamily="34" charset="0"/>
              <a:buChar char="•"/>
            </a:pPr>
            <a:r>
              <a:rPr lang="it-IT" dirty="0" smtClean="0"/>
              <a:t>La NAFLD incrementa il rischio cardiovascolare di 1.87 volte nei diabetici tipo 2, così come le complicanze </a:t>
            </a:r>
            <a:r>
              <a:rPr lang="it-IT" dirty="0" err="1" smtClean="0"/>
              <a:t>microvascolari</a:t>
            </a:r>
            <a:r>
              <a:rPr lang="it-IT" dirty="0" smtClean="0"/>
              <a:t> (retinopatie, danno renale)</a:t>
            </a:r>
          </a:p>
          <a:p>
            <a:pPr marL="285750" indent="-285750">
              <a:buFont typeface="Arial" panose="020B0604020202020204" pitchFamily="34" charset="0"/>
              <a:buChar char="•"/>
            </a:pPr>
            <a:r>
              <a:rPr lang="it-IT" dirty="0" smtClean="0"/>
              <a:t>NAFLD+ Diabete aggravano l’evoluzione di entrambe le malattie</a:t>
            </a:r>
          </a:p>
        </p:txBody>
      </p:sp>
    </p:spTree>
    <p:extLst>
      <p:ext uri="{BB962C8B-B14F-4D97-AF65-F5344CB8AC3E}">
        <p14:creationId xmlns:p14="http://schemas.microsoft.com/office/powerpoint/2010/main" val="1060334227"/>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476672"/>
            <a:ext cx="2952511" cy="4896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3131840" y="5733256"/>
            <a:ext cx="2952511" cy="369332"/>
          </a:xfrm>
          <a:prstGeom prst="rect">
            <a:avLst/>
          </a:prstGeom>
          <a:noFill/>
        </p:spPr>
        <p:txBody>
          <a:bodyPr wrap="square" rtlCol="0">
            <a:spAutoFit/>
          </a:bodyPr>
          <a:lstStyle/>
          <a:p>
            <a:r>
              <a:rPr lang="it-IT" dirty="0" err="1" smtClean="0"/>
              <a:t>Curvy</a:t>
            </a:r>
            <a:r>
              <a:rPr lang="it-IT" dirty="0" smtClean="0"/>
              <a:t> Model</a:t>
            </a:r>
            <a:endParaRPr lang="it-IT" dirty="0"/>
          </a:p>
        </p:txBody>
      </p:sp>
      <p:sp>
        <p:nvSpPr>
          <p:cNvPr id="3" name="CasellaDiTesto 2"/>
          <p:cNvSpPr txBox="1"/>
          <p:nvPr/>
        </p:nvSpPr>
        <p:spPr>
          <a:xfrm>
            <a:off x="6372200" y="1556792"/>
            <a:ext cx="2376264" cy="646331"/>
          </a:xfrm>
          <a:prstGeom prst="rect">
            <a:avLst/>
          </a:prstGeom>
          <a:noFill/>
        </p:spPr>
        <p:txBody>
          <a:bodyPr wrap="square" rtlCol="0">
            <a:spAutoFit/>
          </a:bodyPr>
          <a:lstStyle/>
          <a:p>
            <a:r>
              <a:rPr lang="it-IT" dirty="0" smtClean="0"/>
              <a:t>Un sovrappeso accettabile</a:t>
            </a:r>
            <a:endParaRPr lang="it-IT" dirty="0"/>
          </a:p>
        </p:txBody>
      </p:sp>
    </p:spTree>
    <p:extLst>
      <p:ext uri="{BB962C8B-B14F-4D97-AF65-F5344CB8AC3E}">
        <p14:creationId xmlns:p14="http://schemas.microsoft.com/office/powerpoint/2010/main" val="39841728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547664" y="1484784"/>
            <a:ext cx="6408712" cy="2862322"/>
          </a:xfrm>
          <a:prstGeom prst="rect">
            <a:avLst/>
          </a:prstGeom>
          <a:noFill/>
        </p:spPr>
        <p:txBody>
          <a:bodyPr wrap="square" rtlCol="0">
            <a:spAutoFit/>
          </a:bodyPr>
          <a:lstStyle/>
          <a:p>
            <a:r>
              <a:rPr lang="it-IT" sz="6000" dirty="0" smtClean="0"/>
              <a:t>Indagare accuratamente nell’anamnesi!</a:t>
            </a:r>
            <a:endParaRPr lang="it-IT" sz="6000" dirty="0"/>
          </a:p>
        </p:txBody>
      </p:sp>
    </p:spTree>
    <p:extLst>
      <p:ext uri="{BB962C8B-B14F-4D97-AF65-F5344CB8AC3E}">
        <p14:creationId xmlns:p14="http://schemas.microsoft.com/office/powerpoint/2010/main" val="947345506"/>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87624" y="980728"/>
            <a:ext cx="6624736" cy="3785652"/>
          </a:xfrm>
          <a:prstGeom prst="rect">
            <a:avLst/>
          </a:prstGeom>
          <a:noFill/>
        </p:spPr>
        <p:txBody>
          <a:bodyPr wrap="square" rtlCol="0">
            <a:spAutoFit/>
          </a:bodyPr>
          <a:lstStyle/>
          <a:p>
            <a:pPr algn="ctr"/>
            <a:r>
              <a:rPr lang="it-IT" sz="4800" dirty="0" smtClean="0"/>
              <a:t>Integrazione diagnostico-terapeutica nella steatosi epatica: </a:t>
            </a:r>
          </a:p>
          <a:p>
            <a:pPr algn="ctr"/>
            <a:r>
              <a:rPr lang="it-IT" sz="4800" dirty="0" smtClean="0"/>
              <a:t>un ambulatorio polispecialistico.</a:t>
            </a:r>
            <a:endParaRPr lang="it-IT" sz="4800" dirty="0"/>
          </a:p>
        </p:txBody>
      </p:sp>
    </p:spTree>
    <p:extLst>
      <p:ext uri="{BB962C8B-B14F-4D97-AF65-F5344CB8AC3E}">
        <p14:creationId xmlns:p14="http://schemas.microsoft.com/office/powerpoint/2010/main" val="2963606298"/>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902822" y="908720"/>
            <a:ext cx="7344816" cy="4524315"/>
          </a:xfrm>
          <a:prstGeom prst="rect">
            <a:avLst/>
          </a:prstGeom>
          <a:noFill/>
        </p:spPr>
        <p:txBody>
          <a:bodyPr wrap="square" rtlCol="0">
            <a:spAutoFit/>
          </a:bodyPr>
          <a:lstStyle/>
          <a:p>
            <a:r>
              <a:rPr lang="it-IT" sz="2400" dirty="0" smtClean="0"/>
              <a:t>Come abbiamo visto, il trattamento di un individuo con steatosi epatica richiede un particolare impegno:</a:t>
            </a:r>
          </a:p>
          <a:p>
            <a:pPr marL="285750" indent="-285750">
              <a:buFont typeface="Arial" panose="020B0604020202020204" pitchFamily="34" charset="0"/>
              <a:buChar char="•"/>
            </a:pPr>
            <a:r>
              <a:rPr lang="it-IT" sz="2400" dirty="0" smtClean="0"/>
              <a:t>Diagnostico, per chiarire le cause, la diagnosi differenziale, lo stadio, la prognosi della malattia</a:t>
            </a:r>
          </a:p>
          <a:p>
            <a:pPr marL="285750" indent="-285750">
              <a:buFont typeface="Arial" panose="020B0604020202020204" pitchFamily="34" charset="0"/>
              <a:buChar char="•"/>
            </a:pPr>
            <a:r>
              <a:rPr lang="it-IT" sz="2400" dirty="0" smtClean="0"/>
              <a:t>Terapeutico, per  definire quali aspetti possono essere trattati e con quali farmaci</a:t>
            </a:r>
          </a:p>
          <a:p>
            <a:pPr marL="285750" indent="-285750">
              <a:buFont typeface="Arial" panose="020B0604020202020204" pitchFamily="34" charset="0"/>
              <a:buChar char="•"/>
            </a:pPr>
            <a:r>
              <a:rPr lang="it-IT" sz="2400" dirty="0" smtClean="0"/>
              <a:t>Di modifica dello stile di vita, quando ne ricorrono i presupposti</a:t>
            </a:r>
          </a:p>
          <a:p>
            <a:pPr marL="285750" indent="-285750">
              <a:buFont typeface="Arial" panose="020B0604020202020204" pitchFamily="34" charset="0"/>
              <a:buChar char="•"/>
            </a:pPr>
            <a:r>
              <a:rPr lang="it-IT" sz="2400" dirty="0" smtClean="0"/>
              <a:t>Di motivazione, quando è necessario rimuovere resistenze psicologiche e fornire adeguate motivazioni affinché le modifiche dello stile di vita siano permanenti e non transitorie</a:t>
            </a:r>
            <a:endParaRPr lang="it-IT" sz="2400" dirty="0"/>
          </a:p>
        </p:txBody>
      </p:sp>
    </p:spTree>
    <p:extLst>
      <p:ext uri="{BB962C8B-B14F-4D97-AF65-F5344CB8AC3E}">
        <p14:creationId xmlns:p14="http://schemas.microsoft.com/office/powerpoint/2010/main" val="2984857421"/>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38636" y="1052736"/>
            <a:ext cx="6984776" cy="4801314"/>
          </a:xfrm>
          <a:prstGeom prst="rect">
            <a:avLst/>
          </a:prstGeom>
          <a:noFill/>
        </p:spPr>
        <p:txBody>
          <a:bodyPr wrap="square" rtlCol="0">
            <a:spAutoFit/>
          </a:bodyPr>
          <a:lstStyle/>
          <a:p>
            <a:r>
              <a:rPr lang="it-IT" dirty="0" smtClean="0"/>
              <a:t>Per ottenere questi risultati è necessario il concorso di più competenze:</a:t>
            </a:r>
          </a:p>
          <a:p>
            <a:pPr marL="285750" indent="-285750">
              <a:buFont typeface="Arial" panose="020B0604020202020204" pitchFamily="34" charset="0"/>
              <a:buChar char="•"/>
            </a:pPr>
            <a:r>
              <a:rPr lang="it-IT" dirty="0" smtClean="0"/>
              <a:t>Un medico internista che coordinerà il gruppo di lavoro</a:t>
            </a:r>
          </a:p>
          <a:p>
            <a:pPr marL="285750" indent="-285750">
              <a:buFont typeface="Arial" panose="020B0604020202020204" pitchFamily="34" charset="0"/>
              <a:buChar char="•"/>
            </a:pPr>
            <a:r>
              <a:rPr lang="it-IT" dirty="0" smtClean="0"/>
              <a:t>Un medico esperto di problematiche cardio-metaboliche (s. metabolica)</a:t>
            </a:r>
          </a:p>
          <a:p>
            <a:pPr marL="285750" indent="-285750">
              <a:buFont typeface="Arial" panose="020B0604020202020204" pitchFamily="34" charset="0"/>
              <a:buChar char="•"/>
            </a:pPr>
            <a:r>
              <a:rPr lang="it-IT" dirty="0" smtClean="0"/>
              <a:t>Un esperto di nutrizione clinica</a:t>
            </a:r>
          </a:p>
          <a:p>
            <a:pPr marL="285750" indent="-285750">
              <a:buFont typeface="Arial" panose="020B0604020202020204" pitchFamily="34" charset="0"/>
              <a:buChar char="•"/>
            </a:pPr>
            <a:r>
              <a:rPr lang="it-IT" dirty="0" smtClean="0"/>
              <a:t>Un esperto di tecniche di motivazione psicologica</a:t>
            </a:r>
          </a:p>
          <a:p>
            <a:pPr marL="285750" indent="-285750">
              <a:buFont typeface="Arial" panose="020B0604020202020204" pitchFamily="34" charset="0"/>
              <a:buChar char="•"/>
            </a:pPr>
            <a:r>
              <a:rPr lang="it-IT" dirty="0" smtClean="0"/>
              <a:t>Un personal trainer</a:t>
            </a:r>
          </a:p>
          <a:p>
            <a:r>
              <a:rPr lang="it-IT" dirty="0" smtClean="0"/>
              <a:t>Per la parte diagnostica si dovrà poter disporre di:</a:t>
            </a:r>
          </a:p>
          <a:p>
            <a:pPr marL="285750" indent="-285750">
              <a:buFont typeface="Arial" panose="020B0604020202020204" pitchFamily="34" charset="0"/>
              <a:buChar char="•"/>
            </a:pPr>
            <a:r>
              <a:rPr lang="it-IT" dirty="0" smtClean="0"/>
              <a:t>Metodologie di misurazione del grasso corporeo</a:t>
            </a:r>
          </a:p>
          <a:p>
            <a:pPr marL="285750" indent="-285750">
              <a:buFont typeface="Arial" panose="020B0604020202020204" pitchFamily="34" charset="0"/>
              <a:buChar char="•"/>
            </a:pPr>
            <a:r>
              <a:rPr lang="it-IT" dirty="0" smtClean="0"/>
              <a:t>Laboratorio di analisi per le necessarie valutazioni sieroematiche</a:t>
            </a:r>
          </a:p>
          <a:p>
            <a:pPr marL="285750" indent="-285750">
              <a:buFont typeface="Arial" panose="020B0604020202020204" pitchFamily="34" charset="0"/>
              <a:buChar char="•"/>
            </a:pPr>
            <a:r>
              <a:rPr lang="it-IT" dirty="0" smtClean="0"/>
              <a:t>Laboratorio cardiologico per valutazione della performance fisica</a:t>
            </a:r>
          </a:p>
          <a:p>
            <a:pPr marL="285750" indent="-285750">
              <a:buFont typeface="Arial" panose="020B0604020202020204" pitchFamily="34" charset="0"/>
              <a:buChar char="•"/>
            </a:pPr>
            <a:r>
              <a:rPr lang="it-IT" dirty="0" smtClean="0"/>
              <a:t>Test psicodiagnostici e di performance cognitiva</a:t>
            </a:r>
          </a:p>
          <a:p>
            <a:r>
              <a:rPr lang="it-IT" dirty="0" smtClean="0"/>
              <a:t>Per la parte terapeutica si dovrà avere a disposizione:</a:t>
            </a:r>
          </a:p>
          <a:p>
            <a:pPr marL="285750" indent="-285750">
              <a:buFont typeface="Arial" panose="020B0604020202020204" pitchFamily="34" charset="0"/>
              <a:buChar char="•"/>
            </a:pPr>
            <a:r>
              <a:rPr lang="it-IT" dirty="0" smtClean="0"/>
              <a:t>Dietologia (computer assistita?) per prescrizione di corretta alimentazione</a:t>
            </a:r>
          </a:p>
          <a:p>
            <a:pPr marL="285750" indent="-285750">
              <a:buFont typeface="Arial" panose="020B0604020202020204" pitchFamily="34" charset="0"/>
              <a:buChar char="•"/>
            </a:pPr>
            <a:r>
              <a:rPr lang="it-IT" dirty="0" smtClean="0"/>
              <a:t>Palestra per attività fisica controllata</a:t>
            </a:r>
          </a:p>
          <a:p>
            <a:pPr marL="285750" indent="-285750">
              <a:buFont typeface="Arial" panose="020B0604020202020204" pitchFamily="34" charset="0"/>
              <a:buChar char="•"/>
            </a:pPr>
            <a:r>
              <a:rPr lang="it-IT" dirty="0" smtClean="0"/>
              <a:t>Eventuale sala per incontri di gruppo motivazionali</a:t>
            </a:r>
            <a:endParaRPr lang="it-IT" dirty="0"/>
          </a:p>
        </p:txBody>
      </p:sp>
    </p:spTree>
    <p:extLst>
      <p:ext uri="{BB962C8B-B14F-4D97-AF65-F5344CB8AC3E}">
        <p14:creationId xmlns:p14="http://schemas.microsoft.com/office/powerpoint/2010/main" val="4221204513"/>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87624" y="1052736"/>
            <a:ext cx="6336704" cy="4524315"/>
          </a:xfrm>
          <a:prstGeom prst="rect">
            <a:avLst/>
          </a:prstGeom>
          <a:noFill/>
        </p:spPr>
        <p:txBody>
          <a:bodyPr wrap="square" rtlCol="0">
            <a:spAutoFit/>
          </a:bodyPr>
          <a:lstStyle/>
          <a:p>
            <a:pPr algn="just"/>
            <a:r>
              <a:rPr lang="it-IT" sz="2400" dirty="0" smtClean="0"/>
              <a:t>Solo un approccio integrato al problema centrale della steatosi epatica,  come componente della s. metabolica o derivante da patologia epatica, ci potrà garantire quanto meno un corretto contatto con il problema individuale da cui partire per mirare a risultati concreti e duraturi.</a:t>
            </a:r>
          </a:p>
          <a:p>
            <a:pPr algn="just"/>
            <a:r>
              <a:rPr lang="it-IT" sz="2400" dirty="0" smtClean="0"/>
              <a:t>Sottovalutare le steatosi epatica qualificandola come semplice sintomo e non cogliendone appieno il carattere di alterazione predominante porterà solo a un intervento parziale, destinato a successi limitati e del tutto verosimilmente transitori.</a:t>
            </a:r>
            <a:endParaRPr lang="it-IT" sz="2400" dirty="0"/>
          </a:p>
        </p:txBody>
      </p:sp>
    </p:spTree>
    <p:extLst>
      <p:ext uri="{BB962C8B-B14F-4D97-AF65-F5344CB8AC3E}">
        <p14:creationId xmlns:p14="http://schemas.microsoft.com/office/powerpoint/2010/main" val="2323413507"/>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836712"/>
            <a:ext cx="5716842" cy="4282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2051720" y="5517232"/>
            <a:ext cx="5328592" cy="369332"/>
          </a:xfrm>
          <a:prstGeom prst="rect">
            <a:avLst/>
          </a:prstGeom>
          <a:noFill/>
        </p:spPr>
        <p:txBody>
          <a:bodyPr wrap="square" rtlCol="0">
            <a:spAutoFit/>
          </a:bodyPr>
          <a:lstStyle/>
          <a:p>
            <a:r>
              <a:rPr lang="it-IT" dirty="0" smtClean="0"/>
              <a:t>La gioia di vivere è preziosa</a:t>
            </a:r>
            <a:endParaRPr lang="it-IT" dirty="0"/>
          </a:p>
        </p:txBody>
      </p:sp>
    </p:spTree>
    <p:extLst>
      <p:ext uri="{BB962C8B-B14F-4D97-AF65-F5344CB8AC3E}">
        <p14:creationId xmlns:p14="http://schemas.microsoft.com/office/powerpoint/2010/main" val="599527897"/>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331640" y="692696"/>
            <a:ext cx="6696744" cy="5262979"/>
          </a:xfrm>
          <a:prstGeom prst="rect">
            <a:avLst/>
          </a:prstGeom>
          <a:noFill/>
        </p:spPr>
        <p:txBody>
          <a:bodyPr wrap="square" rtlCol="0">
            <a:spAutoFit/>
          </a:bodyPr>
          <a:lstStyle/>
          <a:p>
            <a:pPr algn="ctr"/>
            <a:r>
              <a:rPr lang="it-IT" sz="4800" dirty="0" smtClean="0"/>
              <a:t>Diagnosi e trattamento della NAFLD: </a:t>
            </a:r>
          </a:p>
          <a:p>
            <a:pPr algn="ctr"/>
            <a:r>
              <a:rPr lang="it-IT" sz="4800" dirty="0" smtClean="0"/>
              <a:t>guida pratica della American </a:t>
            </a:r>
            <a:r>
              <a:rPr lang="it-IT" sz="4800" dirty="0" err="1" smtClean="0"/>
              <a:t>Association</a:t>
            </a:r>
            <a:r>
              <a:rPr lang="it-IT" sz="4800" dirty="0" smtClean="0"/>
              <a:t> for the </a:t>
            </a:r>
            <a:r>
              <a:rPr lang="it-IT" sz="4800" dirty="0" err="1" smtClean="0"/>
              <a:t>Study</a:t>
            </a:r>
            <a:r>
              <a:rPr lang="it-IT" sz="4800" dirty="0" smtClean="0"/>
              <a:t> of </a:t>
            </a:r>
            <a:r>
              <a:rPr lang="it-IT" sz="4800" dirty="0" err="1" smtClean="0"/>
              <a:t>Liver</a:t>
            </a:r>
            <a:r>
              <a:rPr lang="it-IT" sz="4800" dirty="0" smtClean="0"/>
              <a:t> </a:t>
            </a:r>
            <a:r>
              <a:rPr lang="it-IT" sz="4800" dirty="0" err="1" smtClean="0"/>
              <a:t>Diseases</a:t>
            </a:r>
            <a:r>
              <a:rPr lang="it-IT" sz="4800" dirty="0" smtClean="0"/>
              <a:t> </a:t>
            </a:r>
          </a:p>
          <a:p>
            <a:pPr algn="ctr"/>
            <a:r>
              <a:rPr lang="it-IT" sz="4800" dirty="0" smtClean="0"/>
              <a:t>(29 09 2017)</a:t>
            </a:r>
            <a:endParaRPr lang="it-IT" sz="4800" dirty="0"/>
          </a:p>
        </p:txBody>
      </p:sp>
    </p:spTree>
    <p:extLst>
      <p:ext uri="{BB962C8B-B14F-4D97-AF65-F5344CB8AC3E}">
        <p14:creationId xmlns:p14="http://schemas.microsoft.com/office/powerpoint/2010/main" val="3401820640"/>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043608" y="1052736"/>
            <a:ext cx="7200800" cy="4524315"/>
          </a:xfrm>
          <a:prstGeom prst="rect">
            <a:avLst/>
          </a:prstGeom>
          <a:noFill/>
        </p:spPr>
        <p:txBody>
          <a:bodyPr wrap="square" rtlCol="0">
            <a:spAutoFit/>
          </a:bodyPr>
          <a:lstStyle/>
          <a:p>
            <a:r>
              <a:rPr lang="it-IT" dirty="0" smtClean="0"/>
              <a:t>Definizione:</a:t>
            </a:r>
          </a:p>
          <a:p>
            <a:r>
              <a:rPr lang="it-IT" dirty="0" smtClean="0"/>
              <a:t>Una diagnosi di NAFLD necessita di  </a:t>
            </a:r>
          </a:p>
          <a:p>
            <a:r>
              <a:rPr lang="it-IT" dirty="0" smtClean="0"/>
              <a:t>1. evidenza di </a:t>
            </a:r>
            <a:r>
              <a:rPr lang="it-IT" dirty="0" err="1" smtClean="0"/>
              <a:t>epatosteatosi</a:t>
            </a:r>
            <a:r>
              <a:rPr lang="it-IT" dirty="0" smtClean="0"/>
              <a:t>; </a:t>
            </a:r>
          </a:p>
          <a:p>
            <a:r>
              <a:rPr lang="it-IT" dirty="0" smtClean="0"/>
              <a:t>2. mancanza di altre cause di accumulo lipidico epatico come consumo significativo di alcool, uso a lungo termine di farmaci </a:t>
            </a:r>
            <a:r>
              <a:rPr lang="it-IT" dirty="0" err="1" smtClean="0"/>
              <a:t>steatogenici</a:t>
            </a:r>
            <a:r>
              <a:rPr lang="it-IT" dirty="0" smtClean="0"/>
              <a:t>, malattie ereditarie monogeniche.</a:t>
            </a:r>
          </a:p>
          <a:p>
            <a:r>
              <a:rPr lang="it-IT" dirty="0" smtClean="0"/>
              <a:t>La NAFLD è molto spesso associata a obesità, diabete, dislipidemia.</a:t>
            </a:r>
          </a:p>
          <a:p>
            <a:r>
              <a:rPr lang="it-IT" dirty="0" smtClean="0"/>
              <a:t>La NAFLD può essere distinta istologicamente in </a:t>
            </a:r>
          </a:p>
          <a:p>
            <a:pPr marL="342900" indent="-342900">
              <a:buAutoNum type="arabicPeriod"/>
            </a:pPr>
            <a:r>
              <a:rPr lang="it-IT" dirty="0" smtClean="0"/>
              <a:t>steatosi epatica non alcoolica NAFL </a:t>
            </a:r>
          </a:p>
          <a:p>
            <a:pPr marL="342900" indent="-342900">
              <a:buAutoNum type="arabicPeriod"/>
            </a:pPr>
            <a:r>
              <a:rPr lang="it-IT" dirty="0" err="1" smtClean="0"/>
              <a:t>steatoepatite</a:t>
            </a:r>
            <a:r>
              <a:rPr lang="it-IT" dirty="0" smtClean="0"/>
              <a:t> non alcoolica NASH.</a:t>
            </a:r>
          </a:p>
          <a:p>
            <a:r>
              <a:rPr lang="it-IT" dirty="0" smtClean="0"/>
              <a:t>La NAFL si verifica quando  il 5% o più degli epatociti presenta steatosi in assenza di danno cellulare (per es. </a:t>
            </a:r>
            <a:r>
              <a:rPr lang="it-IT" dirty="0" err="1" smtClean="0"/>
              <a:t>ballooning</a:t>
            </a:r>
            <a:r>
              <a:rPr lang="it-IT" dirty="0" smtClean="0"/>
              <a:t>). Il rischio di progressione è minimo.</a:t>
            </a:r>
          </a:p>
          <a:p>
            <a:r>
              <a:rPr lang="it-IT" dirty="0" smtClean="0"/>
              <a:t>La NASH si verifica </a:t>
            </a:r>
            <a:r>
              <a:rPr lang="it-IT" dirty="0"/>
              <a:t>quando  il 5% o più degli epatociti presenta steatosi </a:t>
            </a:r>
            <a:r>
              <a:rPr lang="it-IT" dirty="0" smtClean="0"/>
              <a:t> e inoltre si rileva infiammazione o danno cellulare con o senza fibrosi . E’ possibile la progressione a cirrosi e HCC.</a:t>
            </a:r>
            <a:endParaRPr lang="it-IT" dirty="0"/>
          </a:p>
        </p:txBody>
      </p:sp>
    </p:spTree>
    <p:extLst>
      <p:ext uri="{BB962C8B-B14F-4D97-AF65-F5344CB8AC3E}">
        <p14:creationId xmlns:p14="http://schemas.microsoft.com/office/powerpoint/2010/main" val="1359274940"/>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259632" y="1052736"/>
            <a:ext cx="6840760" cy="4801314"/>
          </a:xfrm>
          <a:prstGeom prst="rect">
            <a:avLst/>
          </a:prstGeom>
          <a:noFill/>
        </p:spPr>
        <p:txBody>
          <a:bodyPr wrap="square" rtlCol="0">
            <a:spAutoFit/>
          </a:bodyPr>
          <a:lstStyle/>
          <a:p>
            <a:r>
              <a:rPr lang="it-IT" b="1" u="sng" dirty="0" smtClean="0"/>
              <a:t>Incidenza e prevalenza di NAFLD nella popolazione generale.</a:t>
            </a:r>
          </a:p>
          <a:p>
            <a:r>
              <a:rPr lang="it-IT" dirty="0" smtClean="0"/>
              <a:t>I dati disponibili sono limitati.</a:t>
            </a:r>
          </a:p>
          <a:p>
            <a:r>
              <a:rPr lang="it-IT" dirty="0" smtClean="0"/>
              <a:t>- In Asia: la NAFLD diagnosticata all’ecografia incide per il 12%; nei sopravvissuti alla bomba atomica di Nagasaki si verificarono 19.9% casi all’anno ogni 1000 soggetti (diagnosi ecografica); mediante RMN o TE  l’incidenza fu del 13.5% (34 soggetti ogni 1000 all’anno); un vasto studio con ecografia protratto per 4.5 anni ha dimostrato incidenza del 29.7% per 1000 soggetti all’anno.</a:t>
            </a:r>
          </a:p>
          <a:p>
            <a:r>
              <a:rPr lang="it-IT" dirty="0" smtClean="0"/>
              <a:t>- In Occidente: siamo intorno a 28 casi per 1000 all’anno.</a:t>
            </a:r>
          </a:p>
          <a:p>
            <a:r>
              <a:rPr lang="it-IT" dirty="0" smtClean="0"/>
              <a:t>- La prevalenza si aggira intorno al 25-32% in medio Oriente e Sud America, intorno al 13% in Africa.</a:t>
            </a:r>
          </a:p>
          <a:p>
            <a:r>
              <a:rPr lang="it-IT" dirty="0" smtClean="0"/>
              <a:t>La NASH, sebbene diagnosticabile solo istologicamente e quindi con dati poco attendibili sulla popolazione generale, interessa il 59% dei soggetti con NAFLD quando la BE si esegue per indicazioni cliniche, e il 7-30% quando la BE si esegue in assenza di indicazioni specifiche.</a:t>
            </a:r>
          </a:p>
          <a:p>
            <a:r>
              <a:rPr lang="it-IT" dirty="0" smtClean="0"/>
              <a:t>Per i dati precedenti, si può ritenere che la prevalenza della NASH nella popolazione generale si attesti  tra l’1.5 e il 6.45%.</a:t>
            </a:r>
            <a:endParaRPr lang="it-IT" dirty="0"/>
          </a:p>
        </p:txBody>
      </p:sp>
    </p:spTree>
    <p:extLst>
      <p:ext uri="{BB962C8B-B14F-4D97-AF65-F5344CB8AC3E}">
        <p14:creationId xmlns:p14="http://schemas.microsoft.com/office/powerpoint/2010/main" val="3956333313"/>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11560" y="764704"/>
            <a:ext cx="7776864" cy="4524315"/>
          </a:xfrm>
          <a:prstGeom prst="rect">
            <a:avLst/>
          </a:prstGeom>
          <a:noFill/>
        </p:spPr>
        <p:txBody>
          <a:bodyPr wrap="square" rtlCol="0">
            <a:spAutoFit/>
          </a:bodyPr>
          <a:lstStyle/>
          <a:p>
            <a:pPr algn="ctr"/>
            <a:r>
              <a:rPr lang="it-IT" sz="2400" dirty="0" smtClean="0"/>
              <a:t>Prevalenza dalla NAFLD in gruppi a rischio:</a:t>
            </a:r>
          </a:p>
          <a:p>
            <a:r>
              <a:rPr lang="it-IT" sz="2400" dirty="0" smtClean="0"/>
              <a:t>Vi è un’associazione bidirezionale tra s. metabolica e NAFLD (l’una favorisce l’altra). </a:t>
            </a:r>
          </a:p>
          <a:p>
            <a:pPr algn="ctr"/>
            <a:r>
              <a:rPr lang="it-IT" sz="2400" dirty="0" smtClean="0"/>
              <a:t>Favoriscono la comparsa di NAFLD: </a:t>
            </a:r>
          </a:p>
          <a:p>
            <a:pPr marL="342900" indent="-342900">
              <a:buFont typeface="Arial" panose="020B0604020202020204" pitchFamily="34" charset="0"/>
              <a:buChar char="•"/>
            </a:pPr>
            <a:r>
              <a:rPr lang="it-IT" sz="2400" dirty="0" smtClean="0"/>
              <a:t>Obesità</a:t>
            </a:r>
          </a:p>
          <a:p>
            <a:pPr marL="342900" indent="-342900">
              <a:buFont typeface="Arial" panose="020B0604020202020204" pitchFamily="34" charset="0"/>
              <a:buChar char="•"/>
            </a:pPr>
            <a:r>
              <a:rPr lang="it-IT" sz="2400" dirty="0" smtClean="0"/>
              <a:t>Diabete mellito tipo 2</a:t>
            </a:r>
          </a:p>
          <a:p>
            <a:pPr marL="342900" indent="-342900">
              <a:buFont typeface="Arial" panose="020B0604020202020204" pitchFamily="34" charset="0"/>
              <a:buChar char="•"/>
            </a:pPr>
            <a:r>
              <a:rPr lang="it-IT" sz="2400" dirty="0" smtClean="0"/>
              <a:t>Dislipidemia</a:t>
            </a:r>
          </a:p>
          <a:p>
            <a:pPr marL="342900" indent="-342900">
              <a:buFont typeface="Arial" panose="020B0604020202020204" pitchFamily="34" charset="0"/>
              <a:buChar char="•"/>
            </a:pPr>
            <a:r>
              <a:rPr lang="it-IT" sz="2400" dirty="0" smtClean="0"/>
              <a:t>Età</a:t>
            </a:r>
          </a:p>
          <a:p>
            <a:pPr marL="342900" indent="-342900">
              <a:buFont typeface="Arial" panose="020B0604020202020204" pitchFamily="34" charset="0"/>
              <a:buChar char="•"/>
            </a:pPr>
            <a:r>
              <a:rPr lang="it-IT" sz="2400" dirty="0" smtClean="0"/>
              <a:t>Sesso maschile</a:t>
            </a:r>
          </a:p>
          <a:p>
            <a:pPr marL="342900" indent="-342900">
              <a:buFont typeface="Arial" panose="020B0604020202020204" pitchFamily="34" charset="0"/>
              <a:buChar char="•"/>
            </a:pPr>
            <a:r>
              <a:rPr lang="it-IT" sz="2400" dirty="0" smtClean="0"/>
              <a:t>Etnia (fenomeno correlato a variazioni genetiche relative al dominio del gene patatine-</a:t>
            </a:r>
            <a:r>
              <a:rPr lang="it-IT" sz="2400" dirty="0" err="1" smtClean="0"/>
              <a:t>like</a:t>
            </a:r>
            <a:r>
              <a:rPr lang="it-IT" sz="2400" dirty="0" smtClean="0"/>
              <a:t> </a:t>
            </a:r>
            <a:r>
              <a:rPr lang="it-IT" sz="2400" dirty="0" err="1" smtClean="0"/>
              <a:t>fosfolipasi</a:t>
            </a:r>
            <a:r>
              <a:rPr lang="it-IT" sz="2400" dirty="0" smtClean="0"/>
              <a:t> contenente la proteina 3) (PNPLA-3)</a:t>
            </a:r>
            <a:endParaRPr lang="it-IT" sz="2400" dirty="0"/>
          </a:p>
        </p:txBody>
      </p:sp>
    </p:spTree>
    <p:extLst>
      <p:ext uri="{BB962C8B-B14F-4D97-AF65-F5344CB8AC3E}">
        <p14:creationId xmlns:p14="http://schemas.microsoft.com/office/powerpoint/2010/main" val="1885173072"/>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27584" y="836712"/>
            <a:ext cx="7344816" cy="5078313"/>
          </a:xfrm>
          <a:prstGeom prst="rect">
            <a:avLst/>
          </a:prstGeom>
          <a:noFill/>
        </p:spPr>
        <p:txBody>
          <a:bodyPr wrap="square" rtlCol="0">
            <a:spAutoFit/>
          </a:bodyPr>
          <a:lstStyle/>
          <a:p>
            <a:pPr algn="ctr"/>
            <a:r>
              <a:rPr lang="it-IT" b="1" u="sng" dirty="0" smtClean="0"/>
              <a:t>Storia naturale e esiti della NAFLD.</a:t>
            </a:r>
          </a:p>
          <a:p>
            <a:r>
              <a:rPr lang="it-IT" dirty="0" smtClean="0"/>
              <a:t>La NAFLD può causare NASH che a sua volta può causare fibrosi, cirrosi , mortalità per cause epatiche.</a:t>
            </a:r>
          </a:p>
          <a:p>
            <a:r>
              <a:rPr lang="it-IT" dirty="0" smtClean="0"/>
              <a:t>I soggetti NAFLD muoiono di più  in generale per malattie cardiovascolari , per malattie epatiche, per tumori maligni (incluso HCC). La fibrosi è il carattere che aumenta il rischio di mortalità (NASH).</a:t>
            </a:r>
          </a:p>
          <a:p>
            <a:pPr algn="ctr"/>
            <a:r>
              <a:rPr lang="it-IT" b="1" u="sng" dirty="0" smtClean="0"/>
              <a:t>Consumo di alcool e definizione di NAFLD.</a:t>
            </a:r>
          </a:p>
          <a:p>
            <a:r>
              <a:rPr lang="it-IT" dirty="0" smtClean="0"/>
              <a:t>Il dato di consumo alcoolico di oltre 21 </a:t>
            </a:r>
            <a:r>
              <a:rPr lang="it-IT" dirty="0" err="1" smtClean="0"/>
              <a:t>drinks</a:t>
            </a:r>
            <a:r>
              <a:rPr lang="it-IT" dirty="0" smtClean="0"/>
              <a:t> tipo (contenente 14 g. di alcool puro) nel maschio e di 14 nella femmina (a settimana) è fattore di rischio per sviluppo di NAFLD.</a:t>
            </a:r>
          </a:p>
          <a:p>
            <a:r>
              <a:rPr lang="it-IT" dirty="0" smtClean="0"/>
              <a:t>Il riscontro inatteso di </a:t>
            </a:r>
            <a:r>
              <a:rPr lang="it-IT" dirty="0" err="1" smtClean="0"/>
              <a:t>epatosteatosi</a:t>
            </a:r>
            <a:r>
              <a:rPr lang="it-IT" dirty="0" smtClean="0"/>
              <a:t> in soggetti epatopatici motiva il sospetto di NAFLD.</a:t>
            </a:r>
          </a:p>
          <a:p>
            <a:r>
              <a:rPr lang="it-IT" dirty="0" smtClean="0"/>
              <a:t>In assenza di segni di epatopatia si deve valutare la presenza di altre cause di steatosi (dismetabolismi, etilismo, cause iatrogene).</a:t>
            </a:r>
          </a:p>
          <a:p>
            <a:r>
              <a:rPr lang="it-IT" dirty="0" smtClean="0"/>
              <a:t>Non è raccomandato lo screening per NAFLD nei soggetti a rischio.</a:t>
            </a:r>
          </a:p>
          <a:p>
            <a:r>
              <a:rPr lang="it-IT" b="1" dirty="0" smtClean="0">
                <a:solidFill>
                  <a:srgbClr val="FF0000"/>
                </a:solidFill>
              </a:rPr>
              <a:t>I diabetici tipo 2 dovrebbero essere studiati con </a:t>
            </a:r>
            <a:r>
              <a:rPr lang="it-IT" b="1" dirty="0" err="1" smtClean="0">
                <a:solidFill>
                  <a:srgbClr val="FF0000"/>
                </a:solidFill>
              </a:rPr>
              <a:t>elastografia</a:t>
            </a:r>
            <a:r>
              <a:rPr lang="it-IT" b="1" dirty="0" smtClean="0">
                <a:solidFill>
                  <a:srgbClr val="FF0000"/>
                </a:solidFill>
              </a:rPr>
              <a:t> epatica.</a:t>
            </a:r>
          </a:p>
          <a:p>
            <a:r>
              <a:rPr lang="it-IT" dirty="0" smtClean="0"/>
              <a:t>Non è raccomandato lo screening familiare.</a:t>
            </a:r>
          </a:p>
          <a:p>
            <a:endParaRPr lang="it-IT" dirty="0"/>
          </a:p>
        </p:txBody>
      </p:sp>
    </p:spTree>
    <p:extLst>
      <p:ext uri="{BB962C8B-B14F-4D97-AF65-F5344CB8AC3E}">
        <p14:creationId xmlns:p14="http://schemas.microsoft.com/office/powerpoint/2010/main" val="24271047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15616" y="2852936"/>
            <a:ext cx="6840760" cy="646331"/>
          </a:xfrm>
          <a:prstGeom prst="rect">
            <a:avLst/>
          </a:prstGeom>
          <a:noFill/>
        </p:spPr>
        <p:txBody>
          <a:bodyPr wrap="square" rtlCol="0">
            <a:spAutoFit/>
          </a:bodyPr>
          <a:lstStyle/>
          <a:p>
            <a:r>
              <a:rPr lang="it-IT" dirty="0" smtClean="0"/>
              <a:t>Come potrete notare sovrappeso e obesità non sono stati sempre disvalori soprattutto in campo artistico</a:t>
            </a:r>
            <a:endParaRPr lang="it-IT" dirty="0"/>
          </a:p>
        </p:txBody>
      </p:sp>
    </p:spTree>
    <p:extLst>
      <p:ext uri="{BB962C8B-B14F-4D97-AF65-F5344CB8AC3E}">
        <p14:creationId xmlns:p14="http://schemas.microsoft.com/office/powerpoint/2010/main" val="464425205"/>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99592" y="1844824"/>
            <a:ext cx="7128792" cy="2308324"/>
          </a:xfrm>
          <a:prstGeom prst="rect">
            <a:avLst/>
          </a:prstGeom>
          <a:noFill/>
        </p:spPr>
        <p:txBody>
          <a:bodyPr wrap="square" rtlCol="0">
            <a:spAutoFit/>
          </a:bodyPr>
          <a:lstStyle/>
          <a:p>
            <a:r>
              <a:rPr lang="it-IT" dirty="0" smtClean="0"/>
              <a:t>Valutando una sospetta NAFLD si devono escludere altre cause di steatosi e comuni malattie epatiche croniche.</a:t>
            </a:r>
          </a:p>
          <a:p>
            <a:r>
              <a:rPr lang="it-IT" dirty="0" smtClean="0"/>
              <a:t>Si deve effettuare una BE se si riscontrano alti livelli ematici di ferritina, o di saturazione del Fe (soprattutto se vi è omozigosi o eterozigosi per la mutazione C282Y HFE).</a:t>
            </a:r>
          </a:p>
          <a:p>
            <a:r>
              <a:rPr lang="it-IT" dirty="0" smtClean="0"/>
              <a:t>Segni sierologici di autoimmunità devono spingere a indagare in questo senso.</a:t>
            </a:r>
          </a:p>
          <a:p>
            <a:r>
              <a:rPr lang="it-IT" dirty="0" smtClean="0"/>
              <a:t>Devono essere valutate le </a:t>
            </a:r>
            <a:r>
              <a:rPr lang="it-IT" dirty="0" err="1" smtClean="0"/>
              <a:t>comorbidità</a:t>
            </a:r>
            <a:r>
              <a:rPr lang="it-IT" dirty="0" smtClean="0"/>
              <a:t>.</a:t>
            </a:r>
          </a:p>
        </p:txBody>
      </p:sp>
    </p:spTree>
    <p:extLst>
      <p:ext uri="{BB962C8B-B14F-4D97-AF65-F5344CB8AC3E}">
        <p14:creationId xmlns:p14="http://schemas.microsoft.com/office/powerpoint/2010/main" val="3101346552"/>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43608" y="1052736"/>
            <a:ext cx="6768752" cy="4524315"/>
          </a:xfrm>
          <a:prstGeom prst="rect">
            <a:avLst/>
          </a:prstGeom>
          <a:noFill/>
        </p:spPr>
        <p:txBody>
          <a:bodyPr wrap="square" rtlCol="0">
            <a:spAutoFit/>
          </a:bodyPr>
          <a:lstStyle/>
          <a:p>
            <a:r>
              <a:rPr lang="it-IT" dirty="0" smtClean="0"/>
              <a:t>Il trattamento farmacologico va limitato ai soggetti ad alto rischio (fibrosi).</a:t>
            </a:r>
          </a:p>
          <a:p>
            <a:r>
              <a:rPr lang="it-IT" dirty="0" smtClean="0"/>
              <a:t>Perdita di peso attraverso restrizione calorica associata a esercizio fisico migliora la NAFLD.</a:t>
            </a:r>
          </a:p>
          <a:p>
            <a:r>
              <a:rPr lang="it-IT" dirty="0" smtClean="0"/>
              <a:t>La perdita del 3-5% del peso migliora la steatosi, la perdita del 7-10% anche la NASH e la fibrosi.</a:t>
            </a:r>
          </a:p>
          <a:p>
            <a:r>
              <a:rPr lang="it-IT" dirty="0" smtClean="0"/>
              <a:t>Il solo esercizio fisico è attivo solo sulla steatosi epatica.</a:t>
            </a:r>
          </a:p>
          <a:p>
            <a:r>
              <a:rPr lang="it-IT" dirty="0" smtClean="0"/>
              <a:t>Il </a:t>
            </a:r>
            <a:r>
              <a:rPr lang="it-IT" dirty="0" err="1" smtClean="0"/>
              <a:t>pioglitazone</a:t>
            </a:r>
            <a:r>
              <a:rPr lang="it-IT" dirty="0" smtClean="0"/>
              <a:t> migliora l’istologia epatica sia nei diabetici che nei non diabetici. Valutare individualmente i rischi della terapia. Non va usato in assenza di NASH.</a:t>
            </a:r>
          </a:p>
          <a:p>
            <a:r>
              <a:rPr lang="it-IT" dirty="0" smtClean="0"/>
              <a:t>La </a:t>
            </a:r>
            <a:r>
              <a:rPr lang="it-IT" dirty="0" err="1" smtClean="0"/>
              <a:t>vit</a:t>
            </a:r>
            <a:r>
              <a:rPr lang="it-IT" dirty="0" smtClean="0"/>
              <a:t>. E alla dose di 800 IU/giorno migliora l’istologia nella NASH dei non diabetici adulti. Non è indicata nella NASH dei diabetici, nella NAFLD in assenza di dati bioptici, nella cirrosi da NAH o criptogenetica.</a:t>
            </a:r>
          </a:p>
          <a:p>
            <a:r>
              <a:rPr lang="it-IT" dirty="0" smtClean="0"/>
              <a:t>UCDA non è utile nella NAFLD o NSASH.</a:t>
            </a:r>
          </a:p>
          <a:p>
            <a:r>
              <a:rPr lang="it-IT" dirty="0" smtClean="0"/>
              <a:t>Gli </a:t>
            </a:r>
            <a:r>
              <a:rPr lang="it-IT" dirty="0" err="1" smtClean="0"/>
              <a:t>ac</a:t>
            </a:r>
            <a:r>
              <a:rPr lang="it-IT" dirty="0" smtClean="0"/>
              <a:t>. grassi omega-3 sono utili nella </a:t>
            </a:r>
            <a:r>
              <a:rPr lang="it-IT" dirty="0" err="1" smtClean="0"/>
              <a:t>ipertrigliceridemia</a:t>
            </a:r>
            <a:r>
              <a:rPr lang="it-IT" dirty="0" smtClean="0"/>
              <a:t> associata alla NAFLD.</a:t>
            </a:r>
            <a:endParaRPr lang="it-IT" dirty="0"/>
          </a:p>
        </p:txBody>
      </p:sp>
    </p:spTree>
    <p:extLst>
      <p:ext uri="{BB962C8B-B14F-4D97-AF65-F5344CB8AC3E}">
        <p14:creationId xmlns:p14="http://schemas.microsoft.com/office/powerpoint/2010/main" val="2930340517"/>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40015" y="2348880"/>
            <a:ext cx="7128792" cy="2031325"/>
          </a:xfrm>
          <a:prstGeom prst="rect">
            <a:avLst/>
          </a:prstGeom>
          <a:noFill/>
        </p:spPr>
        <p:txBody>
          <a:bodyPr wrap="square" rtlCol="0">
            <a:spAutoFit/>
          </a:bodyPr>
          <a:lstStyle/>
          <a:p>
            <a:r>
              <a:rPr lang="it-IT" dirty="0" smtClean="0"/>
              <a:t>Il fegato grasso dei bambini o adolescenti richiede studio per fattori genetici, oltre che delle altre possibili cause.</a:t>
            </a:r>
          </a:p>
          <a:p>
            <a:r>
              <a:rPr lang="it-IT" dirty="0" smtClean="0"/>
              <a:t>Una biopsia epatica va eseguita se sussistono alti titoli di autoanticorpi, elevazione di AST/ALT, delle globuline, variazioni del rapporto proteine totali/albumina per escludere epatopatie autoimmuni.</a:t>
            </a:r>
          </a:p>
          <a:p>
            <a:r>
              <a:rPr lang="it-IT" dirty="0" smtClean="0"/>
              <a:t> Il trattamento non differisce da quello degli adulti (modificazioni dello stile di vita, </a:t>
            </a:r>
            <a:r>
              <a:rPr lang="it-IT" dirty="0" err="1" smtClean="0"/>
              <a:t>vit</a:t>
            </a:r>
            <a:r>
              <a:rPr lang="it-IT" dirty="0" smtClean="0"/>
              <a:t>. E).</a:t>
            </a:r>
            <a:endParaRPr lang="it-IT" dirty="0"/>
          </a:p>
        </p:txBody>
      </p:sp>
    </p:spTree>
    <p:extLst>
      <p:ext uri="{BB962C8B-B14F-4D97-AF65-F5344CB8AC3E}">
        <p14:creationId xmlns:p14="http://schemas.microsoft.com/office/powerpoint/2010/main" val="3549169158"/>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43608" y="1052736"/>
            <a:ext cx="6624736" cy="5078313"/>
          </a:xfrm>
          <a:prstGeom prst="rect">
            <a:avLst/>
          </a:prstGeom>
          <a:noFill/>
        </p:spPr>
        <p:txBody>
          <a:bodyPr wrap="square" rtlCol="0">
            <a:spAutoFit/>
          </a:bodyPr>
          <a:lstStyle/>
          <a:p>
            <a:r>
              <a:rPr lang="en-US" u="sng" dirty="0">
                <a:hlinkClick r:id="rId2" tooltip="Journal of hepatology."/>
              </a:rPr>
              <a:t>J </a:t>
            </a:r>
            <a:r>
              <a:rPr lang="en-US" u="sng" dirty="0" err="1">
                <a:hlinkClick r:id="rId2" tooltip="Journal of hepatology."/>
              </a:rPr>
              <a:t>Hepatol</a:t>
            </a:r>
            <a:r>
              <a:rPr lang="en-US" u="sng" dirty="0">
                <a:hlinkClick r:id="rId2" tooltip="Journal of hepatology."/>
              </a:rPr>
              <a:t>.</a:t>
            </a:r>
            <a:r>
              <a:rPr lang="en-US" dirty="0"/>
              <a:t> 2017 Jan;66(1):123-131. </a:t>
            </a:r>
            <a:r>
              <a:rPr lang="en-US" dirty="0" err="1"/>
              <a:t>doi</a:t>
            </a:r>
            <a:r>
              <a:rPr lang="en-US" dirty="0"/>
              <a:t>: 10.1016/j.jhep.2016.08.019. </a:t>
            </a:r>
            <a:r>
              <a:rPr lang="en-US" dirty="0" err="1"/>
              <a:t>Epub</a:t>
            </a:r>
            <a:r>
              <a:rPr lang="en-US" dirty="0"/>
              <a:t> 2016 Sep 4.</a:t>
            </a:r>
          </a:p>
          <a:p>
            <a:r>
              <a:rPr lang="en-US" b="1" dirty="0"/>
              <a:t>Sarcopenia is an independent risk factor for non-alcoholic steatohepatitis and significant fibrosis.</a:t>
            </a:r>
          </a:p>
          <a:p>
            <a:r>
              <a:rPr lang="en-US" u="sng" dirty="0">
                <a:hlinkClick r:id="rId3"/>
              </a:rPr>
              <a:t>Koo BK</a:t>
            </a:r>
            <a:r>
              <a:rPr lang="en-US" baseline="30000" dirty="0"/>
              <a:t>1</a:t>
            </a:r>
            <a:r>
              <a:rPr lang="en-US" dirty="0"/>
              <a:t>, </a:t>
            </a:r>
            <a:r>
              <a:rPr lang="en-US" u="sng" dirty="0">
                <a:hlinkClick r:id="rId4"/>
              </a:rPr>
              <a:t>Kim D</a:t>
            </a:r>
            <a:r>
              <a:rPr lang="en-US" baseline="30000" dirty="0"/>
              <a:t>2</a:t>
            </a:r>
            <a:r>
              <a:rPr lang="en-US" dirty="0"/>
              <a:t>, </a:t>
            </a:r>
            <a:r>
              <a:rPr lang="en-US" u="sng" dirty="0" err="1">
                <a:hlinkClick r:id="rId5"/>
              </a:rPr>
              <a:t>Joo</a:t>
            </a:r>
            <a:r>
              <a:rPr lang="en-US" u="sng" dirty="0">
                <a:hlinkClick r:id="rId5"/>
              </a:rPr>
              <a:t> SK</a:t>
            </a:r>
            <a:r>
              <a:rPr lang="en-US" baseline="30000" dirty="0"/>
              <a:t>3</a:t>
            </a:r>
            <a:r>
              <a:rPr lang="en-US" dirty="0"/>
              <a:t>, </a:t>
            </a:r>
            <a:r>
              <a:rPr lang="en-US" u="sng" dirty="0">
                <a:hlinkClick r:id="rId6"/>
              </a:rPr>
              <a:t>Kim JH</a:t>
            </a:r>
            <a:r>
              <a:rPr lang="en-US" baseline="30000" dirty="0"/>
              <a:t>4</a:t>
            </a:r>
            <a:r>
              <a:rPr lang="en-US" dirty="0"/>
              <a:t>, </a:t>
            </a:r>
            <a:r>
              <a:rPr lang="en-US" u="sng" dirty="0">
                <a:hlinkClick r:id="rId7"/>
              </a:rPr>
              <a:t>Chang MS</a:t>
            </a:r>
            <a:r>
              <a:rPr lang="en-US" baseline="30000" dirty="0"/>
              <a:t>4</a:t>
            </a:r>
            <a:r>
              <a:rPr lang="en-US" dirty="0"/>
              <a:t>, </a:t>
            </a:r>
            <a:r>
              <a:rPr lang="en-US" u="sng" dirty="0">
                <a:hlinkClick r:id="rId8"/>
              </a:rPr>
              <a:t>Kim BG</a:t>
            </a:r>
            <a:r>
              <a:rPr lang="en-US" baseline="30000" dirty="0"/>
              <a:t>3</a:t>
            </a:r>
            <a:r>
              <a:rPr lang="en-US" dirty="0"/>
              <a:t>, </a:t>
            </a:r>
            <a:r>
              <a:rPr lang="en-US" u="sng" dirty="0">
                <a:hlinkClick r:id="rId9"/>
              </a:rPr>
              <a:t>Lee KL</a:t>
            </a:r>
            <a:r>
              <a:rPr lang="en-US" baseline="30000" dirty="0"/>
              <a:t>3</a:t>
            </a:r>
            <a:r>
              <a:rPr lang="en-US" dirty="0"/>
              <a:t>, </a:t>
            </a:r>
            <a:r>
              <a:rPr lang="en-US" u="sng" dirty="0">
                <a:hlinkClick r:id="rId10"/>
              </a:rPr>
              <a:t>Kim W</a:t>
            </a:r>
            <a:r>
              <a:rPr lang="en-US" baseline="30000" dirty="0"/>
              <a:t>5</a:t>
            </a:r>
            <a:r>
              <a:rPr lang="en-US" dirty="0"/>
              <a:t>.</a:t>
            </a:r>
          </a:p>
          <a:p>
            <a:r>
              <a:rPr lang="en-US" b="1" dirty="0">
                <a:hlinkClick r:id="rId2" tooltip="Open/close author information list"/>
              </a:rPr>
              <a:t>Author information</a:t>
            </a:r>
            <a:endParaRPr lang="en-US" b="1" dirty="0"/>
          </a:p>
          <a:p>
            <a:r>
              <a:rPr lang="en-US" b="1" dirty="0"/>
              <a:t>Abstract</a:t>
            </a:r>
          </a:p>
          <a:p>
            <a:r>
              <a:rPr lang="en-US" b="1" cap="all" dirty="0"/>
              <a:t>BACKGROUND &amp; AIMS:</a:t>
            </a:r>
          </a:p>
          <a:p>
            <a:r>
              <a:rPr lang="en-US" dirty="0"/>
              <a:t>We explored whether sarcopenia is associated with the histological severity of non-alcoholic fatty liver disease (NAFLD), especially non-alcoholic steatohepatitis (NASH) and significant fibrosis.</a:t>
            </a:r>
          </a:p>
          <a:p>
            <a:r>
              <a:rPr lang="en-US" b="1" cap="all" dirty="0"/>
              <a:t>METHODS:</a:t>
            </a:r>
          </a:p>
          <a:p>
            <a:r>
              <a:rPr lang="en-US" dirty="0"/>
              <a:t>In a biopsy-proven NAFLD cohort, the appendicular skeletal muscle mass (ASM) was measured. Sarcopenia was defined as a ASM/body weight (ASM%) value beyond two standard deviations below the mean for healthy young adults.</a:t>
            </a:r>
          </a:p>
          <a:p>
            <a:endParaRPr lang="it-IT" dirty="0"/>
          </a:p>
        </p:txBody>
      </p:sp>
    </p:spTree>
    <p:extLst>
      <p:ext uri="{BB962C8B-B14F-4D97-AF65-F5344CB8AC3E}">
        <p14:creationId xmlns:p14="http://schemas.microsoft.com/office/powerpoint/2010/main" val="2197129334"/>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77534" y="548680"/>
            <a:ext cx="6480720" cy="5632311"/>
          </a:xfrm>
          <a:prstGeom prst="rect">
            <a:avLst/>
          </a:prstGeom>
          <a:noFill/>
        </p:spPr>
        <p:txBody>
          <a:bodyPr wrap="square" rtlCol="0">
            <a:spAutoFit/>
          </a:bodyPr>
          <a:lstStyle/>
          <a:p>
            <a:r>
              <a:rPr lang="en-US" b="1" cap="all" dirty="0"/>
              <a:t>RESULTS:</a:t>
            </a:r>
          </a:p>
          <a:p>
            <a:r>
              <a:rPr lang="en-US" dirty="0"/>
              <a:t>Among the entire set of 309 subjects, the prevalence of sarcopenia in subjects without NAFLD, with non-alcoholic fatty liver (NAFL), and with NASH were 8.7%, 17.9%, and 35.0%, respectively (p&lt;0.001). ASM% was inversely correlated with the severity of fibrosis (p&lt;0.001), and the prevalence of significant fibrosis (⩾F2) was higher in subjects with sarcopenia than in those without (45.7% vs. 24.7%; p&lt;0.001). A crude analysis revealed that sarcopenia was associated with NAFLD (odds ratio [OR], 3.82; 95% confidence interval [CI], 1.58-9.25), which became insignificant after adjustment for body mass index (BMI), diabetes, and hypertension. Among NAFLD subjects, subjects with sarcopenia were more likely to have NASH than those without sarcopenia through a multivariate analysis adjusted for age, gender, BMI, hypertension, diabetes, and smoking status (OR, 2.28; 95% CI, 1.21-4.30), and this finding was obtained even after adjustment for insulin resistance (OR, 2.30; 95% CI, 1.08-4.93). Sarcopenia was also associated with significant fibrosis independent of BMI and insulin resistance (OR, 2.05; 95% CI, 1.01-4.16).</a:t>
            </a:r>
          </a:p>
          <a:p>
            <a:endParaRPr lang="it-IT" dirty="0"/>
          </a:p>
        </p:txBody>
      </p:sp>
    </p:spTree>
    <p:extLst>
      <p:ext uri="{BB962C8B-B14F-4D97-AF65-F5344CB8AC3E}">
        <p14:creationId xmlns:p14="http://schemas.microsoft.com/office/powerpoint/2010/main" val="2249519429"/>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99592" y="1124744"/>
            <a:ext cx="6984776" cy="2862322"/>
          </a:xfrm>
          <a:prstGeom prst="rect">
            <a:avLst/>
          </a:prstGeom>
          <a:noFill/>
        </p:spPr>
        <p:txBody>
          <a:bodyPr wrap="square" rtlCol="0">
            <a:spAutoFit/>
          </a:bodyPr>
          <a:lstStyle/>
          <a:p>
            <a:r>
              <a:rPr lang="en-US" b="1" cap="all" dirty="0"/>
              <a:t>CONCLUSIONS:</a:t>
            </a:r>
          </a:p>
          <a:p>
            <a:r>
              <a:rPr lang="en-US" dirty="0"/>
              <a:t>In this large biopsy-proven NAFLD cohort, sarcopenia was significantly associated with NASH and significant fibrosis.</a:t>
            </a:r>
          </a:p>
          <a:p>
            <a:r>
              <a:rPr lang="en-US" b="1" cap="all" dirty="0"/>
              <a:t>LAY SUMMARY:</a:t>
            </a:r>
          </a:p>
          <a:p>
            <a:r>
              <a:rPr lang="en-US" dirty="0"/>
              <a:t>Low muscle mass was found to be associated with histological severity in non-alcoholic fatty liver disease, and sarcopenia was significantly associated with non-alcoholic steatohepatitis and significant fibrosis, independent of obesity, inflammation, and insulin resistance. Clinical trial number: </a:t>
            </a:r>
            <a:r>
              <a:rPr lang="en-US" u="sng" dirty="0">
                <a:hlinkClick r:id="rId2" tooltip="See in ClinicalTrials.gov"/>
              </a:rPr>
              <a:t>NCT 02206841</a:t>
            </a:r>
            <a:r>
              <a:rPr lang="en-US" dirty="0"/>
              <a:t>.</a:t>
            </a:r>
          </a:p>
          <a:p>
            <a:endParaRPr lang="it-IT" dirty="0"/>
          </a:p>
        </p:txBody>
      </p:sp>
    </p:spTree>
    <p:extLst>
      <p:ext uri="{BB962C8B-B14F-4D97-AF65-F5344CB8AC3E}">
        <p14:creationId xmlns:p14="http://schemas.microsoft.com/office/powerpoint/2010/main" val="3146593505"/>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43608" y="1124744"/>
            <a:ext cx="7200800" cy="5078313"/>
          </a:xfrm>
          <a:prstGeom prst="rect">
            <a:avLst/>
          </a:prstGeom>
          <a:noFill/>
        </p:spPr>
        <p:txBody>
          <a:bodyPr wrap="square" rtlCol="0">
            <a:spAutoFit/>
          </a:bodyPr>
          <a:lstStyle/>
          <a:p>
            <a:r>
              <a:rPr lang="en-US" u="sng" dirty="0">
                <a:hlinkClick r:id="rId2" tooltip="Journal of hepatology."/>
              </a:rPr>
              <a:t>J </a:t>
            </a:r>
            <a:r>
              <a:rPr lang="en-US" u="sng" dirty="0" err="1">
                <a:hlinkClick r:id="rId2" tooltip="Journal of hepatology."/>
              </a:rPr>
              <a:t>Hepatol</a:t>
            </a:r>
            <a:r>
              <a:rPr lang="en-US" u="sng" dirty="0">
                <a:hlinkClick r:id="rId2" tooltip="Journal of hepatology."/>
              </a:rPr>
              <a:t>.</a:t>
            </a:r>
            <a:r>
              <a:rPr lang="en-US" dirty="0"/>
              <a:t> 2017 Feb;66(2):390-397. </a:t>
            </a:r>
            <a:r>
              <a:rPr lang="en-US" dirty="0" err="1"/>
              <a:t>doi</a:t>
            </a:r>
            <a:r>
              <a:rPr lang="en-US" dirty="0"/>
              <a:t>: 10.1016/j.jhep.2016.09.022. </a:t>
            </a:r>
            <a:r>
              <a:rPr lang="en-US" dirty="0" err="1"/>
              <a:t>Epub</a:t>
            </a:r>
            <a:r>
              <a:rPr lang="en-US" dirty="0"/>
              <a:t> 2016 Oct 10.</a:t>
            </a:r>
          </a:p>
          <a:p>
            <a:r>
              <a:rPr lang="en-US" b="1" dirty="0"/>
              <a:t>Bi-directional analysis between fatty liver and cardiovascular disease risk factors.</a:t>
            </a:r>
          </a:p>
          <a:p>
            <a:r>
              <a:rPr lang="en-US" u="sng" dirty="0">
                <a:hlinkClick r:id="rId3"/>
              </a:rPr>
              <a:t>Ma J</a:t>
            </a:r>
            <a:r>
              <a:rPr lang="en-US" baseline="30000" dirty="0"/>
              <a:t>1</a:t>
            </a:r>
            <a:r>
              <a:rPr lang="en-US" dirty="0"/>
              <a:t>, </a:t>
            </a:r>
            <a:r>
              <a:rPr lang="en-US" u="sng" dirty="0">
                <a:hlinkClick r:id="rId4"/>
              </a:rPr>
              <a:t>Hwang SJ</a:t>
            </a:r>
            <a:r>
              <a:rPr lang="en-US" baseline="30000" dirty="0"/>
              <a:t>1</a:t>
            </a:r>
            <a:r>
              <a:rPr lang="en-US" dirty="0"/>
              <a:t>, </a:t>
            </a:r>
            <a:r>
              <a:rPr lang="en-US" u="sng" dirty="0" err="1">
                <a:hlinkClick r:id="rId5"/>
              </a:rPr>
              <a:t>Pedley</a:t>
            </a:r>
            <a:r>
              <a:rPr lang="en-US" u="sng" dirty="0">
                <a:hlinkClick r:id="rId5"/>
              </a:rPr>
              <a:t> A</a:t>
            </a:r>
            <a:r>
              <a:rPr lang="en-US" baseline="30000" dirty="0"/>
              <a:t>1</a:t>
            </a:r>
            <a:r>
              <a:rPr lang="en-US" dirty="0"/>
              <a:t>, </a:t>
            </a:r>
            <a:r>
              <a:rPr lang="en-US" u="sng" dirty="0" err="1">
                <a:hlinkClick r:id="rId6"/>
              </a:rPr>
              <a:t>Massaro</a:t>
            </a:r>
            <a:r>
              <a:rPr lang="en-US" u="sng" dirty="0">
                <a:hlinkClick r:id="rId6"/>
              </a:rPr>
              <a:t> JM</a:t>
            </a:r>
            <a:r>
              <a:rPr lang="en-US" baseline="30000" dirty="0"/>
              <a:t>2</a:t>
            </a:r>
            <a:r>
              <a:rPr lang="en-US" dirty="0"/>
              <a:t>, </a:t>
            </a:r>
            <a:r>
              <a:rPr lang="en-US" u="sng" dirty="0">
                <a:hlinkClick r:id="rId7"/>
              </a:rPr>
              <a:t>Hoffmann U</a:t>
            </a:r>
            <a:r>
              <a:rPr lang="en-US" baseline="30000" dirty="0"/>
              <a:t>3</a:t>
            </a:r>
            <a:r>
              <a:rPr lang="en-US" dirty="0"/>
              <a:t>, </a:t>
            </a:r>
            <a:r>
              <a:rPr lang="en-US" u="sng" dirty="0">
                <a:hlinkClick r:id="rId8"/>
              </a:rPr>
              <a:t>Chung RT</a:t>
            </a:r>
            <a:r>
              <a:rPr lang="en-US" baseline="30000" dirty="0"/>
              <a:t>4</a:t>
            </a:r>
            <a:r>
              <a:rPr lang="en-US" dirty="0"/>
              <a:t>, </a:t>
            </a:r>
            <a:r>
              <a:rPr lang="en-US" u="sng" dirty="0">
                <a:hlinkClick r:id="rId9"/>
              </a:rPr>
              <a:t>Benjamin EJ</a:t>
            </a:r>
            <a:r>
              <a:rPr lang="en-US" baseline="30000" dirty="0"/>
              <a:t>5</a:t>
            </a:r>
            <a:r>
              <a:rPr lang="en-US" dirty="0"/>
              <a:t>, </a:t>
            </a:r>
            <a:r>
              <a:rPr lang="en-US" u="sng" dirty="0">
                <a:hlinkClick r:id="rId10"/>
              </a:rPr>
              <a:t>Levy D</a:t>
            </a:r>
            <a:r>
              <a:rPr lang="en-US" baseline="30000" dirty="0"/>
              <a:t>1</a:t>
            </a:r>
            <a:r>
              <a:rPr lang="en-US" dirty="0"/>
              <a:t>, </a:t>
            </a:r>
            <a:r>
              <a:rPr lang="en-US" u="sng" dirty="0">
                <a:hlinkClick r:id="rId11"/>
              </a:rPr>
              <a:t>Fox CS</a:t>
            </a:r>
            <a:r>
              <a:rPr lang="en-US" baseline="30000" dirty="0"/>
              <a:t>6</a:t>
            </a:r>
            <a:r>
              <a:rPr lang="en-US" dirty="0"/>
              <a:t>, </a:t>
            </a:r>
            <a:r>
              <a:rPr lang="en-US" u="sng" dirty="0">
                <a:hlinkClick r:id="rId12"/>
              </a:rPr>
              <a:t>Long MT</a:t>
            </a:r>
            <a:r>
              <a:rPr lang="en-US" baseline="30000" dirty="0"/>
              <a:t>7</a:t>
            </a:r>
            <a:r>
              <a:rPr lang="en-US" dirty="0"/>
              <a:t>.</a:t>
            </a:r>
          </a:p>
          <a:p>
            <a:r>
              <a:rPr lang="en-US" b="1" dirty="0">
                <a:hlinkClick r:id="rId2" tooltip="Open/close author information list"/>
              </a:rPr>
              <a:t>Author information</a:t>
            </a:r>
            <a:endParaRPr lang="en-US" b="1" dirty="0"/>
          </a:p>
          <a:p>
            <a:r>
              <a:rPr lang="en-US" b="1" dirty="0"/>
              <a:t>Abstract</a:t>
            </a:r>
          </a:p>
          <a:p>
            <a:r>
              <a:rPr lang="en-US" b="1" cap="all" dirty="0"/>
              <a:t>BACKGROUND &amp; AIMS:</a:t>
            </a:r>
          </a:p>
          <a:p>
            <a:r>
              <a:rPr lang="en-US" dirty="0"/>
              <a:t>The relations of non-alcoholic fatty liver disease to cardiovascular disease (CVD) risk factors are not fully understood. The objective of our study is to explore the bi-directional relationships of fatty liver to CVD risk factors.</a:t>
            </a:r>
          </a:p>
          <a:p>
            <a:r>
              <a:rPr lang="en-US" b="1" cap="all" dirty="0"/>
              <a:t>METHODS:</a:t>
            </a:r>
          </a:p>
          <a:p>
            <a:r>
              <a:rPr lang="en-US" dirty="0"/>
              <a:t>We prospectively evaluated whether liver fat predicted the development of CVD risk factors and whether CVD risk factors predicted new onset fatty liver during 6years of follow-up in middle- to older-aged Framingham Heart Study participants. We estimated liver fat using multi-detector computed tomography</a:t>
            </a:r>
            <a:r>
              <a:rPr lang="en-US" dirty="0" smtClean="0"/>
              <a:t>.</a:t>
            </a:r>
            <a:endParaRPr lang="en-US" dirty="0"/>
          </a:p>
        </p:txBody>
      </p:sp>
    </p:spTree>
    <p:extLst>
      <p:ext uri="{BB962C8B-B14F-4D97-AF65-F5344CB8AC3E}">
        <p14:creationId xmlns:p14="http://schemas.microsoft.com/office/powerpoint/2010/main" val="2573368861"/>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99592" y="908720"/>
            <a:ext cx="6984776" cy="4247317"/>
          </a:xfrm>
          <a:prstGeom prst="rect">
            <a:avLst/>
          </a:prstGeom>
          <a:noFill/>
        </p:spPr>
        <p:txBody>
          <a:bodyPr wrap="square" rtlCol="0">
            <a:spAutoFit/>
          </a:bodyPr>
          <a:lstStyle/>
          <a:p>
            <a:r>
              <a:rPr lang="en-US" b="1" cap="all" dirty="0"/>
              <a:t>RESULTS:</a:t>
            </a:r>
          </a:p>
          <a:p>
            <a:r>
              <a:rPr lang="en-US" dirty="0"/>
              <a:t>We included 1051 participants (mean age 45±6years, 46% women). The prevalence of fatty liver was 18% at baseline. In participants without fatty liver at baseline, 101 participants developed incident fatty liver over approximately 6years. Baseline liver fat (per standard deviation increase) was associated with increased odds of incident hypertension (OR 1.42; 95% CI 1.15-1.76; p=0.001) and incident type 2 diabetes (OR 1.43; 95% CI 1.09-1.88, p&lt;0.001). In a parallel analysis, individuals with hypertension (OR 3.34; 95% CI 2.04-5.49), hypertriglyceridemia (OR 3.04; 95% CI: 1.84-5.02), impaired fasting glucose (OR 2.92; 95% CI 1.76-4.82), or type 2 diabetes (OR 4.15; 95% CI 1.19-14.46) at baseline had higher odds of incident fatty liver compared to individuals without those conditions (all p&lt;0.03). In both analyses, the observed associations remained similar after additional adjustments for measures of adiposity.</a:t>
            </a:r>
          </a:p>
          <a:p>
            <a:endParaRPr lang="it-IT" dirty="0"/>
          </a:p>
        </p:txBody>
      </p:sp>
    </p:spTree>
    <p:extLst>
      <p:ext uri="{BB962C8B-B14F-4D97-AF65-F5344CB8AC3E}">
        <p14:creationId xmlns:p14="http://schemas.microsoft.com/office/powerpoint/2010/main" val="2976339390"/>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43608" y="1052736"/>
            <a:ext cx="6624736" cy="3139321"/>
          </a:xfrm>
          <a:prstGeom prst="rect">
            <a:avLst/>
          </a:prstGeom>
          <a:noFill/>
        </p:spPr>
        <p:txBody>
          <a:bodyPr wrap="square" rtlCol="0">
            <a:spAutoFit/>
          </a:bodyPr>
          <a:lstStyle/>
          <a:p>
            <a:r>
              <a:rPr lang="en-US" b="1" cap="all" dirty="0"/>
              <a:t>CONCLUSIONS:</a:t>
            </a:r>
          </a:p>
          <a:p>
            <a:r>
              <a:rPr lang="en-US" dirty="0"/>
              <a:t>The present study demonstrated bi-directional relationships between fatty liver and CVD risk factors among middle- to older-aged Framingham Heart Study participants.</a:t>
            </a:r>
          </a:p>
          <a:p>
            <a:r>
              <a:rPr lang="en-US" b="1" cap="all" dirty="0"/>
              <a:t>LAY SUMMARY:</a:t>
            </a:r>
          </a:p>
          <a:p>
            <a:r>
              <a:rPr lang="en-US" dirty="0"/>
              <a:t>It is not fully understood whether non-alcoholic fatty liver (NAFLD) disease precedes or develops after increased cardiovascular disease (CVD) risk factors. The findings of our study suggest a bi-directional relationship between NAFLD and CVD risk factors.</a:t>
            </a:r>
          </a:p>
          <a:p>
            <a:endParaRPr lang="it-IT" dirty="0"/>
          </a:p>
          <a:p>
            <a:endParaRPr lang="it-IT" dirty="0"/>
          </a:p>
        </p:txBody>
      </p:sp>
    </p:spTree>
    <p:extLst>
      <p:ext uri="{BB962C8B-B14F-4D97-AF65-F5344CB8AC3E}">
        <p14:creationId xmlns:p14="http://schemas.microsoft.com/office/powerpoint/2010/main" val="274709400"/>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74828" y="2193001"/>
            <a:ext cx="8280920" cy="3693319"/>
          </a:xfrm>
          <a:prstGeom prst="rect">
            <a:avLst/>
          </a:prstGeom>
          <a:noFill/>
        </p:spPr>
        <p:txBody>
          <a:bodyPr wrap="square" rtlCol="0">
            <a:spAutoFit/>
          </a:bodyPr>
          <a:lstStyle/>
          <a:p>
            <a:r>
              <a:rPr lang="it-IT" dirty="0" smtClean="0"/>
              <a:t>Vecchione et al </a:t>
            </a:r>
            <a:r>
              <a:rPr lang="it-IT" dirty="0" err="1" smtClean="0"/>
              <a:t>Frontiers</a:t>
            </a:r>
            <a:r>
              <a:rPr lang="it-IT" dirty="0" smtClean="0"/>
              <a:t> </a:t>
            </a:r>
            <a:r>
              <a:rPr lang="it-IT" dirty="0" err="1" smtClean="0"/>
              <a:t>inMedicine</a:t>
            </a:r>
            <a:r>
              <a:rPr lang="it-IT" dirty="0" smtClean="0"/>
              <a:t> 03/2018 </a:t>
            </a:r>
            <a:r>
              <a:rPr lang="it-IT" dirty="0" err="1" smtClean="0"/>
              <a:t>vol</a:t>
            </a:r>
            <a:r>
              <a:rPr lang="it-IT" dirty="0" smtClean="0"/>
              <a:t> 5art 59</a:t>
            </a:r>
          </a:p>
          <a:p>
            <a:r>
              <a:rPr lang="it-IT" dirty="0" smtClean="0"/>
              <a:t>Ponziani et al </a:t>
            </a:r>
            <a:r>
              <a:rPr lang="it-IT" dirty="0" err="1" smtClean="0"/>
              <a:t>Hepatology</a:t>
            </a:r>
            <a:r>
              <a:rPr lang="it-IT" dirty="0" smtClean="0"/>
              <a:t> 04/2018</a:t>
            </a:r>
          </a:p>
          <a:p>
            <a:r>
              <a:rPr lang="it-IT" dirty="0" err="1" smtClean="0"/>
              <a:t>Cheklani</a:t>
            </a:r>
            <a:r>
              <a:rPr lang="it-IT" dirty="0" smtClean="0"/>
              <a:t> N et al </a:t>
            </a:r>
            <a:r>
              <a:rPr lang="it-IT" dirty="0" err="1" smtClean="0"/>
              <a:t>tGuidance</a:t>
            </a:r>
            <a:r>
              <a:rPr lang="it-IT" dirty="0" smtClean="0"/>
              <a:t> 09/2017</a:t>
            </a:r>
          </a:p>
          <a:p>
            <a:r>
              <a:rPr lang="it-IT" dirty="0" err="1" smtClean="0"/>
              <a:t>Hazlehurst</a:t>
            </a:r>
            <a:r>
              <a:rPr lang="it-IT" dirty="0" smtClean="0"/>
              <a:t> JM et al </a:t>
            </a:r>
            <a:r>
              <a:rPr lang="it-IT" dirty="0" err="1" smtClean="0"/>
              <a:t>Metabolism</a:t>
            </a:r>
            <a:r>
              <a:rPr lang="it-IT" dirty="0" smtClean="0"/>
              <a:t> 10/2016</a:t>
            </a:r>
          </a:p>
          <a:p>
            <a:r>
              <a:rPr lang="it-IT" dirty="0" err="1" smtClean="0"/>
              <a:t>Breb</a:t>
            </a:r>
            <a:r>
              <a:rPr lang="it-IT" dirty="0" smtClean="0"/>
              <a:t> D et al </a:t>
            </a:r>
            <a:r>
              <a:rPr lang="it-IT" dirty="0" err="1" smtClean="0"/>
              <a:t>Metabolism</a:t>
            </a:r>
            <a:r>
              <a:rPr lang="it-IT" dirty="0" smtClean="0"/>
              <a:t> 10/2016</a:t>
            </a:r>
          </a:p>
          <a:p>
            <a:r>
              <a:rPr lang="it-IT" dirty="0" err="1" smtClean="0"/>
              <a:t>Whitsett</a:t>
            </a:r>
            <a:r>
              <a:rPr lang="it-IT" dirty="0" smtClean="0"/>
              <a:t> M et al World Journal of </a:t>
            </a:r>
            <a:r>
              <a:rPr lang="it-IT" dirty="0" err="1" smtClean="0"/>
              <a:t>Hepatology</a:t>
            </a:r>
            <a:r>
              <a:rPr lang="it-IT" dirty="0" smtClean="0"/>
              <a:t> 08/2015 </a:t>
            </a:r>
            <a:r>
              <a:rPr lang="it-IT" dirty="0" err="1" smtClean="0"/>
              <a:t>vol</a:t>
            </a:r>
            <a:r>
              <a:rPr lang="it-IT" dirty="0" smtClean="0"/>
              <a:t> 7 </a:t>
            </a:r>
            <a:r>
              <a:rPr lang="it-IT" dirty="0" err="1" smtClean="0"/>
              <a:t>Issue</a:t>
            </a:r>
            <a:r>
              <a:rPr lang="it-IT" dirty="0" smtClean="0"/>
              <a:t> 16</a:t>
            </a:r>
          </a:p>
          <a:p>
            <a:r>
              <a:rPr lang="it-IT" dirty="0" err="1" smtClean="0"/>
              <a:t>Bastianides</a:t>
            </a:r>
            <a:r>
              <a:rPr lang="it-IT" dirty="0" smtClean="0"/>
              <a:t> S et al </a:t>
            </a:r>
            <a:r>
              <a:rPr lang="it-IT" dirty="0" err="1" smtClean="0"/>
              <a:t>Molecular</a:t>
            </a:r>
            <a:r>
              <a:rPr lang="it-IT" dirty="0" smtClean="0"/>
              <a:t> </a:t>
            </a:r>
            <a:r>
              <a:rPr lang="it-IT" dirty="0" err="1" smtClean="0"/>
              <a:t>Metabolism</a:t>
            </a:r>
            <a:r>
              <a:rPr lang="it-IT" dirty="0" smtClean="0"/>
              <a:t> 06/2016 </a:t>
            </a:r>
            <a:r>
              <a:rPr lang="it-IT" dirty="0" err="1" smtClean="0"/>
              <a:t>pag</a:t>
            </a:r>
            <a:r>
              <a:rPr lang="it-IT" dirty="0" smtClean="0"/>
              <a:t> 782</a:t>
            </a:r>
          </a:p>
          <a:p>
            <a:r>
              <a:rPr lang="it-IT" dirty="0" smtClean="0"/>
              <a:t>McCarthy E Non </a:t>
            </a:r>
            <a:r>
              <a:rPr lang="it-IT" dirty="0" err="1" smtClean="0"/>
              <a:t>alcoholic</a:t>
            </a:r>
            <a:r>
              <a:rPr lang="it-IT" dirty="0" smtClean="0"/>
              <a:t> </a:t>
            </a:r>
            <a:r>
              <a:rPr lang="it-IT" dirty="0" err="1" smtClean="0"/>
              <a:t>fatty</a:t>
            </a:r>
            <a:r>
              <a:rPr lang="it-IT" dirty="0" smtClean="0"/>
              <a:t> </a:t>
            </a:r>
            <a:r>
              <a:rPr lang="it-IT" dirty="0" err="1" smtClean="0"/>
              <a:t>liver</a:t>
            </a:r>
            <a:r>
              <a:rPr lang="it-IT" dirty="0" smtClean="0"/>
              <a:t> </a:t>
            </a:r>
            <a:r>
              <a:rPr lang="it-IT" dirty="0" err="1" smtClean="0"/>
              <a:t>disease</a:t>
            </a:r>
            <a:r>
              <a:rPr lang="it-IT" dirty="0" smtClean="0"/>
              <a:t> 2014 </a:t>
            </a:r>
            <a:r>
              <a:rPr lang="it-IT" dirty="0" err="1" smtClean="0"/>
              <a:t>vol</a:t>
            </a:r>
            <a:r>
              <a:rPr lang="it-IT" dirty="0" smtClean="0"/>
              <a:t> 16 no 1 p 48</a:t>
            </a:r>
          </a:p>
          <a:p>
            <a:r>
              <a:rPr lang="it-IT" dirty="0" err="1" smtClean="0"/>
              <a:t>Than</a:t>
            </a:r>
            <a:r>
              <a:rPr lang="it-IT" dirty="0" smtClean="0"/>
              <a:t> NN et al </a:t>
            </a:r>
            <a:r>
              <a:rPr lang="it-IT" dirty="0" err="1" smtClean="0"/>
              <a:t>Atherosclerosis</a:t>
            </a:r>
            <a:r>
              <a:rPr lang="it-IT" dirty="0" smtClean="0"/>
              <a:t> 239 (2015) 192-202</a:t>
            </a:r>
          </a:p>
          <a:p>
            <a:r>
              <a:rPr lang="it-IT" dirty="0" err="1" smtClean="0"/>
              <a:t>Mazzioni</a:t>
            </a:r>
            <a:r>
              <a:rPr lang="it-IT" dirty="0" smtClean="0"/>
              <a:t> M et al NAFLD AIOM-SIMG 01/2016</a:t>
            </a:r>
          </a:p>
          <a:p>
            <a:r>
              <a:rPr lang="it-IT" dirty="0" smtClean="0"/>
              <a:t>Colletta C Gestione della </a:t>
            </a:r>
            <a:r>
              <a:rPr lang="it-IT" dirty="0" err="1" smtClean="0"/>
              <a:t>steatoepatite</a:t>
            </a:r>
            <a:r>
              <a:rPr lang="it-IT" dirty="0" smtClean="0"/>
              <a:t> non alcolica 11/2015</a:t>
            </a:r>
          </a:p>
          <a:p>
            <a:r>
              <a:rPr lang="it-IT" dirty="0" err="1" smtClean="0"/>
              <a:t>Cesarin</a:t>
            </a:r>
            <a:r>
              <a:rPr lang="it-IT" dirty="0" smtClean="0"/>
              <a:t> P La Steatosi epatica non alcoolica Rete epatologica FVG 01/2007</a:t>
            </a:r>
          </a:p>
          <a:p>
            <a:r>
              <a:rPr lang="it-IT" dirty="0" smtClean="0"/>
              <a:t>Piacenza </a:t>
            </a:r>
            <a:r>
              <a:rPr lang="it-IT" dirty="0" err="1" smtClean="0"/>
              <a:t>Topics</a:t>
            </a:r>
            <a:r>
              <a:rPr lang="it-IT" dirty="0" smtClean="0"/>
              <a:t> in gastroenterologia ed epatologia 2010-2017</a:t>
            </a:r>
            <a:endParaRPr lang="it-IT" dirty="0"/>
          </a:p>
        </p:txBody>
      </p:sp>
      <p:sp>
        <p:nvSpPr>
          <p:cNvPr id="3" name="CasellaDiTesto 2"/>
          <p:cNvSpPr txBox="1"/>
          <p:nvPr/>
        </p:nvSpPr>
        <p:spPr>
          <a:xfrm>
            <a:off x="674828" y="1556792"/>
            <a:ext cx="7776864" cy="369332"/>
          </a:xfrm>
          <a:prstGeom prst="rect">
            <a:avLst/>
          </a:prstGeom>
          <a:noFill/>
        </p:spPr>
        <p:txBody>
          <a:bodyPr wrap="square" rtlCol="0">
            <a:spAutoFit/>
          </a:bodyPr>
          <a:lstStyle/>
          <a:p>
            <a:pPr algn="ctr"/>
            <a:r>
              <a:rPr lang="it-IT" dirty="0" smtClean="0"/>
              <a:t>Alcune fonti bibliografiche</a:t>
            </a:r>
            <a:endParaRPr lang="it-IT" dirty="0"/>
          </a:p>
        </p:txBody>
      </p:sp>
    </p:spTree>
    <p:extLst>
      <p:ext uri="{BB962C8B-B14F-4D97-AF65-F5344CB8AC3E}">
        <p14:creationId xmlns:p14="http://schemas.microsoft.com/office/powerpoint/2010/main" val="30886062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692696"/>
            <a:ext cx="3980847" cy="4727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2123728" y="5839871"/>
            <a:ext cx="3980847" cy="369332"/>
          </a:xfrm>
          <a:prstGeom prst="rect">
            <a:avLst/>
          </a:prstGeom>
          <a:noFill/>
        </p:spPr>
        <p:txBody>
          <a:bodyPr wrap="square" rtlCol="0">
            <a:spAutoFit/>
          </a:bodyPr>
          <a:lstStyle/>
          <a:p>
            <a:r>
              <a:rPr lang="it-IT" dirty="0" smtClean="0"/>
              <a:t>Rubens, </a:t>
            </a:r>
            <a:r>
              <a:rPr lang="it-IT" dirty="0" err="1" smtClean="0"/>
              <a:t>Bacchus</a:t>
            </a:r>
            <a:endParaRPr lang="it-IT" dirty="0"/>
          </a:p>
        </p:txBody>
      </p:sp>
      <p:sp>
        <p:nvSpPr>
          <p:cNvPr id="3" name="CasellaDiTesto 2"/>
          <p:cNvSpPr txBox="1"/>
          <p:nvPr/>
        </p:nvSpPr>
        <p:spPr>
          <a:xfrm>
            <a:off x="6588224" y="1556792"/>
            <a:ext cx="2160240" cy="923330"/>
          </a:xfrm>
          <a:prstGeom prst="rect">
            <a:avLst/>
          </a:prstGeom>
          <a:noFill/>
        </p:spPr>
        <p:txBody>
          <a:bodyPr wrap="square" rtlCol="0">
            <a:spAutoFit/>
          </a:bodyPr>
          <a:lstStyle/>
          <a:p>
            <a:r>
              <a:rPr lang="it-IT" dirty="0" smtClean="0"/>
              <a:t>Qui per esempio l’alcool fa la sua parte!</a:t>
            </a:r>
            <a:endParaRPr lang="it-IT" dirty="0"/>
          </a:p>
        </p:txBody>
      </p:sp>
    </p:spTree>
    <p:extLst>
      <p:ext uri="{BB962C8B-B14F-4D97-AF65-F5344CB8AC3E}">
        <p14:creationId xmlns:p14="http://schemas.microsoft.com/office/powerpoint/2010/main" val="1119990906"/>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0792" y="948929"/>
            <a:ext cx="6076950" cy="456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836712"/>
            <a:ext cx="18954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3299" y="4738924"/>
            <a:ext cx="2471936" cy="1544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6008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32918" y="2348880"/>
            <a:ext cx="6840760" cy="1569660"/>
          </a:xfrm>
          <a:prstGeom prst="rect">
            <a:avLst/>
          </a:prstGeom>
          <a:noFill/>
        </p:spPr>
        <p:txBody>
          <a:bodyPr wrap="square" rtlCol="0">
            <a:spAutoFit/>
          </a:bodyPr>
          <a:lstStyle/>
          <a:p>
            <a:pPr algn="ctr"/>
            <a:r>
              <a:rPr lang="it-IT" sz="6000" dirty="0" smtClean="0">
                <a:hlinkClick r:id="rId2"/>
              </a:rPr>
              <a:t>www.dottormassa.it</a:t>
            </a:r>
            <a:endParaRPr lang="it-IT" sz="6000" dirty="0" smtClean="0"/>
          </a:p>
          <a:p>
            <a:pPr algn="ctr"/>
            <a:r>
              <a:rPr lang="it-IT" sz="3600" dirty="0" err="1" smtClean="0"/>
              <a:t>Facebook</a:t>
            </a:r>
            <a:r>
              <a:rPr lang="it-IT" sz="3600" dirty="0" smtClean="0"/>
              <a:t>: Ecografia </a:t>
            </a:r>
            <a:r>
              <a:rPr lang="it-IT" sz="3600" dirty="0" err="1" smtClean="0"/>
              <a:t>Dott.Massa</a:t>
            </a:r>
            <a:endParaRPr lang="it-IT" sz="3600" dirty="0"/>
          </a:p>
        </p:txBody>
      </p:sp>
    </p:spTree>
    <p:extLst>
      <p:ext uri="{BB962C8B-B14F-4D97-AF65-F5344CB8AC3E}">
        <p14:creationId xmlns:p14="http://schemas.microsoft.com/office/powerpoint/2010/main" val="1921992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99592" y="908720"/>
            <a:ext cx="3312368" cy="1754326"/>
          </a:xfrm>
          <a:prstGeom prst="rect">
            <a:avLst/>
          </a:prstGeom>
          <a:noFill/>
        </p:spPr>
        <p:txBody>
          <a:bodyPr wrap="square" rtlCol="0">
            <a:spAutoFit/>
          </a:bodyPr>
          <a:lstStyle/>
          <a:p>
            <a:r>
              <a:rPr lang="it-IT" dirty="0" smtClean="0"/>
              <a:t>Procedure chirurgiche:</a:t>
            </a:r>
          </a:p>
          <a:p>
            <a:endParaRPr lang="it-IT" dirty="0"/>
          </a:p>
          <a:p>
            <a:pPr marL="285750" indent="-285750">
              <a:buFont typeface="Arial" panose="020B0604020202020204" pitchFamily="34" charset="0"/>
              <a:buChar char="•"/>
            </a:pPr>
            <a:r>
              <a:rPr lang="it-IT" dirty="0" smtClean="0"/>
              <a:t>By-pass digiuno-ileale</a:t>
            </a:r>
          </a:p>
          <a:p>
            <a:pPr marL="285750" indent="-285750">
              <a:buFont typeface="Arial" panose="020B0604020202020204" pitchFamily="34" charset="0"/>
              <a:buChar char="•"/>
            </a:pPr>
            <a:r>
              <a:rPr lang="it-IT" dirty="0" smtClean="0"/>
              <a:t>Gastroplastica</a:t>
            </a:r>
          </a:p>
          <a:p>
            <a:pPr marL="285750" indent="-285750">
              <a:buFont typeface="Arial" panose="020B0604020202020204" pitchFamily="34" charset="0"/>
              <a:buChar char="•"/>
            </a:pPr>
            <a:r>
              <a:rPr lang="it-IT" dirty="0" smtClean="0"/>
              <a:t>Diversione </a:t>
            </a:r>
            <a:r>
              <a:rPr lang="it-IT" dirty="0" err="1" smtClean="0"/>
              <a:t>bilio</a:t>
            </a:r>
            <a:r>
              <a:rPr lang="it-IT" dirty="0" smtClean="0"/>
              <a:t>-pancreatica</a:t>
            </a:r>
          </a:p>
          <a:p>
            <a:pPr marL="285750" indent="-285750">
              <a:buFont typeface="Arial" panose="020B0604020202020204" pitchFamily="34" charset="0"/>
              <a:buChar char="•"/>
            </a:pPr>
            <a:r>
              <a:rPr lang="it-IT" dirty="0" smtClean="0"/>
              <a:t>Resezione estesa del tenue</a:t>
            </a:r>
            <a:endParaRPr lang="it-IT" dirty="0"/>
          </a:p>
        </p:txBody>
      </p:sp>
      <p:sp>
        <p:nvSpPr>
          <p:cNvPr id="4" name="CasellaDiTesto 3"/>
          <p:cNvSpPr txBox="1"/>
          <p:nvPr/>
        </p:nvSpPr>
        <p:spPr>
          <a:xfrm>
            <a:off x="2555776" y="2924944"/>
            <a:ext cx="5472608" cy="3231654"/>
          </a:xfrm>
          <a:prstGeom prst="rect">
            <a:avLst/>
          </a:prstGeom>
          <a:noFill/>
        </p:spPr>
        <p:txBody>
          <a:bodyPr wrap="square" rtlCol="0">
            <a:spAutoFit/>
          </a:bodyPr>
          <a:lstStyle/>
          <a:p>
            <a:r>
              <a:rPr lang="it-IT" dirty="0" smtClean="0"/>
              <a:t>Altre cause:</a:t>
            </a:r>
          </a:p>
          <a:p>
            <a:endParaRPr lang="it-IT" dirty="0"/>
          </a:p>
          <a:p>
            <a:pPr marL="285750" indent="-285750">
              <a:buFont typeface="Arial" panose="020B0604020202020204" pitchFamily="34" charset="0"/>
              <a:buChar char="•"/>
            </a:pPr>
            <a:r>
              <a:rPr lang="it-IT" sz="1400" b="1" dirty="0" smtClean="0"/>
              <a:t>Alcool</a:t>
            </a:r>
          </a:p>
          <a:p>
            <a:pPr marL="285750" indent="-285750">
              <a:buFont typeface="Arial" panose="020B0604020202020204" pitchFamily="34" charset="0"/>
              <a:buChar char="•"/>
            </a:pPr>
            <a:r>
              <a:rPr lang="it-IT" sz="1400" b="1" dirty="0" smtClean="0"/>
              <a:t>Virus </a:t>
            </a:r>
            <a:r>
              <a:rPr lang="it-IT" sz="1400" b="1" dirty="0" err="1" smtClean="0"/>
              <a:t>epatitici</a:t>
            </a:r>
            <a:r>
              <a:rPr lang="it-IT" sz="1400" b="1" dirty="0" smtClean="0"/>
              <a:t> (HBV, HCV)</a:t>
            </a:r>
          </a:p>
          <a:p>
            <a:pPr marL="285750" indent="-285750">
              <a:buFont typeface="Arial" panose="020B0604020202020204" pitchFamily="34" charset="0"/>
              <a:buChar char="•"/>
            </a:pPr>
            <a:r>
              <a:rPr lang="it-IT" sz="1400" dirty="0" smtClean="0"/>
              <a:t>Malattia di Wilson</a:t>
            </a:r>
          </a:p>
          <a:p>
            <a:pPr marL="285750" indent="-285750">
              <a:buFont typeface="Arial" panose="020B0604020202020204" pitchFamily="34" charset="0"/>
              <a:buChar char="•"/>
            </a:pPr>
            <a:r>
              <a:rPr lang="it-IT" sz="1400" dirty="0" err="1" smtClean="0"/>
              <a:t>Lipodistrofia</a:t>
            </a:r>
            <a:endParaRPr lang="it-IT" sz="1400" dirty="0" smtClean="0"/>
          </a:p>
          <a:p>
            <a:pPr marL="285750" indent="-285750">
              <a:buFont typeface="Arial" panose="020B0604020202020204" pitchFamily="34" charset="0"/>
              <a:buChar char="•"/>
            </a:pPr>
            <a:r>
              <a:rPr lang="it-IT" sz="1400" dirty="0" smtClean="0"/>
              <a:t>Esotossine ambientali (idrocarburi, fosforo, </a:t>
            </a:r>
            <a:r>
              <a:rPr lang="it-IT" sz="1400" dirty="0" err="1" smtClean="0"/>
              <a:t>dimetilformamide</a:t>
            </a:r>
            <a:r>
              <a:rPr lang="it-IT" sz="1400" dirty="0" smtClean="0"/>
              <a:t>, altri)</a:t>
            </a:r>
          </a:p>
          <a:p>
            <a:pPr marL="285750" indent="-285750">
              <a:buFont typeface="Arial" panose="020B0604020202020204" pitchFamily="34" charset="0"/>
              <a:buChar char="•"/>
            </a:pPr>
            <a:r>
              <a:rPr lang="it-IT" sz="1400" dirty="0" smtClean="0"/>
              <a:t>Funghi epatotossici</a:t>
            </a:r>
          </a:p>
          <a:p>
            <a:pPr marL="285750" indent="-285750">
              <a:buFont typeface="Arial" panose="020B0604020202020204" pitchFamily="34" charset="0"/>
              <a:buChar char="•"/>
            </a:pPr>
            <a:r>
              <a:rPr lang="it-IT" sz="1400" b="1" dirty="0" smtClean="0"/>
              <a:t>AIDS</a:t>
            </a:r>
          </a:p>
          <a:p>
            <a:pPr marL="285750" indent="-285750">
              <a:buFont typeface="Arial" panose="020B0604020202020204" pitchFamily="34" charset="0"/>
              <a:buChar char="•"/>
            </a:pPr>
            <a:r>
              <a:rPr lang="it-IT" sz="1400" dirty="0" smtClean="0"/>
              <a:t>Tossina del </a:t>
            </a:r>
            <a:r>
              <a:rPr lang="it-IT" sz="1400" dirty="0" err="1" smtClean="0"/>
              <a:t>Bacillus</a:t>
            </a:r>
            <a:r>
              <a:rPr lang="it-IT" sz="1400" dirty="0" smtClean="0"/>
              <a:t> </a:t>
            </a:r>
            <a:r>
              <a:rPr lang="it-IT" sz="1400" dirty="0" err="1" smtClean="0"/>
              <a:t>Cereus</a:t>
            </a:r>
            <a:endParaRPr lang="it-IT" sz="1400" dirty="0" smtClean="0"/>
          </a:p>
          <a:p>
            <a:pPr marL="285750" indent="-285750">
              <a:buFont typeface="Arial" panose="020B0604020202020204" pitchFamily="34" charset="0"/>
              <a:buChar char="•"/>
            </a:pPr>
            <a:r>
              <a:rPr lang="it-IT" sz="1400" dirty="0" smtClean="0"/>
              <a:t>Olio di rafano (salsa Cren)</a:t>
            </a:r>
          </a:p>
          <a:p>
            <a:pPr marL="285750" indent="-285750">
              <a:buFont typeface="Arial" panose="020B0604020202020204" pitchFamily="34" charset="0"/>
              <a:buChar char="•"/>
            </a:pPr>
            <a:r>
              <a:rPr lang="it-IT" sz="1400" dirty="0" smtClean="0"/>
              <a:t>Fitoterapici</a:t>
            </a:r>
          </a:p>
          <a:p>
            <a:pPr marL="285750" indent="-285750">
              <a:buFont typeface="Arial" panose="020B0604020202020204" pitchFamily="34" charset="0"/>
              <a:buChar char="•"/>
            </a:pPr>
            <a:r>
              <a:rPr lang="it-IT" sz="1400" b="1" dirty="0" smtClean="0"/>
              <a:t>Diverticolosi con </a:t>
            </a:r>
            <a:r>
              <a:rPr lang="it-IT" sz="1400" b="1" dirty="0" err="1" smtClean="0"/>
              <a:t>dismicrobismo</a:t>
            </a:r>
            <a:r>
              <a:rPr lang="it-IT" sz="1400" b="1" dirty="0" smtClean="0"/>
              <a:t> intestinale</a:t>
            </a:r>
          </a:p>
          <a:p>
            <a:pPr marL="285750" indent="-285750">
              <a:buFont typeface="Arial" panose="020B0604020202020204" pitchFamily="34" charset="0"/>
              <a:buChar char="•"/>
            </a:pPr>
            <a:endParaRPr lang="it-IT" sz="1400" dirty="0"/>
          </a:p>
        </p:txBody>
      </p:sp>
    </p:spTree>
    <p:extLst>
      <p:ext uri="{BB962C8B-B14F-4D97-AF65-F5344CB8AC3E}">
        <p14:creationId xmlns:p14="http://schemas.microsoft.com/office/powerpoint/2010/main" val="19682802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99592" y="836712"/>
            <a:ext cx="7056784" cy="4708981"/>
          </a:xfrm>
          <a:prstGeom prst="rect">
            <a:avLst/>
          </a:prstGeom>
          <a:noFill/>
        </p:spPr>
        <p:txBody>
          <a:bodyPr wrap="square" rtlCol="0">
            <a:spAutoFit/>
          </a:bodyPr>
          <a:lstStyle/>
          <a:p>
            <a:pPr algn="ctr"/>
            <a:r>
              <a:rPr lang="it-IT" dirty="0" smtClean="0"/>
              <a:t>ALCOOL E STEATOSI EPATICA</a:t>
            </a:r>
          </a:p>
          <a:p>
            <a:r>
              <a:rPr lang="it-IT" dirty="0" smtClean="0"/>
              <a:t>Il consumo di alcool può essere ritenuto significativo se consiste in:</a:t>
            </a:r>
          </a:p>
          <a:p>
            <a:pPr marL="285750" indent="-285750">
              <a:buFont typeface="Wingdings"/>
              <a:buChar char="Ø"/>
            </a:pPr>
            <a:r>
              <a:rPr lang="it-IT" sz="1600" dirty="0" smtClean="0"/>
              <a:t>21 </a:t>
            </a:r>
            <a:r>
              <a:rPr lang="it-IT" sz="1600" dirty="0" err="1" smtClean="0"/>
              <a:t>drinks</a:t>
            </a:r>
            <a:r>
              <a:rPr lang="it-IT" sz="1600" dirty="0" smtClean="0"/>
              <a:t> /settimana nell’uomo (o superiore)</a:t>
            </a:r>
          </a:p>
          <a:p>
            <a:pPr marL="285750" indent="-285750">
              <a:buFont typeface="Wingdings"/>
              <a:buChar char="Ø"/>
            </a:pPr>
            <a:r>
              <a:rPr lang="it-IT" sz="1600" dirty="0" smtClean="0"/>
              <a:t>14 </a:t>
            </a:r>
            <a:r>
              <a:rPr lang="it-IT" sz="1600" dirty="0" err="1" smtClean="0"/>
              <a:t>drinks</a:t>
            </a:r>
            <a:r>
              <a:rPr lang="it-IT" sz="1600" dirty="0" smtClean="0"/>
              <a:t> /settimana nella donna (o superiore)</a:t>
            </a:r>
          </a:p>
          <a:p>
            <a:pPr marL="285750" indent="-285750">
              <a:buFont typeface="Wingdings"/>
              <a:buChar char="Ø"/>
            </a:pPr>
            <a:endParaRPr lang="it-IT" sz="1600" dirty="0"/>
          </a:p>
          <a:p>
            <a:pPr marL="285750" indent="-285750">
              <a:buFont typeface="Wingdings"/>
              <a:buChar char="Ø"/>
            </a:pPr>
            <a:endParaRPr lang="it-IT" sz="1600" dirty="0" smtClean="0"/>
          </a:p>
          <a:p>
            <a:r>
              <a:rPr lang="it-IT" sz="2000" dirty="0" smtClean="0"/>
              <a:t>Possiamo distinguere, nelle patologie non alcool-correlate:</a:t>
            </a:r>
          </a:p>
          <a:p>
            <a:pPr marL="285750" indent="-285750">
              <a:buFont typeface="Arial" panose="020B0604020202020204" pitchFamily="34" charset="0"/>
              <a:buChar char="•"/>
            </a:pPr>
            <a:r>
              <a:rPr lang="it-IT" sz="2000" dirty="0" smtClean="0"/>
              <a:t>NAFLD: intero spettro di malattia </a:t>
            </a:r>
          </a:p>
          <a:p>
            <a:pPr marL="285750" indent="-285750">
              <a:buFont typeface="Arial" panose="020B0604020202020204" pitchFamily="34" charset="0"/>
              <a:buChar char="•"/>
            </a:pPr>
            <a:r>
              <a:rPr lang="it-IT" sz="2000" dirty="0" smtClean="0"/>
              <a:t>NAFL: steatosi epatica senza danno epatico né fibrosi a minimo rischio di progressione</a:t>
            </a:r>
          </a:p>
          <a:p>
            <a:pPr marL="285750" indent="-285750">
              <a:buFont typeface="Arial" panose="020B0604020202020204" pitchFamily="34" charset="0"/>
              <a:buChar char="•"/>
            </a:pPr>
            <a:r>
              <a:rPr lang="it-IT" sz="2000" dirty="0" smtClean="0"/>
              <a:t>NASH: steatosi con segni di flogosi e danno epatico – con o senza fibrosi – con rischio di progressione in cirrosi</a:t>
            </a:r>
          </a:p>
          <a:p>
            <a:pPr marL="285750" indent="-285750">
              <a:buFont typeface="Arial" panose="020B0604020202020204" pitchFamily="34" charset="0"/>
              <a:buChar char="•"/>
            </a:pPr>
            <a:r>
              <a:rPr lang="it-IT" sz="2000" dirty="0" smtClean="0"/>
              <a:t>NASH cirrosi: cirrosi epatica successiva a steatosi o </a:t>
            </a:r>
            <a:r>
              <a:rPr lang="it-IT" sz="2000" dirty="0" err="1" smtClean="0"/>
              <a:t>steatoepatite</a:t>
            </a:r>
            <a:r>
              <a:rPr lang="it-IT" sz="2000" dirty="0" smtClean="0"/>
              <a:t> (evidenza istologica o anamnestica)</a:t>
            </a:r>
          </a:p>
          <a:p>
            <a:pPr marL="285750" indent="-285750">
              <a:buFont typeface="Arial" panose="020B0604020202020204" pitchFamily="34" charset="0"/>
              <a:buChar char="•"/>
            </a:pPr>
            <a:r>
              <a:rPr lang="it-IT" sz="2000" dirty="0" smtClean="0"/>
              <a:t>Cirrosi criptogenetica: cirrosi in anamnesi di sovrappeso e s. </a:t>
            </a:r>
            <a:r>
              <a:rPr lang="it-IT" sz="2000" dirty="0" smtClean="0"/>
              <a:t>metabolica in assenza di altre cause di epatopatia</a:t>
            </a:r>
            <a:endParaRPr lang="it-IT" sz="2000" dirty="0"/>
          </a:p>
        </p:txBody>
      </p:sp>
    </p:spTree>
    <p:extLst>
      <p:ext uri="{BB962C8B-B14F-4D97-AF65-F5344CB8AC3E}">
        <p14:creationId xmlns:p14="http://schemas.microsoft.com/office/powerpoint/2010/main" val="37557437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59632" y="692696"/>
            <a:ext cx="6768752" cy="5355312"/>
          </a:xfrm>
          <a:prstGeom prst="rect">
            <a:avLst/>
          </a:prstGeom>
        </p:spPr>
        <p:txBody>
          <a:bodyPr wrap="square">
            <a:spAutoFit/>
          </a:bodyPr>
          <a:lstStyle/>
          <a:p>
            <a:pPr marL="285750" indent="-285750" algn="just">
              <a:buFont typeface="Arial" panose="020B0604020202020204" pitchFamily="34" charset="0"/>
              <a:buChar char="•"/>
            </a:pPr>
            <a:r>
              <a:rPr lang="it-IT" dirty="0"/>
              <a:t>Le steatosi epatiche non alcooliche (</a:t>
            </a:r>
            <a:r>
              <a:rPr lang="it-IT" i="1" dirty="0"/>
              <a:t>non </a:t>
            </a:r>
            <a:r>
              <a:rPr lang="it-IT" i="1" dirty="0" err="1"/>
              <a:t>alcoholic</a:t>
            </a:r>
            <a:r>
              <a:rPr lang="it-IT" i="1" dirty="0"/>
              <a:t> </a:t>
            </a:r>
            <a:r>
              <a:rPr lang="it-IT" i="1" dirty="0" err="1"/>
              <a:t>fatty</a:t>
            </a:r>
            <a:r>
              <a:rPr lang="it-IT" i="1" dirty="0"/>
              <a:t> </a:t>
            </a:r>
            <a:r>
              <a:rPr lang="it-IT" i="1" dirty="0" err="1"/>
              <a:t>liver</a:t>
            </a:r>
            <a:r>
              <a:rPr lang="it-IT" i="1" dirty="0"/>
              <a:t> </a:t>
            </a:r>
            <a:r>
              <a:rPr lang="it-IT" i="1" dirty="0" err="1"/>
              <a:t>diseases</a:t>
            </a:r>
            <a:r>
              <a:rPr lang="it-IT" i="1" dirty="0"/>
              <a:t> – </a:t>
            </a:r>
            <a:r>
              <a:rPr lang="it-IT" i="1" dirty="0" smtClean="0"/>
              <a:t>NAFLD</a:t>
            </a:r>
            <a:r>
              <a:rPr lang="it-IT" dirty="0" smtClean="0"/>
              <a:t>) raggruppano </a:t>
            </a:r>
            <a:r>
              <a:rPr lang="it-IT" dirty="0"/>
              <a:t>diverse entità anatomo-patologiche che hanno in comune l’evidenza di steatosi </a:t>
            </a:r>
            <a:r>
              <a:rPr lang="it-IT" dirty="0" smtClean="0"/>
              <a:t>epatica in </a:t>
            </a:r>
            <a:r>
              <a:rPr lang="it-IT" dirty="0"/>
              <a:t>presenza o assenza di un consumo “insignificante di alcool</a:t>
            </a:r>
            <a:r>
              <a:rPr lang="it-IT" dirty="0" smtClean="0"/>
              <a:t>”, uso di farmaci </a:t>
            </a:r>
            <a:r>
              <a:rPr lang="it-IT" dirty="0" err="1" smtClean="0"/>
              <a:t>steatogenici</a:t>
            </a:r>
            <a:r>
              <a:rPr lang="it-IT" dirty="0" smtClean="0"/>
              <a:t> a lungo termine, disordini ereditari.</a:t>
            </a:r>
          </a:p>
          <a:p>
            <a:pPr marL="285750" indent="-285750" algn="just">
              <a:buFont typeface="Arial" panose="020B0604020202020204" pitchFamily="34" charset="0"/>
              <a:buChar char="•"/>
            </a:pPr>
            <a:r>
              <a:rPr lang="it-IT" dirty="0"/>
              <a:t>Il consenso internazionale sul livello soglia di “quantità insignificante di </a:t>
            </a:r>
            <a:r>
              <a:rPr lang="it-IT" dirty="0" smtClean="0"/>
              <a:t>alcool” coincide </a:t>
            </a:r>
            <a:r>
              <a:rPr lang="it-IT" dirty="0"/>
              <a:t>con un introito inferiore a 20 </a:t>
            </a:r>
            <a:r>
              <a:rPr lang="it-IT" dirty="0" smtClean="0"/>
              <a:t>g/giorno.</a:t>
            </a:r>
          </a:p>
          <a:p>
            <a:pPr marL="285750" indent="-285750" algn="just">
              <a:buFont typeface="Arial" panose="020B0604020202020204" pitchFamily="34" charset="0"/>
              <a:buChar char="•"/>
            </a:pPr>
            <a:r>
              <a:rPr lang="it-IT" dirty="0" smtClean="0"/>
              <a:t>Devono </a:t>
            </a:r>
            <a:r>
              <a:rPr lang="it-IT" dirty="0"/>
              <a:t>essere altresì escluse le infezioni da HBV e/o </a:t>
            </a:r>
            <a:r>
              <a:rPr lang="it-IT" dirty="0" smtClean="0"/>
              <a:t>HCV correlate </a:t>
            </a:r>
            <a:r>
              <a:rPr lang="it-IT" dirty="0"/>
              <a:t>o la presenza di altre cause di malattia epatica.</a:t>
            </a:r>
          </a:p>
          <a:p>
            <a:pPr marL="285750" indent="-285750" algn="just">
              <a:buFont typeface="Arial" panose="020B0604020202020204" pitchFamily="34" charset="0"/>
              <a:buChar char="•"/>
            </a:pPr>
            <a:r>
              <a:rPr lang="it-IT" dirty="0"/>
              <a:t>L’associazione di una steatosi epatica con lesioni istologiche caratterizzate da </a:t>
            </a:r>
            <a:r>
              <a:rPr lang="it-IT" dirty="0" smtClean="0"/>
              <a:t>flogosi, necrosi</a:t>
            </a:r>
            <a:r>
              <a:rPr lang="it-IT" dirty="0"/>
              <a:t>, fibrosi d’intensità variabile realizza il quadro definito della </a:t>
            </a:r>
            <a:r>
              <a:rPr lang="it-IT" dirty="0" err="1"/>
              <a:t>steatoepatite</a:t>
            </a:r>
            <a:r>
              <a:rPr lang="it-IT" dirty="0"/>
              <a:t> non alcolica </a:t>
            </a:r>
            <a:r>
              <a:rPr lang="it-IT" i="1" dirty="0"/>
              <a:t>(</a:t>
            </a:r>
            <a:r>
              <a:rPr lang="it-IT" i="1" dirty="0" smtClean="0"/>
              <a:t>non </a:t>
            </a:r>
            <a:r>
              <a:rPr lang="it-IT" i="1" dirty="0" err="1" smtClean="0"/>
              <a:t>alcoholic</a:t>
            </a:r>
            <a:r>
              <a:rPr lang="it-IT" i="1" dirty="0" smtClean="0"/>
              <a:t> </a:t>
            </a:r>
            <a:r>
              <a:rPr lang="it-IT" i="1" dirty="0" err="1"/>
              <a:t>steatohepatitis</a:t>
            </a:r>
            <a:r>
              <a:rPr lang="it-IT" i="1" dirty="0"/>
              <a:t> – NASH)</a:t>
            </a:r>
            <a:r>
              <a:rPr lang="it-IT" dirty="0"/>
              <a:t>: le lesioni sono simili a quelle della malattia alcolica del </a:t>
            </a:r>
            <a:r>
              <a:rPr lang="it-IT" dirty="0" smtClean="0"/>
              <a:t>fegato (</a:t>
            </a:r>
            <a:r>
              <a:rPr lang="it-IT" i="1" dirty="0" err="1" smtClean="0"/>
              <a:t>alcoholic</a:t>
            </a:r>
            <a:r>
              <a:rPr lang="it-IT" i="1" dirty="0" smtClean="0"/>
              <a:t> </a:t>
            </a:r>
            <a:r>
              <a:rPr lang="it-IT" i="1" dirty="0" err="1"/>
              <a:t>fatty</a:t>
            </a:r>
            <a:r>
              <a:rPr lang="it-IT" i="1" dirty="0"/>
              <a:t> </a:t>
            </a:r>
            <a:r>
              <a:rPr lang="it-IT" i="1" dirty="0" err="1"/>
              <a:t>liver</a:t>
            </a:r>
            <a:r>
              <a:rPr lang="it-IT" i="1" dirty="0"/>
              <a:t> </a:t>
            </a:r>
            <a:r>
              <a:rPr lang="it-IT" i="1" dirty="0" err="1"/>
              <a:t>diseases</a:t>
            </a:r>
            <a:r>
              <a:rPr lang="it-IT" i="1" dirty="0"/>
              <a:t> - AFLD</a:t>
            </a:r>
            <a:r>
              <a:rPr lang="it-IT" dirty="0"/>
              <a:t>), ma si presentano in assenza di un consumo eccessivo </a:t>
            </a:r>
            <a:r>
              <a:rPr lang="it-IT" dirty="0" smtClean="0"/>
              <a:t>di alcool</a:t>
            </a:r>
            <a:r>
              <a:rPr lang="it-IT" dirty="0"/>
              <a:t>.</a:t>
            </a:r>
          </a:p>
          <a:p>
            <a:pPr marL="285750" indent="-285750" algn="just">
              <a:buFont typeface="Arial" panose="020B0604020202020204" pitchFamily="34" charset="0"/>
              <a:buChar char="•"/>
            </a:pPr>
            <a:r>
              <a:rPr lang="it-IT" dirty="0"/>
              <a:t>Steatosi semplice e </a:t>
            </a:r>
            <a:r>
              <a:rPr lang="it-IT" dirty="0" err="1"/>
              <a:t>steato</a:t>
            </a:r>
            <a:r>
              <a:rPr lang="it-IT" dirty="0"/>
              <a:t>-epatite non alcolica (forma flogistica-</a:t>
            </a:r>
            <a:r>
              <a:rPr lang="it-IT" dirty="0" err="1"/>
              <a:t>fibrosante</a:t>
            </a:r>
            <a:r>
              <a:rPr lang="it-IT" dirty="0"/>
              <a:t> con </a:t>
            </a:r>
            <a:r>
              <a:rPr lang="it-IT" dirty="0" smtClean="0"/>
              <a:t>possibile progressione </a:t>
            </a:r>
            <a:r>
              <a:rPr lang="it-IT" dirty="0"/>
              <a:t>in cirrosi) sono le principali forme </a:t>
            </a:r>
            <a:r>
              <a:rPr lang="it-IT" dirty="0" err="1"/>
              <a:t>anatomo</a:t>
            </a:r>
            <a:r>
              <a:rPr lang="it-IT" dirty="0"/>
              <a:t>-cliniche della </a:t>
            </a:r>
            <a:r>
              <a:rPr lang="it-IT" dirty="0" smtClean="0"/>
              <a:t>NAFLD</a:t>
            </a:r>
            <a:r>
              <a:rPr lang="it-IT" dirty="0"/>
              <a:t>.</a:t>
            </a:r>
          </a:p>
        </p:txBody>
      </p:sp>
    </p:spTree>
    <p:extLst>
      <p:ext uri="{BB962C8B-B14F-4D97-AF65-F5344CB8AC3E}">
        <p14:creationId xmlns:p14="http://schemas.microsoft.com/office/powerpoint/2010/main" val="14287121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988840"/>
            <a:ext cx="8229600" cy="1143000"/>
          </a:xfrm>
        </p:spPr>
        <p:txBody>
          <a:bodyPr>
            <a:normAutofit fontScale="90000"/>
          </a:bodyPr>
          <a:lstStyle/>
          <a:p>
            <a:r>
              <a:rPr lang="it-IT" dirty="0" err="1" smtClean="0"/>
              <a:t>Epatosteatosi</a:t>
            </a:r>
            <a:r>
              <a:rPr lang="it-IT" dirty="0" smtClean="0"/>
              <a:t> non alcoolica </a:t>
            </a:r>
            <a:br>
              <a:rPr lang="it-IT" dirty="0" smtClean="0"/>
            </a:br>
            <a:r>
              <a:rPr lang="it-IT" dirty="0" smtClean="0"/>
              <a:t>ed attività fisica</a:t>
            </a:r>
            <a:endParaRPr lang="it-IT" dirty="0"/>
          </a:p>
        </p:txBody>
      </p:sp>
      <p:sp>
        <p:nvSpPr>
          <p:cNvPr id="3" name="Segnaposto contenuto 2"/>
          <p:cNvSpPr>
            <a:spLocks noGrp="1"/>
          </p:cNvSpPr>
          <p:nvPr>
            <p:ph idx="1"/>
          </p:nvPr>
        </p:nvSpPr>
        <p:spPr>
          <a:xfrm>
            <a:off x="323528" y="4293096"/>
            <a:ext cx="8229600" cy="1252736"/>
          </a:xfrm>
        </p:spPr>
        <p:txBody>
          <a:bodyPr/>
          <a:lstStyle/>
          <a:p>
            <a:pPr marL="0" indent="0" algn="ctr">
              <a:buNone/>
            </a:pPr>
            <a:r>
              <a:rPr lang="it-IT" dirty="0" smtClean="0"/>
              <a:t>Mario F. A. Massa</a:t>
            </a:r>
          </a:p>
          <a:p>
            <a:pPr marL="0" indent="0" algn="ctr">
              <a:buNone/>
            </a:pPr>
            <a:r>
              <a:rPr lang="it-IT" dirty="0" smtClean="0"/>
              <a:t>www.dottormassa.it</a:t>
            </a:r>
          </a:p>
        </p:txBody>
      </p:sp>
    </p:spTree>
    <p:extLst>
      <p:ext uri="{BB962C8B-B14F-4D97-AF65-F5344CB8AC3E}">
        <p14:creationId xmlns:p14="http://schemas.microsoft.com/office/powerpoint/2010/main" val="7049351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305860" y="836712"/>
            <a:ext cx="4572000" cy="4801314"/>
          </a:xfrm>
          <a:prstGeom prst="rect">
            <a:avLst/>
          </a:prstGeom>
        </p:spPr>
        <p:txBody>
          <a:bodyPr>
            <a:spAutoFit/>
          </a:bodyPr>
          <a:lstStyle/>
          <a:p>
            <a:pPr algn="just"/>
            <a:r>
              <a:rPr lang="it-IT" dirty="0"/>
              <a:t>Nella pratica clinica quotidiana, la diagnosi di steatosi epatica, in presenza o meno di un</a:t>
            </a:r>
          </a:p>
          <a:p>
            <a:pPr algn="just"/>
            <a:r>
              <a:rPr lang="it-IT" dirty="0"/>
              <a:t>movimento delle transaminasi e/o della GGT, si raggiunge mediante l’esecuzione di </a:t>
            </a:r>
            <a:r>
              <a:rPr lang="it-IT" dirty="0" smtClean="0"/>
              <a:t>un’ecografia epatica (fegato </a:t>
            </a:r>
            <a:r>
              <a:rPr lang="it-IT" dirty="0"/>
              <a:t>“brillante”), ricordando però che la steatosi è </a:t>
            </a:r>
            <a:r>
              <a:rPr lang="it-IT" dirty="0" err="1"/>
              <a:t>ecograficamente</a:t>
            </a:r>
            <a:r>
              <a:rPr lang="it-IT" dirty="0"/>
              <a:t> </a:t>
            </a:r>
            <a:r>
              <a:rPr lang="it-IT" dirty="0" smtClean="0"/>
              <a:t>riconoscibile quando</a:t>
            </a:r>
            <a:r>
              <a:rPr lang="it-IT" dirty="0"/>
              <a:t>, </a:t>
            </a:r>
            <a:r>
              <a:rPr lang="it-IT" dirty="0" smtClean="0"/>
              <a:t>a livello istologico, </a:t>
            </a:r>
            <a:r>
              <a:rPr lang="it-IT" dirty="0"/>
              <a:t>il grasso nei lobuli epatici è presente in una quantità superiore al </a:t>
            </a:r>
            <a:r>
              <a:rPr lang="it-IT" dirty="0" smtClean="0"/>
              <a:t>30-33% del tessuto totale. Torneremo sugli aspetti ecografici più avanti.</a:t>
            </a:r>
            <a:endParaRPr lang="it-IT" dirty="0"/>
          </a:p>
          <a:p>
            <a:pPr algn="just"/>
            <a:r>
              <a:rPr lang="it-IT" dirty="0"/>
              <a:t>La descrizione della steatosi epatica è antica, ma la definizione della </a:t>
            </a:r>
            <a:r>
              <a:rPr lang="it-IT" dirty="0" smtClean="0"/>
              <a:t> NASH</a:t>
            </a:r>
            <a:r>
              <a:rPr lang="it-IT" dirty="0"/>
              <a:t>, come malattia</a:t>
            </a:r>
          </a:p>
          <a:p>
            <a:pPr algn="just"/>
            <a:r>
              <a:rPr lang="it-IT" dirty="0"/>
              <a:t>cronica di fegato, importante per la sua prevalenza nella popolazione generale e per la </a:t>
            </a:r>
            <a:r>
              <a:rPr lang="it-IT" dirty="0" smtClean="0"/>
              <a:t>sua potenziale evoluzione in </a:t>
            </a:r>
            <a:r>
              <a:rPr lang="it-IT" dirty="0"/>
              <a:t>cirrosi, è abbastanza </a:t>
            </a:r>
            <a:r>
              <a:rPr lang="it-IT" dirty="0" smtClean="0"/>
              <a:t>recente.</a:t>
            </a:r>
            <a:endParaRPr lang="it-IT" dirty="0"/>
          </a:p>
        </p:txBody>
      </p:sp>
    </p:spTree>
    <p:extLst>
      <p:ext uri="{BB962C8B-B14F-4D97-AF65-F5344CB8AC3E}">
        <p14:creationId xmlns:p14="http://schemas.microsoft.com/office/powerpoint/2010/main" val="32838813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59632" y="1268760"/>
            <a:ext cx="6768752" cy="3416320"/>
          </a:xfrm>
          <a:prstGeom prst="rect">
            <a:avLst/>
          </a:prstGeom>
        </p:spPr>
        <p:txBody>
          <a:bodyPr wrap="square">
            <a:spAutoFit/>
          </a:bodyPr>
          <a:lstStyle/>
          <a:p>
            <a:pPr algn="just"/>
            <a:r>
              <a:rPr lang="it-IT" sz="2400" dirty="0"/>
              <a:t>Il termine di NASH è stato coniato nel 1980 da Ludwig et </a:t>
            </a:r>
            <a:r>
              <a:rPr lang="it-IT" sz="2400" dirty="0" smtClean="0"/>
              <a:t>Al. per </a:t>
            </a:r>
            <a:r>
              <a:rPr lang="it-IT" sz="2400" dirty="0"/>
              <a:t>descrivere il </a:t>
            </a:r>
            <a:r>
              <a:rPr lang="it-IT" sz="2400" dirty="0" smtClean="0"/>
              <a:t>quadro </a:t>
            </a:r>
            <a:r>
              <a:rPr lang="it-IT" sz="2400" dirty="0" err="1" smtClean="0"/>
              <a:t>anatomo</a:t>
            </a:r>
            <a:r>
              <a:rPr lang="it-IT" sz="2400" dirty="0" smtClean="0"/>
              <a:t>-clinico </a:t>
            </a:r>
            <a:r>
              <a:rPr lang="it-IT" sz="2400" dirty="0"/>
              <a:t>di 20 pazienti adulti nei quali la biopsia epatica mostrava un quadro </a:t>
            </a:r>
            <a:r>
              <a:rPr lang="it-IT" sz="2400" dirty="0" smtClean="0"/>
              <a:t>istologico sovrapponibile </a:t>
            </a:r>
            <a:r>
              <a:rPr lang="it-IT" sz="2400" dirty="0"/>
              <a:t>a quello dell’epatopatia alcolica in assenza di dati clinici-anamnestici di </a:t>
            </a:r>
            <a:r>
              <a:rPr lang="it-IT" sz="2400" dirty="0" smtClean="0"/>
              <a:t>consumo eccessivo </a:t>
            </a:r>
            <a:r>
              <a:rPr lang="it-IT" sz="2400" dirty="0"/>
              <a:t>di alcool o di altre cause note di danno epatico. In effetti questi pazienti con NASH </a:t>
            </a:r>
            <a:r>
              <a:rPr lang="it-IT" sz="2400" dirty="0" smtClean="0"/>
              <a:t>si presentavano come vediamo nella tabella successiva:</a:t>
            </a:r>
            <a:endParaRPr lang="it-IT" sz="2400" dirty="0"/>
          </a:p>
        </p:txBody>
      </p:sp>
    </p:spTree>
    <p:extLst>
      <p:ext uri="{BB962C8B-B14F-4D97-AF65-F5344CB8AC3E}">
        <p14:creationId xmlns:p14="http://schemas.microsoft.com/office/powerpoint/2010/main" val="10016942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286000" y="1443841"/>
            <a:ext cx="4572000" cy="4247317"/>
          </a:xfrm>
          <a:prstGeom prst="rect">
            <a:avLst/>
          </a:prstGeom>
        </p:spPr>
        <p:txBody>
          <a:bodyPr>
            <a:spAutoFit/>
          </a:bodyPr>
          <a:lstStyle/>
          <a:p>
            <a:r>
              <a:rPr lang="it-IT" dirty="0"/>
              <a:t>1. con età media di 54 anni al momento della diagnosi</a:t>
            </a:r>
          </a:p>
          <a:p>
            <a:r>
              <a:rPr lang="it-IT" dirty="0"/>
              <a:t>2. nel 65% dei casi erano femmine</a:t>
            </a:r>
          </a:p>
          <a:p>
            <a:r>
              <a:rPr lang="it-IT" dirty="0"/>
              <a:t>3. nel 90% dei casi obesi</a:t>
            </a:r>
          </a:p>
          <a:p>
            <a:r>
              <a:rPr lang="it-IT" dirty="0"/>
              <a:t>4. nel 25% dei casi erano presenti diabete mellito tipo 2 e/o dislipidemia</a:t>
            </a:r>
          </a:p>
          <a:p>
            <a:endParaRPr lang="it-IT" dirty="0"/>
          </a:p>
          <a:p>
            <a:r>
              <a:rPr lang="it-IT" dirty="0" smtClean="0"/>
              <a:t>Le </a:t>
            </a:r>
            <a:r>
              <a:rPr lang="it-IT" dirty="0"/>
              <a:t>biopsie si caratterizzavano per:</a:t>
            </a:r>
          </a:p>
          <a:p>
            <a:r>
              <a:rPr lang="it-IT" dirty="0"/>
              <a:t>1. presenza di steatosi </a:t>
            </a:r>
            <a:r>
              <a:rPr lang="it-IT" dirty="0" err="1"/>
              <a:t>macrovescicolare</a:t>
            </a:r>
            <a:endParaRPr lang="it-IT" dirty="0"/>
          </a:p>
          <a:p>
            <a:r>
              <a:rPr lang="it-IT" dirty="0"/>
              <a:t>2. necrosi focale</a:t>
            </a:r>
          </a:p>
          <a:p>
            <a:r>
              <a:rPr lang="it-IT" dirty="0"/>
              <a:t>3. infiltrato infiammatorio misto (epatite </a:t>
            </a:r>
            <a:r>
              <a:rPr lang="it-IT" dirty="0" err="1"/>
              <a:t>centrolobulare</a:t>
            </a:r>
            <a:r>
              <a:rPr lang="it-IT" dirty="0"/>
              <a:t>)</a:t>
            </a:r>
          </a:p>
          <a:p>
            <a:r>
              <a:rPr lang="it-IT" dirty="0"/>
              <a:t>4. corpi di </a:t>
            </a:r>
            <a:r>
              <a:rPr lang="it-IT" dirty="0" err="1"/>
              <a:t>Mallory</a:t>
            </a:r>
            <a:endParaRPr lang="it-IT" dirty="0"/>
          </a:p>
          <a:p>
            <a:r>
              <a:rPr lang="it-IT" dirty="0"/>
              <a:t>5. nel 70% dei casi era presente fibrosi</a:t>
            </a:r>
          </a:p>
          <a:p>
            <a:r>
              <a:rPr lang="it-IT" dirty="0"/>
              <a:t>6. nel 15% dei casi era presente cirrosi (3 casi)</a:t>
            </a:r>
          </a:p>
        </p:txBody>
      </p:sp>
    </p:spTree>
    <p:extLst>
      <p:ext uri="{BB962C8B-B14F-4D97-AF65-F5344CB8AC3E}">
        <p14:creationId xmlns:p14="http://schemas.microsoft.com/office/powerpoint/2010/main" val="10141650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286000" y="1196752"/>
            <a:ext cx="4572000" cy="3416320"/>
          </a:xfrm>
          <a:prstGeom prst="rect">
            <a:avLst/>
          </a:prstGeom>
        </p:spPr>
        <p:txBody>
          <a:bodyPr>
            <a:spAutoFit/>
          </a:bodyPr>
          <a:lstStyle/>
          <a:p>
            <a:pPr algn="just"/>
            <a:r>
              <a:rPr lang="it-IT" sz="2400" dirty="0"/>
              <a:t>Ludwig concludeva definendo la </a:t>
            </a:r>
            <a:r>
              <a:rPr lang="it-IT" sz="2400" dirty="0" smtClean="0"/>
              <a:t>NASH un’epatopatia acquisita caratterizzata </a:t>
            </a:r>
            <a:r>
              <a:rPr lang="it-IT" sz="2400" dirty="0"/>
              <a:t>da lesioni istologiche specifiche, sovrapponibili a quelle dell’epatopatia alcolica, </a:t>
            </a:r>
            <a:r>
              <a:rPr lang="it-IT" sz="2400" dirty="0" smtClean="0"/>
              <a:t>ma con </a:t>
            </a:r>
            <a:r>
              <a:rPr lang="it-IT" sz="2400" dirty="0"/>
              <a:t>un profilo clinico ed </a:t>
            </a:r>
            <a:r>
              <a:rPr lang="it-IT" sz="2400" dirty="0" smtClean="0"/>
              <a:t>epidemiologico completamente </a:t>
            </a:r>
            <a:r>
              <a:rPr lang="it-IT" sz="2400" dirty="0"/>
              <a:t>diverso (spesso associata ad un </a:t>
            </a:r>
            <a:r>
              <a:rPr lang="it-IT" sz="2400" dirty="0" smtClean="0"/>
              <a:t>disordine metabolico</a:t>
            </a:r>
            <a:r>
              <a:rPr lang="it-IT" sz="2400" dirty="0"/>
              <a:t>).</a:t>
            </a:r>
          </a:p>
        </p:txBody>
      </p:sp>
    </p:spTree>
    <p:extLst>
      <p:ext uri="{BB962C8B-B14F-4D97-AF65-F5344CB8AC3E}">
        <p14:creationId xmlns:p14="http://schemas.microsoft.com/office/powerpoint/2010/main" val="7111676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404664"/>
            <a:ext cx="4248471" cy="5052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sellaDiTesto 2"/>
          <p:cNvSpPr txBox="1"/>
          <p:nvPr/>
        </p:nvSpPr>
        <p:spPr>
          <a:xfrm>
            <a:off x="2267744" y="5877272"/>
            <a:ext cx="4248471" cy="369332"/>
          </a:xfrm>
          <a:prstGeom prst="rect">
            <a:avLst/>
          </a:prstGeom>
          <a:noFill/>
        </p:spPr>
        <p:txBody>
          <a:bodyPr wrap="square" rtlCol="0">
            <a:spAutoFit/>
          </a:bodyPr>
          <a:lstStyle/>
          <a:p>
            <a:r>
              <a:rPr lang="it-IT" dirty="0" smtClean="0"/>
              <a:t>Botero, Ballerina</a:t>
            </a:r>
          </a:p>
        </p:txBody>
      </p:sp>
      <p:sp>
        <p:nvSpPr>
          <p:cNvPr id="2" name="CasellaDiTesto 1"/>
          <p:cNvSpPr txBox="1"/>
          <p:nvPr/>
        </p:nvSpPr>
        <p:spPr>
          <a:xfrm>
            <a:off x="6804248" y="1340768"/>
            <a:ext cx="2160240" cy="923330"/>
          </a:xfrm>
          <a:prstGeom prst="rect">
            <a:avLst/>
          </a:prstGeom>
          <a:noFill/>
        </p:spPr>
        <p:txBody>
          <a:bodyPr wrap="square" rtlCol="0">
            <a:spAutoFit/>
          </a:bodyPr>
          <a:lstStyle/>
          <a:p>
            <a:r>
              <a:rPr lang="it-IT" dirty="0" smtClean="0"/>
              <a:t>Anche il sovrappeso però non sempre è un handicap</a:t>
            </a:r>
          </a:p>
        </p:txBody>
      </p:sp>
    </p:spTree>
    <p:extLst>
      <p:ext uri="{BB962C8B-B14F-4D97-AF65-F5344CB8AC3E}">
        <p14:creationId xmlns:p14="http://schemas.microsoft.com/office/powerpoint/2010/main" val="5422454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63688" y="1412776"/>
            <a:ext cx="6120680" cy="3139321"/>
          </a:xfrm>
          <a:prstGeom prst="rect">
            <a:avLst/>
          </a:prstGeom>
          <a:noFill/>
        </p:spPr>
        <p:txBody>
          <a:bodyPr wrap="square" rtlCol="0">
            <a:spAutoFit/>
          </a:bodyPr>
          <a:lstStyle/>
          <a:p>
            <a:pPr algn="ctr"/>
            <a:r>
              <a:rPr lang="it-IT" sz="6600" dirty="0" smtClean="0"/>
              <a:t>Epidemiologia della steatosi, NAFLD, NASH.</a:t>
            </a:r>
          </a:p>
        </p:txBody>
      </p:sp>
    </p:spTree>
    <p:extLst>
      <p:ext uri="{BB962C8B-B14F-4D97-AF65-F5344CB8AC3E}">
        <p14:creationId xmlns:p14="http://schemas.microsoft.com/office/powerpoint/2010/main" val="42673102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286000" y="764704"/>
            <a:ext cx="4572000" cy="5078313"/>
          </a:xfrm>
          <a:prstGeom prst="rect">
            <a:avLst/>
          </a:prstGeom>
        </p:spPr>
        <p:txBody>
          <a:bodyPr>
            <a:spAutoFit/>
          </a:bodyPr>
          <a:lstStyle/>
          <a:p>
            <a:pPr algn="just"/>
            <a:r>
              <a:rPr lang="it-IT" dirty="0"/>
              <a:t>La NASH non va confusa con la steatosi</a:t>
            </a:r>
          </a:p>
          <a:p>
            <a:pPr algn="just"/>
            <a:r>
              <a:rPr lang="it-IT" dirty="0"/>
              <a:t>semplice. La NASH rappresenta, in effetti, la forma più grave delle epatopatie caratterizzate </a:t>
            </a:r>
            <a:r>
              <a:rPr lang="it-IT" dirty="0" smtClean="0"/>
              <a:t>da infiltrazione </a:t>
            </a:r>
            <a:r>
              <a:rPr lang="it-IT" dirty="0"/>
              <a:t>di grasso (</a:t>
            </a:r>
            <a:r>
              <a:rPr lang="it-IT" dirty="0" smtClean="0"/>
              <a:t>NAFLD</a:t>
            </a:r>
            <a:r>
              <a:rPr lang="it-IT" dirty="0"/>
              <a:t>) ma sempre associata a lesioni flogistico-degenerative, </a:t>
            </a:r>
            <a:r>
              <a:rPr lang="it-IT" dirty="0" smtClean="0"/>
              <a:t>necrotiche. La </a:t>
            </a:r>
            <a:r>
              <a:rPr lang="it-IT" dirty="0"/>
              <a:t>NASH, pur avendo un decorso clinico sostanzialmente asintomatico può evolvere </a:t>
            </a:r>
            <a:r>
              <a:rPr lang="it-IT" dirty="0" smtClean="0"/>
              <a:t>verso la </a:t>
            </a:r>
            <a:r>
              <a:rPr lang="it-IT" dirty="0"/>
              <a:t>cirrosi e l’insufficienza epatica. </a:t>
            </a:r>
            <a:r>
              <a:rPr lang="it-IT" b="1" dirty="0"/>
              <a:t>Ciò mette in primo piano la necessità di eseguire la </a:t>
            </a:r>
            <a:r>
              <a:rPr lang="it-IT" b="1" dirty="0" smtClean="0"/>
              <a:t>biopsia epatica </a:t>
            </a:r>
            <a:r>
              <a:rPr lang="it-IT" b="1" dirty="0"/>
              <a:t>sia per la definizione diagnostica che per la valutazione della potenziale progressione </a:t>
            </a:r>
            <a:r>
              <a:rPr lang="it-IT" b="1" dirty="0" smtClean="0"/>
              <a:t>della malattia</a:t>
            </a:r>
            <a:r>
              <a:rPr lang="it-IT" b="1" dirty="0"/>
              <a:t>. </a:t>
            </a:r>
            <a:endParaRPr lang="it-IT" b="1" dirty="0" smtClean="0"/>
          </a:p>
          <a:p>
            <a:pPr algn="just"/>
            <a:r>
              <a:rPr lang="it-IT" dirty="0" smtClean="0"/>
              <a:t>L’evidenziare </a:t>
            </a:r>
            <a:r>
              <a:rPr lang="it-IT" dirty="0"/>
              <a:t>precocemente una malattia potenzialmente evolutiva è importante per </a:t>
            </a:r>
            <a:r>
              <a:rPr lang="it-IT" dirty="0" smtClean="0"/>
              <a:t>il cambiamento </a:t>
            </a:r>
            <a:r>
              <a:rPr lang="it-IT" dirty="0"/>
              <a:t>di atteggiamento clinico e diagnostico: cambiano i programmi di </a:t>
            </a:r>
            <a:r>
              <a:rPr lang="it-IT" dirty="0" smtClean="0"/>
              <a:t>sorveglianza, cambiano </a:t>
            </a:r>
            <a:r>
              <a:rPr lang="it-IT" dirty="0"/>
              <a:t>le soluzioni terapeutiche da proporre.</a:t>
            </a:r>
          </a:p>
        </p:txBody>
      </p:sp>
    </p:spTree>
    <p:extLst>
      <p:ext uri="{BB962C8B-B14F-4D97-AF65-F5344CB8AC3E}">
        <p14:creationId xmlns:p14="http://schemas.microsoft.com/office/powerpoint/2010/main" val="12533253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286000" y="751344"/>
            <a:ext cx="4572000" cy="5355312"/>
          </a:xfrm>
          <a:prstGeom prst="rect">
            <a:avLst/>
          </a:prstGeom>
        </p:spPr>
        <p:txBody>
          <a:bodyPr>
            <a:spAutoFit/>
          </a:bodyPr>
          <a:lstStyle/>
          <a:p>
            <a:pPr algn="just"/>
            <a:r>
              <a:rPr lang="it-IT" dirty="0"/>
              <a:t>È difficile ottenere dati corretti della prevalenza delle </a:t>
            </a:r>
            <a:r>
              <a:rPr lang="it-IT" dirty="0" smtClean="0"/>
              <a:t>NAFLD </a:t>
            </a:r>
            <a:r>
              <a:rPr lang="it-IT" dirty="0"/>
              <a:t>in quanto:</a:t>
            </a:r>
          </a:p>
          <a:p>
            <a:pPr algn="just"/>
            <a:r>
              <a:rPr lang="it-IT" dirty="0"/>
              <a:t>1. sono per lo più asintomatiche</a:t>
            </a:r>
          </a:p>
          <a:p>
            <a:pPr algn="just"/>
            <a:r>
              <a:rPr lang="it-IT" dirty="0"/>
              <a:t>2. complessa può risultare la corretta diagnosi di esclusione</a:t>
            </a:r>
          </a:p>
          <a:p>
            <a:pPr algn="just"/>
            <a:r>
              <a:rPr lang="it-IT" dirty="0"/>
              <a:t>3. difficile può risultare la giusta valutazione del consumo di alcool.</a:t>
            </a:r>
          </a:p>
          <a:p>
            <a:pPr algn="just"/>
            <a:r>
              <a:rPr lang="it-IT" dirty="0"/>
              <a:t>4. la diagnosi ecografica, oltre al limite di risultare significativa solo quando almeno il </a:t>
            </a:r>
            <a:r>
              <a:rPr lang="it-IT" dirty="0" smtClean="0"/>
              <a:t>30-33% dei </a:t>
            </a:r>
            <a:r>
              <a:rPr lang="it-IT" dirty="0"/>
              <a:t>lobuli epatici è interessato dall’infiltrazione grassosa, risulta spesso limitata </a:t>
            </a:r>
            <a:r>
              <a:rPr lang="it-IT" dirty="0" smtClean="0"/>
              <a:t>dall’essere operatore </a:t>
            </a:r>
            <a:r>
              <a:rPr lang="it-IT" dirty="0"/>
              <a:t>dipendente. Infatti, troppo spesso la steatosi non è adeguatamente descritta (</a:t>
            </a:r>
            <a:r>
              <a:rPr lang="it-IT" dirty="0" smtClean="0"/>
              <a:t>se non </a:t>
            </a:r>
            <a:r>
              <a:rPr lang="it-IT" dirty="0"/>
              <a:t>con il termine generico </a:t>
            </a:r>
            <a:r>
              <a:rPr lang="it-IT" dirty="0" smtClean="0"/>
              <a:t>di </a:t>
            </a:r>
            <a:r>
              <a:rPr lang="it-IT" dirty="0" err="1" smtClean="0"/>
              <a:t>iperecogenicità</a:t>
            </a:r>
            <a:r>
              <a:rPr lang="it-IT" dirty="0"/>
              <a:t>) o “</a:t>
            </a:r>
            <a:r>
              <a:rPr lang="it-IT" dirty="0" err="1"/>
              <a:t>quantitificata</a:t>
            </a:r>
            <a:r>
              <a:rPr lang="it-IT" dirty="0"/>
              <a:t>” (lieve, moderata, severa o</a:t>
            </a:r>
          </a:p>
          <a:p>
            <a:pPr algn="just"/>
            <a:r>
              <a:rPr lang="it-IT" dirty="0"/>
              <a:t>1°, 2°, 3° grado), apparendo così sottovalutata.</a:t>
            </a:r>
          </a:p>
          <a:p>
            <a:pPr algn="just"/>
            <a:r>
              <a:rPr lang="it-IT" dirty="0"/>
              <a:t>5. </a:t>
            </a:r>
            <a:r>
              <a:rPr lang="it-IT" b="1" dirty="0"/>
              <a:t>La biopsia è comunque necessaria per la diagnosi di NASH</a:t>
            </a:r>
          </a:p>
        </p:txBody>
      </p:sp>
    </p:spTree>
    <p:extLst>
      <p:ext uri="{BB962C8B-B14F-4D97-AF65-F5344CB8AC3E}">
        <p14:creationId xmlns:p14="http://schemas.microsoft.com/office/powerpoint/2010/main" val="2909512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286000" y="612845"/>
            <a:ext cx="4572000" cy="5355312"/>
          </a:xfrm>
          <a:prstGeom prst="rect">
            <a:avLst/>
          </a:prstGeom>
        </p:spPr>
        <p:txBody>
          <a:bodyPr>
            <a:spAutoFit/>
          </a:bodyPr>
          <a:lstStyle/>
          <a:p>
            <a:pPr algn="ctr"/>
            <a:r>
              <a:rPr lang="it-IT" dirty="0"/>
              <a:t>Sono sostanzialmente tre i tipi di studi che ci permettono di valutare la prevalenza della</a:t>
            </a:r>
          </a:p>
          <a:p>
            <a:pPr algn="ctr"/>
            <a:r>
              <a:rPr lang="it-IT" dirty="0"/>
              <a:t>NALFD:</a:t>
            </a:r>
          </a:p>
          <a:p>
            <a:pPr algn="just"/>
            <a:r>
              <a:rPr lang="it-IT" dirty="0"/>
              <a:t>1. </a:t>
            </a:r>
            <a:r>
              <a:rPr lang="it-IT" i="1" dirty="0"/>
              <a:t>gli studi autoptici condotti sulla popolazione generale: </a:t>
            </a:r>
            <a:r>
              <a:rPr lang="it-IT" dirty="0"/>
              <a:t>in questi casi </a:t>
            </a:r>
            <a:r>
              <a:rPr lang="it-IT" dirty="0" smtClean="0"/>
              <a:t>però può essere </a:t>
            </a:r>
            <a:r>
              <a:rPr lang="it-IT" dirty="0"/>
              <a:t>difficile riuscire </a:t>
            </a:r>
            <a:r>
              <a:rPr lang="it-IT" dirty="0" smtClean="0"/>
              <a:t>ad escludere </a:t>
            </a:r>
            <a:r>
              <a:rPr lang="it-IT" dirty="0"/>
              <a:t>altre patologie che possono dare luogo a lesioni </a:t>
            </a:r>
            <a:r>
              <a:rPr lang="it-IT" dirty="0" smtClean="0"/>
              <a:t>epatiche similari </a:t>
            </a:r>
            <a:r>
              <a:rPr lang="it-IT" dirty="0"/>
              <a:t>(es. </a:t>
            </a:r>
            <a:r>
              <a:rPr lang="it-IT" dirty="0" smtClean="0"/>
              <a:t>alcool);</a:t>
            </a:r>
            <a:endParaRPr lang="it-IT" dirty="0"/>
          </a:p>
          <a:p>
            <a:pPr algn="just"/>
            <a:r>
              <a:rPr lang="it-IT" dirty="0"/>
              <a:t>2. </a:t>
            </a:r>
            <a:r>
              <a:rPr lang="it-IT" i="1" dirty="0"/>
              <a:t>gli studi ecografici: </a:t>
            </a:r>
            <a:r>
              <a:rPr lang="it-IT" dirty="0"/>
              <a:t>sono condotti per la maggior parte sulla popolazione generale e</a:t>
            </a:r>
          </a:p>
          <a:p>
            <a:pPr algn="just"/>
            <a:r>
              <a:rPr lang="it-IT" dirty="0"/>
              <a:t>permettono d’identificare con una certa facilità un sovraccarico di grasso intraepatico ma</a:t>
            </a:r>
          </a:p>
          <a:p>
            <a:pPr algn="just"/>
            <a:r>
              <a:rPr lang="it-IT" dirty="0"/>
              <a:t>non consentono di fare diagnosi di </a:t>
            </a:r>
            <a:r>
              <a:rPr lang="it-IT" dirty="0" smtClean="0"/>
              <a:t>NASH;</a:t>
            </a:r>
            <a:endParaRPr lang="it-IT" dirty="0"/>
          </a:p>
          <a:p>
            <a:pPr algn="just"/>
            <a:r>
              <a:rPr lang="it-IT" dirty="0"/>
              <a:t>3. </a:t>
            </a:r>
            <a:r>
              <a:rPr lang="it-IT" i="1" dirty="0"/>
              <a:t>gli studi bioptici: </a:t>
            </a:r>
            <a:r>
              <a:rPr lang="it-IT" dirty="0"/>
              <a:t>si avvalgono d’indagini istologiche eseguite per lo più in pazienti che </a:t>
            </a:r>
            <a:r>
              <a:rPr lang="it-IT" dirty="0" smtClean="0"/>
              <a:t>sono giunti </a:t>
            </a:r>
            <a:r>
              <a:rPr lang="it-IT" dirty="0"/>
              <a:t>alla nostra attenzione per un incremento inspiegato e cronico delle transaminasi </a:t>
            </a:r>
            <a:r>
              <a:rPr lang="it-IT" dirty="0" smtClean="0"/>
              <a:t>e/o nel </a:t>
            </a:r>
            <a:r>
              <a:rPr lang="it-IT" dirty="0"/>
              <a:t>corso di una valutazione clinica di una </a:t>
            </a:r>
            <a:r>
              <a:rPr lang="it-IT" dirty="0" err="1"/>
              <a:t>comorbidità</a:t>
            </a:r>
            <a:r>
              <a:rPr lang="it-IT" dirty="0"/>
              <a:t> associata</a:t>
            </a:r>
          </a:p>
        </p:txBody>
      </p:sp>
    </p:spTree>
    <p:extLst>
      <p:ext uri="{BB962C8B-B14F-4D97-AF65-F5344CB8AC3E}">
        <p14:creationId xmlns:p14="http://schemas.microsoft.com/office/powerpoint/2010/main" val="22597951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286000" y="980728"/>
            <a:ext cx="4572000" cy="3970318"/>
          </a:xfrm>
          <a:prstGeom prst="rect">
            <a:avLst/>
          </a:prstGeom>
        </p:spPr>
        <p:txBody>
          <a:bodyPr>
            <a:spAutoFit/>
          </a:bodyPr>
          <a:lstStyle/>
          <a:p>
            <a:r>
              <a:rPr lang="it-IT" dirty="0" smtClean="0"/>
              <a:t>Gli </a:t>
            </a:r>
            <a:r>
              <a:rPr lang="it-IT" dirty="0"/>
              <a:t>studi autoptici mettono in evidenza come la prevalenza delle NAFLD nella popolazione</a:t>
            </a:r>
          </a:p>
          <a:p>
            <a:r>
              <a:rPr lang="it-IT" dirty="0"/>
              <a:t>generale dei paesi industrializzati, vari dal 20 al 25%, quella della NASH dal 2 al </a:t>
            </a:r>
            <a:r>
              <a:rPr lang="it-IT" dirty="0" smtClean="0"/>
              <a:t>5%.</a:t>
            </a:r>
            <a:endParaRPr lang="it-IT" dirty="0"/>
          </a:p>
          <a:p>
            <a:endParaRPr lang="it-IT" dirty="0" smtClean="0"/>
          </a:p>
          <a:p>
            <a:r>
              <a:rPr lang="it-IT" dirty="0" smtClean="0"/>
              <a:t>Negli </a:t>
            </a:r>
            <a:r>
              <a:rPr lang="it-IT" dirty="0"/>
              <a:t>studi ecografici la prevalenza della steatosi nella popolazione generale è compresa </a:t>
            </a:r>
            <a:r>
              <a:rPr lang="it-IT" dirty="0" smtClean="0"/>
              <a:t>tra il </a:t>
            </a:r>
            <a:r>
              <a:rPr lang="it-IT" dirty="0"/>
              <a:t>15 e </a:t>
            </a:r>
            <a:r>
              <a:rPr lang="it-IT" dirty="0" smtClean="0"/>
              <a:t>60%. </a:t>
            </a:r>
          </a:p>
          <a:p>
            <a:endParaRPr lang="it-IT" dirty="0"/>
          </a:p>
          <a:p>
            <a:r>
              <a:rPr lang="it-IT" dirty="0" smtClean="0"/>
              <a:t>Studi mirati di </a:t>
            </a:r>
            <a:r>
              <a:rPr lang="it-IT" dirty="0"/>
              <a:t>screening ecografico nella popolazione generale hanno permesso </a:t>
            </a:r>
            <a:r>
              <a:rPr lang="it-IT" dirty="0" smtClean="0"/>
              <a:t>di rilevare </a:t>
            </a:r>
            <a:r>
              <a:rPr lang="it-IT" dirty="0"/>
              <a:t>la presenza di un “fegato brillante”, non imputabile ad abuso alcoolico nel 16.4-23% </a:t>
            </a:r>
            <a:r>
              <a:rPr lang="it-IT" dirty="0" smtClean="0"/>
              <a:t>dei casi.</a:t>
            </a:r>
            <a:endParaRPr lang="it-IT" dirty="0"/>
          </a:p>
        </p:txBody>
      </p:sp>
    </p:spTree>
    <p:extLst>
      <p:ext uri="{BB962C8B-B14F-4D97-AF65-F5344CB8AC3E}">
        <p14:creationId xmlns:p14="http://schemas.microsoft.com/office/powerpoint/2010/main" val="37943540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r>
              <a:rPr lang="it-IT" dirty="0" smtClean="0"/>
              <a:t>EPATOSTEATOSI </a:t>
            </a:r>
            <a:r>
              <a:rPr lang="it-IT" dirty="0"/>
              <a:t>NON ALCOLICA: INQUADRAMENTO NOSOLOGICO E PROSPETTIVE TERAPEUTICHE</a:t>
            </a:r>
          </a:p>
        </p:txBody>
      </p:sp>
      <p:sp>
        <p:nvSpPr>
          <p:cNvPr id="3" name="Sottotitolo 2"/>
          <p:cNvSpPr>
            <a:spLocks noGrp="1"/>
          </p:cNvSpPr>
          <p:nvPr>
            <p:ph type="subTitle" idx="1"/>
          </p:nvPr>
        </p:nvSpPr>
        <p:spPr/>
        <p:txBody>
          <a:bodyPr/>
          <a:lstStyle/>
          <a:p>
            <a:endParaRPr lang="it-IT" dirty="0" smtClean="0"/>
          </a:p>
          <a:p>
            <a:endParaRPr lang="it-IT" dirty="0"/>
          </a:p>
        </p:txBody>
      </p:sp>
    </p:spTree>
    <p:extLst>
      <p:ext uri="{BB962C8B-B14F-4D97-AF65-F5344CB8AC3E}">
        <p14:creationId xmlns:p14="http://schemas.microsoft.com/office/powerpoint/2010/main" val="37694171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23728" y="908720"/>
            <a:ext cx="4572000" cy="4339650"/>
          </a:xfrm>
          <a:prstGeom prst="rect">
            <a:avLst/>
          </a:prstGeom>
        </p:spPr>
        <p:txBody>
          <a:bodyPr>
            <a:spAutoFit/>
          </a:bodyPr>
          <a:lstStyle/>
          <a:p>
            <a:pPr algn="ctr"/>
            <a:r>
              <a:rPr lang="it-IT" sz="4000" dirty="0"/>
              <a:t>Il 75% dei pazienti con diabete di tipo 2 </a:t>
            </a:r>
            <a:r>
              <a:rPr lang="it-IT" sz="4000" dirty="0" smtClean="0"/>
              <a:t>presenta un quadro </a:t>
            </a:r>
            <a:r>
              <a:rPr lang="it-IT" sz="4000" dirty="0"/>
              <a:t>di steatosi epatica</a:t>
            </a:r>
          </a:p>
          <a:p>
            <a:pPr algn="ctr"/>
            <a:r>
              <a:rPr lang="it-IT" sz="4000" dirty="0"/>
              <a:t>all’indagine </a:t>
            </a:r>
            <a:r>
              <a:rPr lang="it-IT" sz="4000" dirty="0" smtClean="0"/>
              <a:t>ecografica</a:t>
            </a:r>
          </a:p>
          <a:p>
            <a:pPr algn="ctr"/>
            <a:r>
              <a:rPr lang="it-IT" dirty="0" smtClean="0"/>
              <a:t>N.B. </a:t>
            </a:r>
            <a:r>
              <a:rPr lang="it-IT" b="1" dirty="0" smtClean="0">
                <a:solidFill>
                  <a:srgbClr val="FF0000"/>
                </a:solidFill>
              </a:rPr>
              <a:t>anche in esami ecografici eseguiti prima che si manifesti il diabete</a:t>
            </a:r>
            <a:endParaRPr lang="it-IT" b="1" dirty="0">
              <a:solidFill>
                <a:srgbClr val="FF0000"/>
              </a:solidFill>
            </a:endParaRPr>
          </a:p>
        </p:txBody>
      </p:sp>
    </p:spTree>
    <p:extLst>
      <p:ext uri="{BB962C8B-B14F-4D97-AF65-F5344CB8AC3E}">
        <p14:creationId xmlns:p14="http://schemas.microsoft.com/office/powerpoint/2010/main" val="237891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267136" y="1124744"/>
            <a:ext cx="4572000" cy="4093428"/>
          </a:xfrm>
          <a:prstGeom prst="rect">
            <a:avLst/>
          </a:prstGeom>
        </p:spPr>
        <p:txBody>
          <a:bodyPr>
            <a:spAutoFit/>
          </a:bodyPr>
          <a:lstStyle/>
          <a:p>
            <a:r>
              <a:rPr lang="it-IT" sz="2000" dirty="0"/>
              <a:t>La prevalenza delle NALFD negli obesi (definiti con </a:t>
            </a:r>
            <a:r>
              <a:rPr lang="it-IT" sz="2000" dirty="0" smtClean="0"/>
              <a:t>BMI &gt; 30) </a:t>
            </a:r>
            <a:r>
              <a:rPr lang="it-IT" sz="2000" dirty="0"/>
              <a:t>è più elevata </a:t>
            </a:r>
            <a:r>
              <a:rPr lang="it-IT" sz="2000" dirty="0" smtClean="0"/>
              <a:t>rispetto alla </a:t>
            </a:r>
            <a:r>
              <a:rPr lang="it-IT" sz="2000" dirty="0"/>
              <a:t>popolazione generale. In effetti la prevalenza della NALFD risulta essere </a:t>
            </a:r>
            <a:r>
              <a:rPr lang="it-IT" sz="2000" dirty="0" smtClean="0"/>
              <a:t>del </a:t>
            </a:r>
          </a:p>
          <a:p>
            <a:pPr marL="342900" indent="-342900">
              <a:buFont typeface="Arial" panose="020B0604020202020204" pitchFamily="34" charset="0"/>
              <a:buChar char="•"/>
            </a:pPr>
            <a:r>
              <a:rPr lang="it-IT" sz="2000" dirty="0" smtClean="0"/>
              <a:t>10-15</a:t>
            </a:r>
            <a:r>
              <a:rPr lang="it-IT" sz="2000" dirty="0"/>
              <a:t>% nelle persone senza sovrappeso</a:t>
            </a:r>
          </a:p>
          <a:p>
            <a:pPr marL="342900" indent="-342900">
              <a:buFont typeface="Arial" panose="020B0604020202020204" pitchFamily="34" charset="0"/>
              <a:buChar char="•"/>
            </a:pPr>
            <a:r>
              <a:rPr lang="it-IT" sz="2000" dirty="0"/>
              <a:t>70-90% nelle persone obese.</a:t>
            </a:r>
          </a:p>
          <a:p>
            <a:r>
              <a:rPr lang="it-IT" sz="2000" dirty="0"/>
              <a:t>Allo stesso modo la NASH presenta una prevalenza diversa negli obesi rispetto ai</a:t>
            </a:r>
          </a:p>
          <a:p>
            <a:r>
              <a:rPr lang="it-IT" sz="2000" dirty="0" smtClean="0"/>
              <a:t>normopeso:</a:t>
            </a:r>
            <a:endParaRPr lang="it-IT" sz="2000" dirty="0"/>
          </a:p>
          <a:p>
            <a:pPr marL="342900" indent="-342900">
              <a:buFont typeface="Arial" panose="020B0604020202020204" pitchFamily="34" charset="0"/>
              <a:buChar char="•"/>
            </a:pPr>
            <a:r>
              <a:rPr lang="it-IT" sz="2000" dirty="0"/>
              <a:t>3% nelle persone senza sovrappeso</a:t>
            </a:r>
          </a:p>
          <a:p>
            <a:pPr marL="342900" indent="-342900">
              <a:buFont typeface="Arial" panose="020B0604020202020204" pitchFamily="34" charset="0"/>
              <a:buChar char="•"/>
            </a:pPr>
            <a:r>
              <a:rPr lang="it-IT" sz="2000" dirty="0"/>
              <a:t>15-20% nelle persone obese</a:t>
            </a:r>
          </a:p>
        </p:txBody>
      </p:sp>
    </p:spTree>
    <p:extLst>
      <p:ext uri="{BB962C8B-B14F-4D97-AF65-F5344CB8AC3E}">
        <p14:creationId xmlns:p14="http://schemas.microsoft.com/office/powerpoint/2010/main" val="33542915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251112" y="908720"/>
            <a:ext cx="4572000" cy="4524315"/>
          </a:xfrm>
          <a:prstGeom prst="rect">
            <a:avLst/>
          </a:prstGeom>
        </p:spPr>
        <p:txBody>
          <a:bodyPr>
            <a:spAutoFit/>
          </a:bodyPr>
          <a:lstStyle/>
          <a:p>
            <a:pPr algn="just"/>
            <a:r>
              <a:rPr lang="it-IT" sz="2400" dirty="0" smtClean="0"/>
              <a:t>Due studi </a:t>
            </a:r>
            <a:r>
              <a:rPr lang="it-IT" sz="2400" dirty="0"/>
              <a:t>dimostrano </a:t>
            </a:r>
            <a:r>
              <a:rPr lang="it-IT" sz="2400" dirty="0" smtClean="0"/>
              <a:t>che la </a:t>
            </a:r>
            <a:r>
              <a:rPr lang="it-IT" sz="2400" dirty="0"/>
              <a:t>prevalenza della steatosi “ecografica” si </a:t>
            </a:r>
            <a:r>
              <a:rPr lang="it-IT" sz="2400" dirty="0" smtClean="0"/>
              <a:t>distribuisce</a:t>
            </a:r>
            <a:endParaRPr lang="it-IT" sz="2400" dirty="0"/>
          </a:p>
          <a:p>
            <a:pPr algn="just"/>
            <a:r>
              <a:rPr lang="it-IT" sz="2400" dirty="0"/>
              <a:t>diversamente a seconda se si considerano </a:t>
            </a:r>
            <a:endParaRPr lang="it-IT" sz="2400" dirty="0" smtClean="0"/>
          </a:p>
          <a:p>
            <a:pPr marL="342900" indent="-342900" algn="just">
              <a:buFont typeface="Arial" panose="020B0604020202020204" pitchFamily="34" charset="0"/>
              <a:buChar char="•"/>
            </a:pPr>
            <a:r>
              <a:rPr lang="it-IT" sz="2400" dirty="0" smtClean="0"/>
              <a:t>soggetti </a:t>
            </a:r>
            <a:r>
              <a:rPr lang="it-IT" sz="2400" dirty="0"/>
              <a:t>magri e astemi (16%), </a:t>
            </a:r>
            <a:endParaRPr lang="it-IT" sz="2400" dirty="0" smtClean="0"/>
          </a:p>
          <a:p>
            <a:pPr marL="342900" indent="-342900" algn="just">
              <a:buFont typeface="Arial" panose="020B0604020202020204" pitchFamily="34" charset="0"/>
              <a:buChar char="•"/>
            </a:pPr>
            <a:r>
              <a:rPr lang="it-IT" sz="2400" dirty="0" smtClean="0"/>
              <a:t>pazienti </a:t>
            </a:r>
            <a:r>
              <a:rPr lang="it-IT" sz="2400" dirty="0"/>
              <a:t>forti bevitori </a:t>
            </a:r>
            <a:r>
              <a:rPr lang="it-IT" sz="2400" dirty="0" smtClean="0"/>
              <a:t>e normopeso </a:t>
            </a:r>
            <a:r>
              <a:rPr lang="it-IT" sz="2400" dirty="0"/>
              <a:t>(46%), </a:t>
            </a:r>
            <a:endParaRPr lang="it-IT" sz="2400" dirty="0" smtClean="0"/>
          </a:p>
          <a:p>
            <a:pPr marL="342900" indent="-342900" algn="just">
              <a:buFont typeface="Arial" panose="020B0604020202020204" pitchFamily="34" charset="0"/>
              <a:buChar char="•"/>
            </a:pPr>
            <a:r>
              <a:rPr lang="it-IT" sz="2400" dirty="0" smtClean="0"/>
              <a:t>pazienti </a:t>
            </a:r>
            <a:r>
              <a:rPr lang="it-IT" sz="2400" dirty="0"/>
              <a:t>obesi </a:t>
            </a:r>
            <a:r>
              <a:rPr lang="it-IT" sz="2400" dirty="0" smtClean="0"/>
              <a:t> ma </a:t>
            </a:r>
            <a:r>
              <a:rPr lang="it-IT" sz="2400" dirty="0"/>
              <a:t>astemi (76%) o infine </a:t>
            </a:r>
            <a:endParaRPr lang="it-IT" sz="2400" dirty="0" smtClean="0"/>
          </a:p>
          <a:p>
            <a:pPr marL="342900" indent="-342900" algn="just">
              <a:buFont typeface="Arial" panose="020B0604020202020204" pitchFamily="34" charset="0"/>
              <a:buChar char="•"/>
            </a:pPr>
            <a:r>
              <a:rPr lang="it-IT" sz="2400" dirty="0" smtClean="0"/>
              <a:t>pazienti </a:t>
            </a:r>
            <a:r>
              <a:rPr lang="it-IT" sz="2400" dirty="0"/>
              <a:t>forti bevitori ed obesi (95%).</a:t>
            </a:r>
          </a:p>
        </p:txBody>
      </p:sp>
    </p:spTree>
    <p:extLst>
      <p:ext uri="{BB962C8B-B14F-4D97-AF65-F5344CB8AC3E}">
        <p14:creationId xmlns:p14="http://schemas.microsoft.com/office/powerpoint/2010/main" val="16780271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286000" y="1268760"/>
            <a:ext cx="4572000" cy="3785652"/>
          </a:xfrm>
          <a:prstGeom prst="rect">
            <a:avLst/>
          </a:prstGeom>
        </p:spPr>
        <p:txBody>
          <a:bodyPr>
            <a:spAutoFit/>
          </a:bodyPr>
          <a:lstStyle/>
          <a:p>
            <a:pPr algn="just"/>
            <a:r>
              <a:rPr lang="it-IT" sz="2000" dirty="0"/>
              <a:t>Per quanto riguarda l’età, la NASH si riscontra con maggior frequenza intorno ai </a:t>
            </a:r>
            <a:r>
              <a:rPr lang="it-IT" sz="2000" dirty="0" smtClean="0"/>
              <a:t>50-60 anni </a:t>
            </a:r>
            <a:r>
              <a:rPr lang="it-IT" sz="2000" dirty="0"/>
              <a:t>con prevalenza del sesso femminile (60-83</a:t>
            </a:r>
            <a:r>
              <a:rPr lang="it-IT" sz="2000" dirty="0" smtClean="0"/>
              <a:t>%). </a:t>
            </a:r>
          </a:p>
          <a:p>
            <a:pPr algn="just"/>
            <a:endParaRPr lang="it-IT" sz="2000" dirty="0"/>
          </a:p>
          <a:p>
            <a:pPr algn="just"/>
            <a:r>
              <a:rPr lang="it-IT" sz="2000" b="1" dirty="0" smtClean="0"/>
              <a:t>I </a:t>
            </a:r>
            <a:r>
              <a:rPr lang="it-IT" sz="2000" b="1" dirty="0"/>
              <a:t>dati epidemiologici sembrano </a:t>
            </a:r>
            <a:r>
              <a:rPr lang="it-IT" sz="2000" b="1" dirty="0" smtClean="0"/>
              <a:t>peraltro evidenziare </a:t>
            </a:r>
            <a:r>
              <a:rPr lang="it-IT" sz="2000" b="1" dirty="0"/>
              <a:t>un aumento dei casi di NASH tra i </a:t>
            </a:r>
            <a:r>
              <a:rPr lang="it-IT" sz="2000" b="1" dirty="0" smtClean="0"/>
              <a:t>bambini </a:t>
            </a:r>
            <a:r>
              <a:rPr lang="it-IT" sz="2000" b="1" dirty="0"/>
              <a:t>e fra gli adulti di sesso maschile</a:t>
            </a:r>
            <a:r>
              <a:rPr lang="it-IT" sz="2000" dirty="0"/>
              <a:t>: </a:t>
            </a:r>
            <a:r>
              <a:rPr lang="it-IT" sz="2000" dirty="0" smtClean="0"/>
              <a:t>nello studio </a:t>
            </a:r>
            <a:r>
              <a:rPr lang="it-IT" sz="2000" dirty="0"/>
              <a:t>di Browning et Al. si evidenzia come la steatosi nella sottopopolazione bianca prevalga </a:t>
            </a:r>
            <a:r>
              <a:rPr lang="it-IT" sz="2000" dirty="0" smtClean="0"/>
              <a:t>nei maschi </a:t>
            </a:r>
            <a:r>
              <a:rPr lang="it-IT" sz="2000" dirty="0"/>
              <a:t>(42%) rispetto alle femmine (24%)</a:t>
            </a:r>
          </a:p>
        </p:txBody>
      </p:sp>
    </p:spTree>
    <p:extLst>
      <p:ext uri="{BB962C8B-B14F-4D97-AF65-F5344CB8AC3E}">
        <p14:creationId xmlns:p14="http://schemas.microsoft.com/office/powerpoint/2010/main" val="28187721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269570" y="1700808"/>
            <a:ext cx="4572000" cy="2862322"/>
          </a:xfrm>
          <a:prstGeom prst="rect">
            <a:avLst/>
          </a:prstGeom>
        </p:spPr>
        <p:txBody>
          <a:bodyPr>
            <a:spAutoFit/>
          </a:bodyPr>
          <a:lstStyle/>
          <a:p>
            <a:pPr algn="just"/>
            <a:r>
              <a:rPr lang="it-IT" sz="2000" dirty="0"/>
              <a:t>Vari studi dimostrano anche l’esistenza di una </a:t>
            </a:r>
            <a:r>
              <a:rPr lang="it-IT" sz="2000" b="1" dirty="0"/>
              <a:t>correlazione significativa tra le NALFD e </a:t>
            </a:r>
            <a:r>
              <a:rPr lang="it-IT" sz="2000" b="1" dirty="0" smtClean="0"/>
              <a:t>la sindrome metabolica</a:t>
            </a:r>
            <a:r>
              <a:rPr lang="it-IT" sz="2000" dirty="0" smtClean="0"/>
              <a:t>, </a:t>
            </a:r>
            <a:r>
              <a:rPr lang="it-IT" sz="2000" dirty="0"/>
              <a:t>caratterizzata, quest’ultima, da un’alterata distribuzione dei grassi (</a:t>
            </a:r>
            <a:r>
              <a:rPr lang="it-IT" sz="2000" dirty="0" smtClean="0"/>
              <a:t>obesità viscerale </a:t>
            </a:r>
            <a:r>
              <a:rPr lang="it-IT" sz="2000" dirty="0"/>
              <a:t>o intraddominale), </a:t>
            </a:r>
            <a:r>
              <a:rPr lang="it-IT" sz="2000" dirty="0" err="1"/>
              <a:t>ipertrigliceridemia</a:t>
            </a:r>
            <a:r>
              <a:rPr lang="it-IT" sz="2000" dirty="0"/>
              <a:t>, ipercolesterolemia, incremento delle LDL, </a:t>
            </a:r>
            <a:r>
              <a:rPr lang="it-IT" sz="2000" dirty="0" smtClean="0"/>
              <a:t>diabete di </a:t>
            </a:r>
            <a:r>
              <a:rPr lang="it-IT" sz="2000" dirty="0"/>
              <a:t>tipo 2, ipertensione arteriosa, resistenza dei tessuti periferici all’insulina</a:t>
            </a:r>
          </a:p>
        </p:txBody>
      </p:sp>
    </p:spTree>
    <p:extLst>
      <p:ext uri="{BB962C8B-B14F-4D97-AF65-F5344CB8AC3E}">
        <p14:creationId xmlns:p14="http://schemas.microsoft.com/office/powerpoint/2010/main" val="23083488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87624" y="2348880"/>
            <a:ext cx="6840760" cy="2308324"/>
          </a:xfrm>
          <a:prstGeom prst="rect">
            <a:avLst/>
          </a:prstGeom>
          <a:noFill/>
        </p:spPr>
        <p:txBody>
          <a:bodyPr wrap="square" rtlCol="0">
            <a:spAutoFit/>
          </a:bodyPr>
          <a:lstStyle/>
          <a:p>
            <a:r>
              <a:rPr lang="it-IT" dirty="0" smtClean="0"/>
              <a:t>Un fattore di rischio indipendente per la NAFLD è il fumo di sigaretta, anche in assenza di altri fattori di rischio. </a:t>
            </a:r>
          </a:p>
          <a:p>
            <a:endParaRPr lang="it-IT" dirty="0"/>
          </a:p>
          <a:p>
            <a:r>
              <a:rPr lang="it-IT" dirty="0" smtClean="0"/>
              <a:t>Curiosamente la NAFLD si manifestava sia nei fumatori che cessavano di fumare che in quelli che continuavano, verosimilmente per l’aumento di peso che in genere si accompagna alla cessazione del tabagismo.</a:t>
            </a:r>
          </a:p>
          <a:p>
            <a:endParaRPr lang="it-IT" dirty="0"/>
          </a:p>
        </p:txBody>
      </p:sp>
    </p:spTree>
    <p:extLst>
      <p:ext uri="{BB962C8B-B14F-4D97-AF65-F5344CB8AC3E}">
        <p14:creationId xmlns:p14="http://schemas.microsoft.com/office/powerpoint/2010/main" val="41998774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286000" y="404664"/>
            <a:ext cx="4572000" cy="5909310"/>
          </a:xfrm>
          <a:prstGeom prst="rect">
            <a:avLst/>
          </a:prstGeom>
        </p:spPr>
        <p:txBody>
          <a:bodyPr>
            <a:spAutoFit/>
          </a:bodyPr>
          <a:lstStyle/>
          <a:p>
            <a:pPr algn="just"/>
            <a:r>
              <a:rPr lang="it-IT" dirty="0"/>
              <a:t>Per quanto attiene allo sviluppo di una NASH riveste importanza la particolare distribuzione</a:t>
            </a:r>
          </a:p>
          <a:p>
            <a:pPr algn="just"/>
            <a:r>
              <a:rPr lang="it-IT" dirty="0"/>
              <a:t>del tessuto adiposo piuttosto che la quantità totale di massa adiposa. In questo senso è </a:t>
            </a:r>
            <a:r>
              <a:rPr lang="it-IT" dirty="0" smtClean="0"/>
              <a:t>importante l’obesità </a:t>
            </a:r>
            <a:r>
              <a:rPr lang="it-IT" dirty="0"/>
              <a:t>addominale, definita come circonferenza alla vita ≥102 cm nei maschi e ≥88 cm </a:t>
            </a:r>
            <a:r>
              <a:rPr lang="it-IT" dirty="0" smtClean="0"/>
              <a:t>nelle femmine</a:t>
            </a:r>
            <a:r>
              <a:rPr lang="it-IT" dirty="0"/>
              <a:t>, in quanto associata a diverse componenti della </a:t>
            </a:r>
            <a:r>
              <a:rPr lang="it-IT" dirty="0" smtClean="0"/>
              <a:t> sindrome metabolica. </a:t>
            </a:r>
            <a:r>
              <a:rPr lang="it-IT" dirty="0"/>
              <a:t>Il grasso </a:t>
            </a:r>
            <a:r>
              <a:rPr lang="it-IT" dirty="0" smtClean="0"/>
              <a:t>viscerale è </a:t>
            </a:r>
            <a:r>
              <a:rPr lang="it-IT" dirty="0"/>
              <a:t>un fattore predittivo di steatosi e la misura del rapporto vita/fianchi </a:t>
            </a:r>
            <a:endParaRPr lang="it-IT" dirty="0" smtClean="0"/>
          </a:p>
          <a:p>
            <a:pPr algn="ctr"/>
            <a:r>
              <a:rPr lang="it-IT" dirty="0" smtClean="0"/>
              <a:t>(</a:t>
            </a:r>
            <a:r>
              <a:rPr lang="it-IT" dirty="0" err="1"/>
              <a:t>waist</a:t>
            </a:r>
            <a:r>
              <a:rPr lang="it-IT" dirty="0"/>
              <a:t>-to-hip ratio: </a:t>
            </a:r>
            <a:endParaRPr lang="it-IT" dirty="0" smtClean="0"/>
          </a:p>
          <a:p>
            <a:pPr algn="ctr"/>
            <a:r>
              <a:rPr lang="it-IT" dirty="0" smtClean="0"/>
              <a:t>&gt;</a:t>
            </a:r>
            <a:r>
              <a:rPr lang="it-IT" dirty="0"/>
              <a:t>0,9 </a:t>
            </a:r>
            <a:r>
              <a:rPr lang="it-IT" dirty="0" smtClean="0"/>
              <a:t>nei maschi </a:t>
            </a:r>
            <a:r>
              <a:rPr lang="it-IT" dirty="0"/>
              <a:t>e &gt;0,85 nelle femmine) </a:t>
            </a:r>
            <a:endParaRPr lang="it-IT" dirty="0" smtClean="0"/>
          </a:p>
          <a:p>
            <a:pPr algn="just"/>
            <a:endParaRPr lang="it-IT" dirty="0" smtClean="0"/>
          </a:p>
          <a:p>
            <a:pPr algn="just"/>
            <a:r>
              <a:rPr lang="it-IT" dirty="0" smtClean="0"/>
              <a:t>correla </a:t>
            </a:r>
            <a:r>
              <a:rPr lang="it-IT" dirty="0"/>
              <a:t>con il grado di steatosi </a:t>
            </a:r>
            <a:r>
              <a:rPr lang="it-IT" dirty="0" smtClean="0"/>
              <a:t>epatica.</a:t>
            </a:r>
            <a:endParaRPr lang="it-IT" dirty="0"/>
          </a:p>
          <a:p>
            <a:pPr algn="just"/>
            <a:r>
              <a:rPr lang="it-IT" dirty="0"/>
              <a:t>Le altre due condizioni maggiormente associate alla NASH sono il diabete mellito di tipo </a:t>
            </a:r>
            <a:r>
              <a:rPr lang="it-IT" dirty="0" smtClean="0"/>
              <a:t>2 con </a:t>
            </a:r>
            <a:r>
              <a:rPr lang="it-IT" dirty="0"/>
              <a:t>frequenza variabile a seconda degli studi dal 28 al </a:t>
            </a:r>
            <a:r>
              <a:rPr lang="it-IT" dirty="0" smtClean="0"/>
              <a:t>55%, e l’</a:t>
            </a:r>
            <a:r>
              <a:rPr lang="it-IT" dirty="0" err="1" smtClean="0"/>
              <a:t>ipertrigliceridemia</a:t>
            </a:r>
            <a:r>
              <a:rPr lang="it-IT" dirty="0" smtClean="0"/>
              <a:t> o ipercolesterolemia</a:t>
            </a:r>
            <a:r>
              <a:rPr lang="it-IT" dirty="0"/>
              <a:t>, da sole o in associazione, presenti nel 20-81% dei </a:t>
            </a:r>
            <a:r>
              <a:rPr lang="it-IT" dirty="0" smtClean="0"/>
              <a:t>casi.</a:t>
            </a:r>
            <a:endParaRPr lang="it-IT" dirty="0"/>
          </a:p>
        </p:txBody>
      </p:sp>
    </p:spTree>
    <p:extLst>
      <p:ext uri="{BB962C8B-B14F-4D97-AF65-F5344CB8AC3E}">
        <p14:creationId xmlns:p14="http://schemas.microsoft.com/office/powerpoint/2010/main" val="30743157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9198" y="836712"/>
            <a:ext cx="5198977" cy="4560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1979712" y="5805264"/>
            <a:ext cx="4896544" cy="369332"/>
          </a:xfrm>
          <a:prstGeom prst="rect">
            <a:avLst/>
          </a:prstGeom>
          <a:noFill/>
        </p:spPr>
        <p:txBody>
          <a:bodyPr wrap="square" rtlCol="0">
            <a:spAutoFit/>
          </a:bodyPr>
          <a:lstStyle/>
          <a:p>
            <a:r>
              <a:rPr lang="it-IT" dirty="0" err="1" smtClean="0"/>
              <a:t>Dolni</a:t>
            </a:r>
            <a:r>
              <a:rPr lang="it-IT" dirty="0" smtClean="0"/>
              <a:t>, Venere preistorica</a:t>
            </a:r>
          </a:p>
        </p:txBody>
      </p:sp>
      <p:sp>
        <p:nvSpPr>
          <p:cNvPr id="4" name="CasellaDiTesto 3"/>
          <p:cNvSpPr txBox="1"/>
          <p:nvPr/>
        </p:nvSpPr>
        <p:spPr>
          <a:xfrm>
            <a:off x="7164288" y="1412776"/>
            <a:ext cx="1656184" cy="2308324"/>
          </a:xfrm>
          <a:prstGeom prst="rect">
            <a:avLst/>
          </a:prstGeom>
          <a:noFill/>
        </p:spPr>
        <p:txBody>
          <a:bodyPr wrap="square" rtlCol="0">
            <a:spAutoFit/>
          </a:bodyPr>
          <a:lstStyle/>
          <a:p>
            <a:pPr algn="ctr"/>
            <a:r>
              <a:rPr lang="it-IT" dirty="0" smtClean="0"/>
              <a:t>Il sovrappeso era visto nell’antichità come segno di fertilità e perciò era un «valore» della donna</a:t>
            </a:r>
          </a:p>
        </p:txBody>
      </p:sp>
    </p:spTree>
    <p:extLst>
      <p:ext uri="{BB962C8B-B14F-4D97-AF65-F5344CB8AC3E}">
        <p14:creationId xmlns:p14="http://schemas.microsoft.com/office/powerpoint/2010/main" val="4376295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278329" y="1196752"/>
            <a:ext cx="4572000" cy="3785652"/>
          </a:xfrm>
          <a:prstGeom prst="rect">
            <a:avLst/>
          </a:prstGeom>
        </p:spPr>
        <p:txBody>
          <a:bodyPr>
            <a:spAutoFit/>
          </a:bodyPr>
          <a:lstStyle/>
          <a:p>
            <a:pPr algn="ctr"/>
            <a:r>
              <a:rPr lang="en-US" sz="4000" baseline="-25000" dirty="0" smtClean="0"/>
              <a:t>*</a:t>
            </a:r>
            <a:r>
              <a:rPr lang="en-US" sz="4000" dirty="0" smtClean="0"/>
              <a:t> National </a:t>
            </a:r>
            <a:r>
              <a:rPr lang="en-US" sz="4000" dirty="0"/>
              <a:t>Cholesterol Education Program’s Adult Treatment Panel </a:t>
            </a:r>
            <a:endParaRPr lang="en-US" sz="4000" dirty="0" smtClean="0"/>
          </a:p>
          <a:p>
            <a:pPr algn="ctr"/>
            <a:r>
              <a:rPr lang="en-US" sz="4000" dirty="0" smtClean="0"/>
              <a:t>(ATP </a:t>
            </a:r>
            <a:r>
              <a:rPr lang="it-IT" sz="4000" dirty="0" smtClean="0"/>
              <a:t>III</a:t>
            </a:r>
            <a:r>
              <a:rPr lang="it-IT" sz="4000" dirty="0"/>
              <a:t>)</a:t>
            </a:r>
          </a:p>
        </p:txBody>
      </p:sp>
    </p:spTree>
    <p:extLst>
      <p:ext uri="{BB962C8B-B14F-4D97-AF65-F5344CB8AC3E}">
        <p14:creationId xmlns:p14="http://schemas.microsoft.com/office/powerpoint/2010/main" val="6235247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286000" y="332656"/>
            <a:ext cx="4572000" cy="5909310"/>
          </a:xfrm>
          <a:prstGeom prst="rect">
            <a:avLst/>
          </a:prstGeom>
        </p:spPr>
        <p:txBody>
          <a:bodyPr>
            <a:spAutoFit/>
          </a:bodyPr>
          <a:lstStyle/>
          <a:p>
            <a:r>
              <a:rPr lang="it-IT" dirty="0"/>
              <a:t>Per l’ATP III </a:t>
            </a:r>
            <a:r>
              <a:rPr lang="it-IT" dirty="0" smtClean="0"/>
              <a:t>le </a:t>
            </a:r>
            <a:r>
              <a:rPr lang="it-IT" dirty="0"/>
              <a:t>componenti della sindrome metabolica che correlano con la malattia</a:t>
            </a:r>
          </a:p>
          <a:p>
            <a:r>
              <a:rPr lang="it-IT" dirty="0"/>
              <a:t>cardiovascolare sono:</a:t>
            </a:r>
          </a:p>
          <a:p>
            <a:pPr marL="285750" indent="-285750">
              <a:buFont typeface="Arial" panose="020B0604020202020204" pitchFamily="34" charset="0"/>
              <a:buChar char="•"/>
            </a:pPr>
            <a:r>
              <a:rPr lang="it-IT" dirty="0" smtClean="0"/>
              <a:t>l’obesità </a:t>
            </a:r>
            <a:r>
              <a:rPr lang="it-IT" dirty="0"/>
              <a:t>addominale</a:t>
            </a:r>
          </a:p>
          <a:p>
            <a:pPr marL="285750" indent="-285750">
              <a:buFont typeface="Arial" panose="020B0604020202020204" pitchFamily="34" charset="0"/>
              <a:buChar char="•"/>
            </a:pPr>
            <a:r>
              <a:rPr lang="it-IT" dirty="0" smtClean="0"/>
              <a:t>la </a:t>
            </a:r>
            <a:r>
              <a:rPr lang="it-IT" dirty="0"/>
              <a:t>dislipidemia aterogena</a:t>
            </a:r>
          </a:p>
          <a:p>
            <a:pPr marL="285750" indent="-285750">
              <a:buFont typeface="Arial" panose="020B0604020202020204" pitchFamily="34" charset="0"/>
              <a:buChar char="•"/>
            </a:pPr>
            <a:r>
              <a:rPr lang="it-IT" dirty="0" smtClean="0"/>
              <a:t>ipertensione </a:t>
            </a:r>
            <a:r>
              <a:rPr lang="it-IT" dirty="0"/>
              <a:t>arteriosa</a:t>
            </a:r>
          </a:p>
          <a:p>
            <a:pPr marL="285750" indent="-285750">
              <a:buFont typeface="Arial" panose="020B0604020202020204" pitchFamily="34" charset="0"/>
              <a:buChar char="•"/>
            </a:pPr>
            <a:r>
              <a:rPr lang="it-IT" dirty="0" smtClean="0"/>
              <a:t>l’</a:t>
            </a:r>
            <a:r>
              <a:rPr lang="it-IT" dirty="0" err="1" smtClean="0"/>
              <a:t>insulinoresistenza</a:t>
            </a:r>
            <a:r>
              <a:rPr lang="it-IT" dirty="0" smtClean="0"/>
              <a:t> </a:t>
            </a:r>
            <a:r>
              <a:rPr lang="it-IT" dirty="0"/>
              <a:t>e/o intolleranza glucidica</a:t>
            </a:r>
          </a:p>
          <a:p>
            <a:pPr marL="285750" indent="-285750">
              <a:buFont typeface="Arial" panose="020B0604020202020204" pitchFamily="34" charset="0"/>
              <a:buChar char="•"/>
            </a:pPr>
            <a:r>
              <a:rPr lang="it-IT" dirty="0" smtClean="0"/>
              <a:t>stato </a:t>
            </a:r>
            <a:r>
              <a:rPr lang="it-IT" dirty="0"/>
              <a:t>pro-infiammatorio</a:t>
            </a:r>
          </a:p>
          <a:p>
            <a:pPr marL="285750" indent="-285750">
              <a:buFont typeface="Arial" panose="020B0604020202020204" pitchFamily="34" charset="0"/>
              <a:buChar char="•"/>
            </a:pPr>
            <a:r>
              <a:rPr lang="it-IT" dirty="0" smtClean="0"/>
              <a:t>stato </a:t>
            </a:r>
            <a:r>
              <a:rPr lang="it-IT" dirty="0"/>
              <a:t>pro-trombotico</a:t>
            </a:r>
          </a:p>
          <a:p>
            <a:r>
              <a:rPr lang="it-IT" dirty="0"/>
              <a:t>Tutti questi componenti fanno parte di un più ampio insieme di fattori di rischio per la</a:t>
            </a:r>
          </a:p>
          <a:p>
            <a:r>
              <a:rPr lang="it-IT" dirty="0"/>
              <a:t>malattia cardiovascolare che l’ATP III classifica come fattori di rischio</a:t>
            </a:r>
          </a:p>
          <a:p>
            <a:pPr marL="285750" indent="-285750">
              <a:buFont typeface="Arial" panose="020B0604020202020204" pitchFamily="34" charset="0"/>
              <a:buChar char="•"/>
            </a:pPr>
            <a:r>
              <a:rPr lang="it-IT" dirty="0" smtClean="0"/>
              <a:t>predisponenti</a:t>
            </a:r>
            <a:r>
              <a:rPr lang="it-IT" dirty="0"/>
              <a:t>: obesità, inattività fisica, dieta aterogena</a:t>
            </a:r>
          </a:p>
          <a:p>
            <a:pPr marL="285750" indent="-285750">
              <a:buFont typeface="Arial" panose="020B0604020202020204" pitchFamily="34" charset="0"/>
              <a:buChar char="•"/>
            </a:pPr>
            <a:r>
              <a:rPr lang="it-IT" dirty="0" smtClean="0"/>
              <a:t>maggiori</a:t>
            </a:r>
            <a:r>
              <a:rPr lang="it-IT" dirty="0"/>
              <a:t>: fumo, ipertensione arteriosa, aumento del colesterolo </a:t>
            </a:r>
            <a:r>
              <a:rPr lang="it-IT" dirty="0" smtClean="0"/>
              <a:t>LDL</a:t>
            </a:r>
            <a:r>
              <a:rPr lang="it-IT" dirty="0"/>
              <a:t>, </a:t>
            </a:r>
            <a:r>
              <a:rPr lang="it-IT" dirty="0" smtClean="0"/>
              <a:t>basso colesterolo </a:t>
            </a:r>
            <a:r>
              <a:rPr lang="it-IT" dirty="0"/>
              <a:t>HDL, storia familiare di malattia </a:t>
            </a:r>
            <a:r>
              <a:rPr lang="it-IT" dirty="0" smtClean="0"/>
              <a:t>coronarica </a:t>
            </a:r>
            <a:r>
              <a:rPr lang="it-IT" dirty="0"/>
              <a:t>precoce, invecchiamento</a:t>
            </a:r>
          </a:p>
          <a:p>
            <a:pPr marL="285750" indent="-285750">
              <a:buFont typeface="Arial" panose="020B0604020202020204" pitchFamily="34" charset="0"/>
              <a:buChar char="•"/>
            </a:pPr>
            <a:r>
              <a:rPr lang="it-IT" dirty="0" smtClean="0"/>
              <a:t>emergenti</a:t>
            </a:r>
            <a:r>
              <a:rPr lang="it-IT" dirty="0"/>
              <a:t>: trigliceridi elevati</a:t>
            </a:r>
          </a:p>
        </p:txBody>
      </p:sp>
    </p:spTree>
    <p:extLst>
      <p:ext uri="{BB962C8B-B14F-4D97-AF65-F5344CB8AC3E}">
        <p14:creationId xmlns:p14="http://schemas.microsoft.com/office/powerpoint/2010/main" val="1507458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1412776"/>
            <a:ext cx="8229600" cy="1143000"/>
          </a:xfrm>
        </p:spPr>
        <p:txBody>
          <a:bodyPr>
            <a:normAutofit fontScale="90000"/>
          </a:bodyPr>
          <a:lstStyle/>
          <a:p>
            <a:r>
              <a:rPr lang="it-IT" dirty="0" smtClean="0"/>
              <a:t>EPATOSTEATOSI </a:t>
            </a:r>
            <a:r>
              <a:rPr lang="it-IT" dirty="0"/>
              <a:t>NON ALCOLICA: INQUADRAMENTO NOSOLOGICO E PROSPETTIVE TERAPEUTICHE</a:t>
            </a:r>
          </a:p>
        </p:txBody>
      </p:sp>
      <p:sp>
        <p:nvSpPr>
          <p:cNvPr id="3" name="Segnaposto contenuto 2"/>
          <p:cNvSpPr>
            <a:spLocks noGrp="1"/>
          </p:cNvSpPr>
          <p:nvPr>
            <p:ph idx="1"/>
          </p:nvPr>
        </p:nvSpPr>
        <p:spPr/>
        <p:txBody>
          <a:bodyPr/>
          <a:lstStyle/>
          <a:p>
            <a:pPr marL="0" indent="0">
              <a:buNone/>
            </a:pPr>
            <a:endParaRPr lang="it-IT" dirty="0" smtClean="0"/>
          </a:p>
          <a:p>
            <a:pPr marL="0" indent="0" algn="ctr">
              <a:buNone/>
            </a:pPr>
            <a:endParaRPr lang="it-IT" dirty="0" smtClean="0"/>
          </a:p>
          <a:p>
            <a:pPr marL="0" indent="0" algn="ctr">
              <a:buNone/>
            </a:pPr>
            <a:endParaRPr lang="it-IT" dirty="0"/>
          </a:p>
          <a:p>
            <a:pPr marL="0" indent="0" algn="ctr">
              <a:buNone/>
            </a:pPr>
            <a:r>
              <a:rPr lang="it-IT" sz="7200" dirty="0" smtClean="0"/>
              <a:t>UNIVERSO STEATOSI</a:t>
            </a:r>
            <a:endParaRPr lang="it-IT" sz="7200" dirty="0"/>
          </a:p>
          <a:p>
            <a:pPr marL="0" indent="0">
              <a:buNone/>
            </a:pPr>
            <a:endParaRPr lang="it-IT" dirty="0" smtClean="0"/>
          </a:p>
          <a:p>
            <a:pPr marL="0" indent="0">
              <a:buNone/>
            </a:pPr>
            <a:endParaRPr lang="it-IT" dirty="0"/>
          </a:p>
        </p:txBody>
      </p:sp>
    </p:spTree>
    <p:extLst>
      <p:ext uri="{BB962C8B-B14F-4D97-AF65-F5344CB8AC3E}">
        <p14:creationId xmlns:p14="http://schemas.microsoft.com/office/powerpoint/2010/main" val="18893065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286000" y="751344"/>
            <a:ext cx="4572000" cy="5355312"/>
          </a:xfrm>
          <a:prstGeom prst="rect">
            <a:avLst/>
          </a:prstGeom>
        </p:spPr>
        <p:txBody>
          <a:bodyPr>
            <a:spAutoFit/>
          </a:bodyPr>
          <a:lstStyle/>
          <a:p>
            <a:r>
              <a:rPr lang="it-IT" dirty="0"/>
              <a:t>l’ATP III ha proposto una</a:t>
            </a:r>
          </a:p>
          <a:p>
            <a:r>
              <a:rPr lang="it-IT" dirty="0"/>
              <a:t>definizione clinica basata sulla concomitante presenza di 3 su 5 </a:t>
            </a:r>
            <a:r>
              <a:rPr lang="it-IT" dirty="0" smtClean="0"/>
              <a:t>criteri:</a:t>
            </a:r>
            <a:endParaRPr lang="it-IT" dirty="0"/>
          </a:p>
          <a:p>
            <a:r>
              <a:rPr lang="it-IT" dirty="0"/>
              <a:t>1. </a:t>
            </a:r>
            <a:r>
              <a:rPr lang="it-IT" i="1" dirty="0"/>
              <a:t>obesità addominale </a:t>
            </a:r>
            <a:r>
              <a:rPr lang="it-IT" dirty="0"/>
              <a:t>(circonferenza della vita):</a:t>
            </a:r>
          </a:p>
          <a:p>
            <a:r>
              <a:rPr lang="it-IT" dirty="0"/>
              <a:t>uomini: ≥102 cm</a:t>
            </a:r>
          </a:p>
          <a:p>
            <a:r>
              <a:rPr lang="it-IT" dirty="0"/>
              <a:t>donne : ≥ 88 cm</a:t>
            </a:r>
          </a:p>
          <a:p>
            <a:r>
              <a:rPr lang="it-IT" dirty="0"/>
              <a:t>2. </a:t>
            </a:r>
            <a:r>
              <a:rPr lang="it-IT" i="1" dirty="0" err="1"/>
              <a:t>trigliceridemia</a:t>
            </a:r>
            <a:r>
              <a:rPr lang="it-IT" dirty="0"/>
              <a:t>: ≥ 150 mg/</a:t>
            </a:r>
            <a:r>
              <a:rPr lang="it-IT" dirty="0" err="1"/>
              <a:t>dL</a:t>
            </a:r>
            <a:endParaRPr lang="it-IT" dirty="0"/>
          </a:p>
          <a:p>
            <a:r>
              <a:rPr lang="it-IT" dirty="0"/>
              <a:t>o presenza di trattamento atto a ridurre i trigliceridi</a:t>
            </a:r>
          </a:p>
          <a:p>
            <a:r>
              <a:rPr lang="it-IT" i="1" dirty="0"/>
              <a:t>3. Colesterolo HDL</a:t>
            </a:r>
          </a:p>
          <a:p>
            <a:r>
              <a:rPr lang="it-IT" dirty="0"/>
              <a:t>uomini: &lt; 40 mg/</a:t>
            </a:r>
            <a:r>
              <a:rPr lang="it-IT" dirty="0" err="1"/>
              <a:t>dL</a:t>
            </a:r>
            <a:endParaRPr lang="it-IT" dirty="0"/>
          </a:p>
          <a:p>
            <a:r>
              <a:rPr lang="it-IT" dirty="0"/>
              <a:t>donne : &lt; 50 mg/</a:t>
            </a:r>
            <a:r>
              <a:rPr lang="it-IT" dirty="0" err="1"/>
              <a:t>dL</a:t>
            </a:r>
            <a:endParaRPr lang="it-IT" dirty="0"/>
          </a:p>
          <a:p>
            <a:r>
              <a:rPr lang="it-IT" dirty="0"/>
              <a:t>o presenza di trattamento atto a ridurre la colesterolemia LDL</a:t>
            </a:r>
          </a:p>
          <a:p>
            <a:r>
              <a:rPr lang="it-IT" dirty="0"/>
              <a:t>4. </a:t>
            </a:r>
            <a:r>
              <a:rPr lang="it-IT" i="1" dirty="0"/>
              <a:t>Pressione arteriosa</a:t>
            </a:r>
            <a:r>
              <a:rPr lang="it-IT" dirty="0"/>
              <a:t>: ≥ 135/85 </a:t>
            </a:r>
            <a:r>
              <a:rPr lang="it-IT" dirty="0" err="1"/>
              <a:t>mmHg</a:t>
            </a:r>
            <a:endParaRPr lang="it-IT" dirty="0"/>
          </a:p>
          <a:p>
            <a:r>
              <a:rPr lang="it-IT" dirty="0"/>
              <a:t>o presenza di trattamento antiipertensivo</a:t>
            </a:r>
          </a:p>
          <a:p>
            <a:r>
              <a:rPr lang="it-IT" dirty="0"/>
              <a:t>5. </a:t>
            </a:r>
            <a:r>
              <a:rPr lang="it-IT" i="1" dirty="0"/>
              <a:t>Glicemia a digiuno</a:t>
            </a:r>
            <a:r>
              <a:rPr lang="it-IT" dirty="0"/>
              <a:t>: ≥ 110 mg/</a:t>
            </a:r>
            <a:r>
              <a:rPr lang="it-IT" dirty="0" err="1"/>
              <a:t>dL</a:t>
            </a:r>
            <a:endParaRPr lang="it-IT" dirty="0"/>
          </a:p>
          <a:p>
            <a:r>
              <a:rPr lang="it-IT" dirty="0"/>
              <a:t>o presenza di trattamento ipoglicemizzante</a:t>
            </a:r>
          </a:p>
        </p:txBody>
      </p:sp>
    </p:spTree>
    <p:extLst>
      <p:ext uri="{BB962C8B-B14F-4D97-AF65-F5344CB8AC3E}">
        <p14:creationId xmlns:p14="http://schemas.microsoft.com/office/powerpoint/2010/main" val="5837202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958171" y="1628800"/>
            <a:ext cx="7272808" cy="2862322"/>
          </a:xfrm>
          <a:prstGeom prst="rect">
            <a:avLst/>
          </a:prstGeom>
          <a:noFill/>
        </p:spPr>
        <p:txBody>
          <a:bodyPr wrap="square" rtlCol="0">
            <a:spAutoFit/>
          </a:bodyPr>
          <a:lstStyle/>
          <a:p>
            <a:r>
              <a:rPr lang="it-IT" dirty="0" smtClean="0"/>
              <a:t>La NAFLD si correla con :</a:t>
            </a:r>
          </a:p>
          <a:p>
            <a:pPr marL="285750" indent="-285750">
              <a:buFont typeface="Arial" panose="020B0604020202020204" pitchFamily="34" charset="0"/>
              <a:buChar char="•"/>
            </a:pPr>
            <a:r>
              <a:rPr lang="it-IT" dirty="0" smtClean="0"/>
              <a:t>Coronaropatie</a:t>
            </a:r>
          </a:p>
          <a:p>
            <a:pPr marL="285750" indent="-285750">
              <a:buFont typeface="Arial" panose="020B0604020202020204" pitchFamily="34" charset="0"/>
              <a:buChar char="•"/>
            </a:pPr>
            <a:r>
              <a:rPr lang="it-IT" dirty="0" smtClean="0"/>
              <a:t>Disfunzione e ipertrofia del miocardio</a:t>
            </a:r>
          </a:p>
          <a:p>
            <a:pPr marL="285750" indent="-285750">
              <a:buFont typeface="Arial" panose="020B0604020202020204" pitchFamily="34" charset="0"/>
              <a:buChar char="•"/>
            </a:pPr>
            <a:r>
              <a:rPr lang="it-IT" dirty="0" smtClean="0"/>
              <a:t>Sclerosi della valvola aortica</a:t>
            </a:r>
          </a:p>
          <a:p>
            <a:pPr marL="285750" indent="-285750">
              <a:buFont typeface="Arial" panose="020B0604020202020204" pitchFamily="34" charset="0"/>
              <a:buChar char="•"/>
            </a:pPr>
            <a:r>
              <a:rPr lang="it-IT" dirty="0" smtClean="0"/>
              <a:t>Aritmia cardiaca</a:t>
            </a:r>
          </a:p>
          <a:p>
            <a:r>
              <a:rPr lang="it-IT" dirty="0" smtClean="0"/>
              <a:t>I motivi di questa correlazione non sono ancora del tutto noti.</a:t>
            </a:r>
          </a:p>
          <a:p>
            <a:r>
              <a:rPr lang="it-IT" dirty="0" smtClean="0"/>
              <a:t>Probabilmente il punto centrale è l’</a:t>
            </a:r>
            <a:r>
              <a:rPr lang="it-IT" dirty="0" err="1" smtClean="0"/>
              <a:t>insulinoresistenza</a:t>
            </a:r>
            <a:r>
              <a:rPr lang="it-IT" dirty="0" smtClean="0"/>
              <a:t> che aggrava la malattia aterosclerotica cooperando nella NASH con fattori </a:t>
            </a:r>
            <a:r>
              <a:rPr lang="it-IT" dirty="0" err="1" smtClean="0"/>
              <a:t>proinfiammatori</a:t>
            </a:r>
            <a:r>
              <a:rPr lang="it-IT" dirty="0" smtClean="0"/>
              <a:t> e con </a:t>
            </a:r>
            <a:r>
              <a:rPr lang="it-IT" dirty="0" err="1" smtClean="0"/>
              <a:t>markers</a:t>
            </a:r>
            <a:r>
              <a:rPr lang="it-IT" dirty="0" smtClean="0"/>
              <a:t> di </a:t>
            </a:r>
            <a:r>
              <a:rPr lang="it-IT" dirty="0" err="1" smtClean="0"/>
              <a:t>fibrogenesi</a:t>
            </a:r>
            <a:r>
              <a:rPr lang="it-IT" dirty="0" smtClean="0"/>
              <a:t>.</a:t>
            </a:r>
          </a:p>
          <a:p>
            <a:r>
              <a:rPr lang="it-IT" dirty="0" smtClean="0"/>
              <a:t>Anche la malattia ateromasica carotidea è aggravata in corso di NAFLD.</a:t>
            </a:r>
            <a:endParaRPr lang="it-IT" dirty="0"/>
          </a:p>
        </p:txBody>
      </p:sp>
    </p:spTree>
    <p:extLst>
      <p:ext uri="{BB962C8B-B14F-4D97-AF65-F5344CB8AC3E}">
        <p14:creationId xmlns:p14="http://schemas.microsoft.com/office/powerpoint/2010/main" val="2597718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7258" y="692696"/>
            <a:ext cx="5637094" cy="4337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sellaDiTesto 2"/>
          <p:cNvSpPr txBox="1"/>
          <p:nvPr/>
        </p:nvSpPr>
        <p:spPr>
          <a:xfrm>
            <a:off x="2267744" y="5445224"/>
            <a:ext cx="4392488" cy="369332"/>
          </a:xfrm>
          <a:prstGeom prst="rect">
            <a:avLst/>
          </a:prstGeom>
          <a:noFill/>
        </p:spPr>
        <p:txBody>
          <a:bodyPr wrap="square" rtlCol="0">
            <a:spAutoFit/>
          </a:bodyPr>
          <a:lstStyle/>
          <a:p>
            <a:r>
              <a:rPr lang="it-IT" dirty="0" smtClean="0"/>
              <a:t>Niki de Saint </a:t>
            </a:r>
            <a:r>
              <a:rPr lang="it-IT" dirty="0" err="1" smtClean="0"/>
              <a:t>Phalle</a:t>
            </a:r>
            <a:endParaRPr lang="it-IT" dirty="0" smtClean="0"/>
          </a:p>
        </p:txBody>
      </p:sp>
      <p:sp>
        <p:nvSpPr>
          <p:cNvPr id="2" name="CasellaDiTesto 1"/>
          <p:cNvSpPr txBox="1"/>
          <p:nvPr/>
        </p:nvSpPr>
        <p:spPr>
          <a:xfrm>
            <a:off x="5724128" y="4845059"/>
            <a:ext cx="2952328" cy="1200329"/>
          </a:xfrm>
          <a:prstGeom prst="rect">
            <a:avLst/>
          </a:prstGeom>
          <a:noFill/>
        </p:spPr>
        <p:txBody>
          <a:bodyPr wrap="square" rtlCol="0">
            <a:spAutoFit/>
          </a:bodyPr>
          <a:lstStyle/>
          <a:p>
            <a:r>
              <a:rPr lang="it-IT" dirty="0" smtClean="0"/>
              <a:t>Citazione della famosa danza di  Matisse con accento sulla sensualità delle tipiche «curve» femminili</a:t>
            </a:r>
            <a:endParaRPr lang="it-IT" dirty="0"/>
          </a:p>
        </p:txBody>
      </p:sp>
    </p:spTree>
    <p:extLst>
      <p:ext uri="{BB962C8B-B14F-4D97-AF65-F5344CB8AC3E}">
        <p14:creationId xmlns:p14="http://schemas.microsoft.com/office/powerpoint/2010/main" val="37030924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555776" y="2438292"/>
            <a:ext cx="4032448" cy="1107996"/>
          </a:xfrm>
          <a:prstGeom prst="rect">
            <a:avLst/>
          </a:prstGeom>
          <a:noFill/>
        </p:spPr>
        <p:txBody>
          <a:bodyPr wrap="square" rtlCol="0">
            <a:spAutoFit/>
          </a:bodyPr>
          <a:lstStyle/>
          <a:p>
            <a:pPr algn="ctr"/>
            <a:r>
              <a:rPr lang="it-IT" sz="6600" dirty="0" smtClean="0"/>
              <a:t>Istologia</a:t>
            </a:r>
            <a:endParaRPr lang="it-IT" sz="6600" dirty="0"/>
          </a:p>
        </p:txBody>
      </p:sp>
    </p:spTree>
    <p:extLst>
      <p:ext uri="{BB962C8B-B14F-4D97-AF65-F5344CB8AC3E}">
        <p14:creationId xmlns:p14="http://schemas.microsoft.com/office/powerpoint/2010/main" val="27087531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95736" y="2694111"/>
            <a:ext cx="4572000" cy="1200329"/>
          </a:xfrm>
          <a:prstGeom prst="rect">
            <a:avLst/>
          </a:prstGeom>
        </p:spPr>
        <p:txBody>
          <a:bodyPr>
            <a:spAutoFit/>
          </a:bodyPr>
          <a:lstStyle/>
          <a:p>
            <a:r>
              <a:rPr lang="it-IT" dirty="0"/>
              <a:t>Dal momento della pubblicazione del lavoro di Ludwig la classificazione istologica della</a:t>
            </a:r>
          </a:p>
          <a:p>
            <a:r>
              <a:rPr lang="it-IT" dirty="0"/>
              <a:t>NASH e la conoscenza dei fattori eziopatogenetici sono sensibilmente evoluti.</a:t>
            </a:r>
          </a:p>
        </p:txBody>
      </p:sp>
    </p:spTree>
    <p:extLst>
      <p:ext uri="{BB962C8B-B14F-4D97-AF65-F5344CB8AC3E}">
        <p14:creationId xmlns:p14="http://schemas.microsoft.com/office/powerpoint/2010/main" val="3259631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286000" y="1628800"/>
            <a:ext cx="4572000" cy="2862322"/>
          </a:xfrm>
          <a:prstGeom prst="rect">
            <a:avLst/>
          </a:prstGeom>
        </p:spPr>
        <p:txBody>
          <a:bodyPr>
            <a:spAutoFit/>
          </a:bodyPr>
          <a:lstStyle/>
          <a:p>
            <a:pPr algn="just"/>
            <a:r>
              <a:rPr lang="it-IT" b="1" dirty="0" smtClean="0"/>
              <a:t>La steatosi epatica dal </a:t>
            </a:r>
            <a:r>
              <a:rPr lang="it-IT" b="1" dirty="0"/>
              <a:t>punto di vista biochimico: </a:t>
            </a:r>
            <a:r>
              <a:rPr lang="it-IT" dirty="0"/>
              <a:t>è dovuta ad un eccesso di lipidi nelle cellule epatiche (&gt;</a:t>
            </a:r>
            <a:r>
              <a:rPr lang="it-IT" dirty="0" smtClean="0"/>
              <a:t>5% del </a:t>
            </a:r>
            <a:r>
              <a:rPr lang="it-IT" dirty="0"/>
              <a:t>peso del fegato). I lipidi sono soprattutto trigliceridi e la steatosi consegue, in genere, ad </a:t>
            </a:r>
            <a:r>
              <a:rPr lang="it-IT" dirty="0" smtClean="0"/>
              <a:t>un apporto </a:t>
            </a:r>
            <a:r>
              <a:rPr lang="it-IT" dirty="0"/>
              <a:t>eccessivo o ad un’insufficiente consumo nella beta-ossidazione mitocondriale.</a:t>
            </a:r>
          </a:p>
          <a:p>
            <a:pPr algn="just"/>
            <a:r>
              <a:rPr lang="it-IT" b="1" dirty="0"/>
              <a:t>Dal punto di vista istologico: </a:t>
            </a:r>
            <a:r>
              <a:rPr lang="it-IT" dirty="0"/>
              <a:t>la steatosi si caratterizza per la presenza di goccioline di</a:t>
            </a:r>
          </a:p>
          <a:p>
            <a:pPr algn="just"/>
            <a:r>
              <a:rPr lang="it-IT" dirty="0"/>
              <a:t>grasso nel citoplasma degli epatociti. </a:t>
            </a:r>
          </a:p>
        </p:txBody>
      </p:sp>
    </p:spTree>
    <p:extLst>
      <p:ext uri="{BB962C8B-B14F-4D97-AF65-F5344CB8AC3E}">
        <p14:creationId xmlns:p14="http://schemas.microsoft.com/office/powerpoint/2010/main" val="20757977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272644" y="2060848"/>
            <a:ext cx="4572000" cy="2308324"/>
          </a:xfrm>
          <a:prstGeom prst="rect">
            <a:avLst/>
          </a:prstGeom>
        </p:spPr>
        <p:txBody>
          <a:bodyPr>
            <a:spAutoFit/>
          </a:bodyPr>
          <a:lstStyle/>
          <a:p>
            <a:r>
              <a:rPr lang="it-IT" dirty="0" smtClean="0"/>
              <a:t>A seconda del tipo di gocce si può distinguere una:</a:t>
            </a:r>
          </a:p>
          <a:p>
            <a:pPr algn="just"/>
            <a:r>
              <a:rPr lang="it-IT" dirty="0" smtClean="0"/>
              <a:t>• </a:t>
            </a:r>
            <a:r>
              <a:rPr lang="it-IT" i="1" dirty="0" smtClean="0"/>
              <a:t>steatosi a grandi gocce (</a:t>
            </a:r>
            <a:r>
              <a:rPr lang="it-IT" i="1" dirty="0" err="1" smtClean="0"/>
              <a:t>macrovacuolare</a:t>
            </a:r>
            <a:r>
              <a:rPr lang="it-IT" i="1" dirty="0" smtClean="0"/>
              <a:t>)</a:t>
            </a:r>
            <a:r>
              <a:rPr lang="it-IT" dirty="0" smtClean="0"/>
              <a:t>: il grasso si raccoglie un un’unica grande goccia che disloca in periferia il nucleo.</a:t>
            </a:r>
          </a:p>
          <a:p>
            <a:r>
              <a:rPr lang="it-IT" dirty="0" smtClean="0"/>
              <a:t>• </a:t>
            </a:r>
            <a:r>
              <a:rPr lang="it-IT" i="1" dirty="0" smtClean="0"/>
              <a:t>steatosi a piccole gocce (</a:t>
            </a:r>
            <a:r>
              <a:rPr lang="it-IT" i="1" dirty="0" err="1" smtClean="0"/>
              <a:t>microvacuolare</a:t>
            </a:r>
            <a:r>
              <a:rPr lang="it-IT" i="1" dirty="0" smtClean="0"/>
              <a:t>): </a:t>
            </a:r>
            <a:r>
              <a:rPr lang="it-IT" dirty="0" smtClean="0"/>
              <a:t>il grasso si raccoglie in varie piccole gocce che non dislocano il nucleo dell’epatocita</a:t>
            </a:r>
          </a:p>
        </p:txBody>
      </p:sp>
    </p:spTree>
    <p:extLst>
      <p:ext uri="{BB962C8B-B14F-4D97-AF65-F5344CB8AC3E}">
        <p14:creationId xmlns:p14="http://schemas.microsoft.com/office/powerpoint/2010/main" val="716823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286000" y="1166843"/>
            <a:ext cx="4572000" cy="4801314"/>
          </a:xfrm>
          <a:prstGeom prst="rect">
            <a:avLst/>
          </a:prstGeom>
        </p:spPr>
        <p:txBody>
          <a:bodyPr>
            <a:spAutoFit/>
          </a:bodyPr>
          <a:lstStyle/>
          <a:p>
            <a:pPr algn="just"/>
            <a:r>
              <a:rPr lang="it-IT" dirty="0" smtClean="0"/>
              <a:t>Questi due aspetti sono spesso espressione di momenti evolutivi diversi della steatosi:</a:t>
            </a:r>
          </a:p>
          <a:p>
            <a:pPr algn="just"/>
            <a:r>
              <a:rPr lang="it-IT" dirty="0" smtClean="0"/>
              <a:t>dapprima a piccole gocce e quindi a grandi gocce, ed in effetti non sono infrequenti  i quadri in cui le due forme sono associate.</a:t>
            </a:r>
          </a:p>
          <a:p>
            <a:pPr algn="just"/>
            <a:r>
              <a:rPr lang="it-IT" dirty="0" smtClean="0"/>
              <a:t>Ognuna delle due forme può comunque avere una propria identità eziologia ed una propria</a:t>
            </a:r>
          </a:p>
          <a:p>
            <a:pPr algn="just"/>
            <a:r>
              <a:rPr lang="it-IT" dirty="0" smtClean="0"/>
              <a:t>prognosi. </a:t>
            </a:r>
          </a:p>
          <a:p>
            <a:pPr algn="just"/>
            <a:r>
              <a:rPr lang="it-IT" dirty="0" smtClean="0"/>
              <a:t>La </a:t>
            </a:r>
            <a:r>
              <a:rPr lang="it-IT" dirty="0" err="1" smtClean="0"/>
              <a:t>macrovacuolare</a:t>
            </a:r>
            <a:r>
              <a:rPr lang="it-IT" dirty="0" smtClean="0"/>
              <a:t> è per lo più benigna e determinata dai numerosi fattori dei quali abbiamo già fatto cenno.</a:t>
            </a:r>
          </a:p>
          <a:p>
            <a:pPr algn="just"/>
            <a:r>
              <a:rPr lang="it-IT" dirty="0" smtClean="0"/>
              <a:t>La</a:t>
            </a:r>
            <a:r>
              <a:rPr lang="it-IT" dirty="0"/>
              <a:t> </a:t>
            </a:r>
            <a:r>
              <a:rPr lang="it-IT" dirty="0" err="1" smtClean="0"/>
              <a:t>microvacuolare</a:t>
            </a:r>
            <a:r>
              <a:rPr lang="it-IT" dirty="0" smtClean="0"/>
              <a:t> pura è poco frequente e risponde a eventi eziologici che ne determinano una prognosi peggiore a causa delle alterazioni delle funzioni mitocondriali e per le modificazioni metaboliche che ne conseguono</a:t>
            </a:r>
            <a:endParaRPr lang="it-IT" dirty="0"/>
          </a:p>
        </p:txBody>
      </p:sp>
    </p:spTree>
    <p:extLst>
      <p:ext uri="{BB962C8B-B14F-4D97-AF65-F5344CB8AC3E}">
        <p14:creationId xmlns:p14="http://schemas.microsoft.com/office/powerpoint/2010/main" val="33518196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547664" y="1124744"/>
            <a:ext cx="6264696" cy="3970318"/>
          </a:xfrm>
          <a:prstGeom prst="rect">
            <a:avLst/>
          </a:prstGeom>
          <a:noFill/>
        </p:spPr>
        <p:txBody>
          <a:bodyPr wrap="square" rtlCol="0">
            <a:spAutoFit/>
          </a:bodyPr>
          <a:lstStyle/>
          <a:p>
            <a:r>
              <a:rPr lang="it-IT" dirty="0" smtClean="0"/>
              <a:t>La NAFLD si manifesta verosimilmente per due «hit» (stimoli).</a:t>
            </a:r>
          </a:p>
          <a:p>
            <a:pPr marL="342900" indent="-342900">
              <a:buAutoNum type="arabicParenR"/>
            </a:pPr>
            <a:r>
              <a:rPr lang="it-IT" dirty="0" smtClean="0"/>
              <a:t>L’accumulo di trigliceridi e acidi grassi liberi negli epatociti (conseguenza di </a:t>
            </a:r>
            <a:r>
              <a:rPr lang="it-IT" dirty="0" err="1" smtClean="0"/>
              <a:t>insulinoresistenza</a:t>
            </a:r>
            <a:r>
              <a:rPr lang="it-IT" dirty="0" smtClean="0"/>
              <a:t>, eccessiva introduzione alimentare, aumentata </a:t>
            </a:r>
            <a:r>
              <a:rPr lang="it-IT" dirty="0" err="1" smtClean="0"/>
              <a:t>lipogenesi</a:t>
            </a:r>
            <a:r>
              <a:rPr lang="it-IT" dirty="0" smtClean="0"/>
              <a:t> epatica)</a:t>
            </a:r>
          </a:p>
          <a:p>
            <a:pPr marL="342900" indent="-342900">
              <a:buAutoNum type="arabicParenR"/>
            </a:pPr>
            <a:r>
              <a:rPr lang="it-IT" dirty="0" smtClean="0"/>
              <a:t>Fenomeni di </a:t>
            </a:r>
            <a:r>
              <a:rPr lang="it-IT" dirty="0" err="1" smtClean="0"/>
              <a:t>perossidazione</a:t>
            </a:r>
            <a:r>
              <a:rPr lang="it-IT" dirty="0" smtClean="0"/>
              <a:t> lipidica, disfunzione mitocondriale e flogosi (con danno </a:t>
            </a:r>
            <a:r>
              <a:rPr lang="it-IT" dirty="0" err="1" smtClean="0"/>
              <a:t>epatocitario</a:t>
            </a:r>
            <a:r>
              <a:rPr lang="it-IT" dirty="0" smtClean="0"/>
              <a:t> e sviluppo di fibrosi epatica).</a:t>
            </a:r>
          </a:p>
          <a:p>
            <a:pPr marL="342900" indent="-342900">
              <a:buAutoNum type="arabicParenR"/>
            </a:pPr>
            <a:endParaRPr lang="it-IT" dirty="0"/>
          </a:p>
          <a:p>
            <a:r>
              <a:rPr lang="it-IT" dirty="0" smtClean="0"/>
              <a:t>La </a:t>
            </a:r>
            <a:r>
              <a:rPr lang="it-IT" dirty="0" err="1" smtClean="0"/>
              <a:t>perossidazione</a:t>
            </a:r>
            <a:r>
              <a:rPr lang="it-IT" dirty="0" smtClean="0"/>
              <a:t> lipidica  promuove la proliferazione delle cellule stellate contribuendo alla </a:t>
            </a:r>
            <a:r>
              <a:rPr lang="it-IT" dirty="0" err="1" smtClean="0"/>
              <a:t>fibrogenesi</a:t>
            </a:r>
            <a:r>
              <a:rPr lang="it-IT" dirty="0" smtClean="0"/>
              <a:t>. </a:t>
            </a:r>
          </a:p>
          <a:p>
            <a:r>
              <a:rPr lang="it-IT" dirty="0" smtClean="0"/>
              <a:t>La combinazione di </a:t>
            </a:r>
            <a:r>
              <a:rPr lang="it-IT" dirty="0" err="1" smtClean="0"/>
              <a:t>iperinsulinemia</a:t>
            </a:r>
            <a:r>
              <a:rPr lang="it-IT" dirty="0" smtClean="0"/>
              <a:t>, deposizione di ferro epatico, </a:t>
            </a:r>
            <a:r>
              <a:rPr lang="it-IT" dirty="0" err="1" smtClean="0"/>
              <a:t>perossidazione</a:t>
            </a:r>
            <a:r>
              <a:rPr lang="it-IT" dirty="0" smtClean="0"/>
              <a:t> lipidica induce stress ossidativo che causa disfunzione mitocondriale nella NASH e contribuisce all’ accumulo dei trigliceridi e alla eventuale necrosi cellulare.</a:t>
            </a:r>
            <a:endParaRPr lang="it-IT" dirty="0"/>
          </a:p>
        </p:txBody>
      </p:sp>
    </p:spTree>
    <p:extLst>
      <p:ext uri="{BB962C8B-B14F-4D97-AF65-F5344CB8AC3E}">
        <p14:creationId xmlns:p14="http://schemas.microsoft.com/office/powerpoint/2010/main" val="13504835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0213" y="981075"/>
            <a:ext cx="5743575" cy="489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31460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UNIVERSO STEATOSI EPATICA</a:t>
            </a:r>
            <a:endParaRPr lang="it-IT" dirty="0"/>
          </a:p>
        </p:txBody>
      </p:sp>
      <p:sp>
        <p:nvSpPr>
          <p:cNvPr id="3" name="Segnaposto contenuto 2"/>
          <p:cNvSpPr>
            <a:spLocks noGrp="1"/>
          </p:cNvSpPr>
          <p:nvPr>
            <p:ph idx="1"/>
          </p:nvPr>
        </p:nvSpPr>
        <p:spPr>
          <a:xfrm>
            <a:off x="529208" y="2276872"/>
            <a:ext cx="8229600" cy="2764904"/>
          </a:xfrm>
        </p:spPr>
        <p:txBody>
          <a:bodyPr/>
          <a:lstStyle/>
          <a:p>
            <a:pPr marL="0" indent="0">
              <a:buNone/>
            </a:pPr>
            <a:endParaRPr lang="it-IT" dirty="0" smtClean="0"/>
          </a:p>
          <a:p>
            <a:pPr marL="0" indent="0">
              <a:buNone/>
            </a:pPr>
            <a:endParaRPr lang="it-IT" dirty="0" smtClean="0"/>
          </a:p>
          <a:p>
            <a:pPr marL="0" indent="0">
              <a:buNone/>
            </a:pPr>
            <a:endParaRPr lang="it-IT" dirty="0"/>
          </a:p>
        </p:txBody>
      </p:sp>
      <p:sp>
        <p:nvSpPr>
          <p:cNvPr id="4" name="CasellaDiTesto 3"/>
          <p:cNvSpPr txBox="1"/>
          <p:nvPr/>
        </p:nvSpPr>
        <p:spPr>
          <a:xfrm>
            <a:off x="755576" y="1988840"/>
            <a:ext cx="7776864" cy="3046988"/>
          </a:xfrm>
          <a:prstGeom prst="rect">
            <a:avLst/>
          </a:prstGeom>
          <a:noFill/>
        </p:spPr>
        <p:txBody>
          <a:bodyPr wrap="square" rtlCol="0">
            <a:spAutoFit/>
          </a:bodyPr>
          <a:lstStyle/>
          <a:p>
            <a:r>
              <a:rPr lang="it-IT" sz="3200" dirty="0" smtClean="0"/>
              <a:t>Il problema del paziente con steatosi epatica è complesso, vasto, impegnativo.</a:t>
            </a:r>
          </a:p>
          <a:p>
            <a:r>
              <a:rPr lang="it-IT" sz="3200" dirty="0" smtClean="0"/>
              <a:t>La steatosi epatica è l’affezione epatica più comune e tutti coloro che si occupano di nutrizione o </a:t>
            </a:r>
            <a:r>
              <a:rPr lang="it-IT" sz="3200" smtClean="0"/>
              <a:t>di training </a:t>
            </a:r>
            <a:r>
              <a:rPr lang="it-IT" sz="3200" dirty="0" smtClean="0"/>
              <a:t>sportivo prima o poi si trovano a doverla affrontare.</a:t>
            </a:r>
            <a:endParaRPr lang="it-IT" sz="3200" dirty="0"/>
          </a:p>
        </p:txBody>
      </p:sp>
    </p:spTree>
    <p:extLst>
      <p:ext uri="{BB962C8B-B14F-4D97-AF65-F5344CB8AC3E}">
        <p14:creationId xmlns:p14="http://schemas.microsoft.com/office/powerpoint/2010/main" val="5487027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57200"/>
            <a:ext cx="7467600"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38822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547664" y="1628800"/>
            <a:ext cx="5688632" cy="2123658"/>
          </a:xfrm>
          <a:prstGeom prst="rect">
            <a:avLst/>
          </a:prstGeom>
          <a:noFill/>
        </p:spPr>
        <p:txBody>
          <a:bodyPr wrap="square" rtlCol="0">
            <a:spAutoFit/>
          </a:bodyPr>
          <a:lstStyle/>
          <a:p>
            <a:r>
              <a:rPr lang="it-IT" sz="6600" dirty="0" smtClean="0"/>
              <a:t>Il danno epatico progressivo</a:t>
            </a:r>
            <a:endParaRPr lang="it-IT" sz="6600" dirty="0"/>
          </a:p>
        </p:txBody>
      </p:sp>
    </p:spTree>
    <p:extLst>
      <p:ext uri="{BB962C8B-B14F-4D97-AF65-F5344CB8AC3E}">
        <p14:creationId xmlns:p14="http://schemas.microsoft.com/office/powerpoint/2010/main" val="68984635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284367" y="1268760"/>
            <a:ext cx="4572000" cy="4247317"/>
          </a:xfrm>
          <a:prstGeom prst="rect">
            <a:avLst/>
          </a:prstGeom>
        </p:spPr>
        <p:txBody>
          <a:bodyPr>
            <a:spAutoFit/>
          </a:bodyPr>
          <a:lstStyle/>
          <a:p>
            <a:pPr algn="just"/>
            <a:r>
              <a:rPr lang="it-IT" dirty="0"/>
              <a:t>Pochi sono gli studi prospettici a lungo termine che ci permettano di definire la storia</a:t>
            </a:r>
          </a:p>
          <a:p>
            <a:pPr algn="just"/>
            <a:r>
              <a:rPr lang="it-IT" dirty="0"/>
              <a:t>naturale della NASH ma, ciononostante, appare </a:t>
            </a:r>
            <a:r>
              <a:rPr lang="it-IT" dirty="0" smtClean="0"/>
              <a:t>evidente, come abbiamo già detto, </a:t>
            </a:r>
            <a:r>
              <a:rPr lang="it-IT" dirty="0"/>
              <a:t>che essa non possa essere considerata </a:t>
            </a:r>
            <a:r>
              <a:rPr lang="it-IT" dirty="0" smtClean="0"/>
              <a:t>una patologia  benigna </a:t>
            </a:r>
            <a:r>
              <a:rPr lang="it-IT" dirty="0"/>
              <a:t>come la steatosi semplice: essa possiede infatti una tendenza alla </a:t>
            </a:r>
            <a:r>
              <a:rPr lang="it-IT" dirty="0" smtClean="0"/>
              <a:t>progressione verso </a:t>
            </a:r>
            <a:r>
              <a:rPr lang="it-IT" dirty="0"/>
              <a:t>la cirrosi e verso l’insufficienza epatica. </a:t>
            </a:r>
            <a:r>
              <a:rPr lang="it-IT" b="1" dirty="0"/>
              <a:t>Alla prima biopsia una fibrosi severa è presente </a:t>
            </a:r>
            <a:r>
              <a:rPr lang="it-IT" b="1" dirty="0" smtClean="0"/>
              <a:t>nel 21</a:t>
            </a:r>
            <a:r>
              <a:rPr lang="it-IT" b="1" dirty="0"/>
              <a:t>% dei pazienti ed in un altro 15% si osserva un quadro di </a:t>
            </a:r>
            <a:r>
              <a:rPr lang="it-IT" b="1" dirty="0" smtClean="0"/>
              <a:t>cirrosi : al </a:t>
            </a:r>
            <a:r>
              <a:rPr lang="it-IT" b="1" dirty="0"/>
              <a:t>momento della diagnosi,</a:t>
            </a:r>
          </a:p>
          <a:p>
            <a:pPr algn="just"/>
            <a:r>
              <a:rPr lang="it-IT" b="1" dirty="0"/>
              <a:t>quindi, il 36% dei pazienti con NASH presentano già una evidenza istologica di malattia </a:t>
            </a:r>
            <a:r>
              <a:rPr lang="it-IT" b="1" dirty="0" smtClean="0"/>
              <a:t>epatica severa</a:t>
            </a:r>
            <a:endParaRPr lang="it-IT" b="1" dirty="0"/>
          </a:p>
        </p:txBody>
      </p:sp>
    </p:spTree>
    <p:extLst>
      <p:ext uri="{BB962C8B-B14F-4D97-AF65-F5344CB8AC3E}">
        <p14:creationId xmlns:p14="http://schemas.microsoft.com/office/powerpoint/2010/main" val="126651473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275047" y="1772816"/>
            <a:ext cx="4572000" cy="3046988"/>
          </a:xfrm>
          <a:prstGeom prst="rect">
            <a:avLst/>
          </a:prstGeom>
        </p:spPr>
        <p:txBody>
          <a:bodyPr>
            <a:spAutoFit/>
          </a:bodyPr>
          <a:lstStyle/>
          <a:p>
            <a:pPr algn="ctr"/>
            <a:r>
              <a:rPr lang="it-IT" sz="3200" dirty="0" smtClean="0"/>
              <a:t>La </a:t>
            </a:r>
            <a:r>
              <a:rPr lang="it-IT" sz="3200" dirty="0"/>
              <a:t>steatosi è una patologia sostanzialmente non evolutiva </a:t>
            </a:r>
            <a:r>
              <a:rPr lang="it-IT" sz="3200" dirty="0" smtClean="0"/>
              <a:t>mentre la </a:t>
            </a:r>
            <a:r>
              <a:rPr lang="it-IT" sz="3200" dirty="0" err="1"/>
              <a:t>steatoepatite</a:t>
            </a:r>
            <a:r>
              <a:rPr lang="it-IT" sz="3200" dirty="0"/>
              <a:t> può essere una causa della cirrosi criptogenetica</a:t>
            </a:r>
          </a:p>
        </p:txBody>
      </p:sp>
    </p:spTree>
    <p:extLst>
      <p:ext uri="{BB962C8B-B14F-4D97-AF65-F5344CB8AC3E}">
        <p14:creationId xmlns:p14="http://schemas.microsoft.com/office/powerpoint/2010/main" val="6223435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258819" y="1412776"/>
            <a:ext cx="4572000" cy="3970318"/>
          </a:xfrm>
          <a:prstGeom prst="rect">
            <a:avLst/>
          </a:prstGeom>
        </p:spPr>
        <p:txBody>
          <a:bodyPr>
            <a:spAutoFit/>
          </a:bodyPr>
          <a:lstStyle/>
          <a:p>
            <a:pPr algn="ctr"/>
            <a:r>
              <a:rPr lang="it-IT" sz="3600" dirty="0" smtClean="0"/>
              <a:t>La </a:t>
            </a:r>
            <a:r>
              <a:rPr lang="it-IT" sz="3600" dirty="0"/>
              <a:t>comparsa </a:t>
            </a:r>
            <a:r>
              <a:rPr lang="it-IT" sz="3600" dirty="0" smtClean="0"/>
              <a:t>di cirrosi </a:t>
            </a:r>
            <a:r>
              <a:rPr lang="it-IT" sz="3600" dirty="0"/>
              <a:t>è documentata nel 21% dei pazienti con segni bioptici di necrosi </a:t>
            </a:r>
            <a:r>
              <a:rPr lang="it-IT" sz="3600" dirty="0" err="1"/>
              <a:t>epatocellulare</a:t>
            </a:r>
            <a:r>
              <a:rPr lang="it-IT" sz="3600" dirty="0"/>
              <a:t> e nel 28% </a:t>
            </a:r>
            <a:r>
              <a:rPr lang="it-IT" sz="3600" dirty="0" smtClean="0"/>
              <a:t>di quelli </a:t>
            </a:r>
            <a:r>
              <a:rPr lang="it-IT" sz="3600" dirty="0"/>
              <a:t>con fibrosi</a:t>
            </a:r>
          </a:p>
        </p:txBody>
      </p:sp>
    </p:spTree>
    <p:extLst>
      <p:ext uri="{BB962C8B-B14F-4D97-AF65-F5344CB8AC3E}">
        <p14:creationId xmlns:p14="http://schemas.microsoft.com/office/powerpoint/2010/main" val="22956087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286000" y="620688"/>
            <a:ext cx="4572000" cy="4524315"/>
          </a:xfrm>
          <a:prstGeom prst="rect">
            <a:avLst/>
          </a:prstGeom>
        </p:spPr>
        <p:txBody>
          <a:bodyPr>
            <a:spAutoFit/>
          </a:bodyPr>
          <a:lstStyle/>
          <a:p>
            <a:pPr algn="just"/>
            <a:r>
              <a:rPr lang="it-IT" sz="3200" dirty="0" smtClean="0"/>
              <a:t>Nel </a:t>
            </a:r>
            <a:r>
              <a:rPr lang="it-IT" sz="3200" dirty="0"/>
              <a:t>tempo la </a:t>
            </a:r>
            <a:r>
              <a:rPr lang="it-IT" sz="3200" dirty="0" smtClean="0"/>
              <a:t>fibrosi:</a:t>
            </a:r>
          </a:p>
          <a:p>
            <a:pPr marL="571500" indent="-571500" algn="just">
              <a:buFont typeface="Arial" panose="020B0604020202020204" pitchFamily="34" charset="0"/>
              <a:buChar char="•"/>
            </a:pPr>
            <a:r>
              <a:rPr lang="it-IT" sz="3200" dirty="0" smtClean="0"/>
              <a:t>progredisce </a:t>
            </a:r>
            <a:r>
              <a:rPr lang="it-IT" sz="3200" dirty="0"/>
              <a:t>nel 37% dei casi, </a:t>
            </a:r>
            <a:endParaRPr lang="it-IT" sz="3200" dirty="0" smtClean="0"/>
          </a:p>
          <a:p>
            <a:pPr marL="571500" indent="-571500" algn="just">
              <a:buFont typeface="Arial" panose="020B0604020202020204" pitchFamily="34" charset="0"/>
              <a:buChar char="•"/>
            </a:pPr>
            <a:r>
              <a:rPr lang="it-IT" sz="3200" dirty="0" smtClean="0"/>
              <a:t>resta invariata </a:t>
            </a:r>
            <a:r>
              <a:rPr lang="it-IT" sz="3200" dirty="0"/>
              <a:t>nel 34% </a:t>
            </a:r>
            <a:r>
              <a:rPr lang="it-IT" sz="3200" dirty="0" smtClean="0"/>
              <a:t>dei casi,</a:t>
            </a:r>
            <a:endParaRPr lang="it-IT" sz="3200" dirty="0"/>
          </a:p>
          <a:p>
            <a:pPr marL="571500" indent="-571500" algn="just">
              <a:buFont typeface="Arial" panose="020B0604020202020204" pitchFamily="34" charset="0"/>
              <a:buChar char="•"/>
            </a:pPr>
            <a:r>
              <a:rPr lang="it-IT" sz="3200" dirty="0" smtClean="0"/>
              <a:t>migliora nel </a:t>
            </a:r>
            <a:r>
              <a:rPr lang="it-IT" sz="3200" dirty="0"/>
              <a:t>29</a:t>
            </a:r>
            <a:r>
              <a:rPr lang="it-IT" sz="3200" dirty="0" smtClean="0"/>
              <a:t>% dei casi </a:t>
            </a:r>
          </a:p>
          <a:p>
            <a:pPr algn="just"/>
            <a:r>
              <a:rPr lang="it-IT" sz="3200" dirty="0" smtClean="0"/>
              <a:t>esaminati con due biopsie successive</a:t>
            </a:r>
            <a:endParaRPr lang="it-IT" sz="3200" dirty="0"/>
          </a:p>
        </p:txBody>
      </p:sp>
    </p:spTree>
    <p:extLst>
      <p:ext uri="{BB962C8B-B14F-4D97-AF65-F5344CB8AC3E}">
        <p14:creationId xmlns:p14="http://schemas.microsoft.com/office/powerpoint/2010/main" val="155878960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15616" y="2504277"/>
            <a:ext cx="6768752" cy="1477328"/>
          </a:xfrm>
          <a:prstGeom prst="rect">
            <a:avLst/>
          </a:prstGeom>
          <a:noFill/>
        </p:spPr>
        <p:txBody>
          <a:bodyPr wrap="square" rtlCol="0">
            <a:spAutoFit/>
          </a:bodyPr>
          <a:lstStyle/>
          <a:p>
            <a:r>
              <a:rPr lang="it-IT" dirty="0" smtClean="0"/>
              <a:t>NAFLD </a:t>
            </a:r>
            <a:r>
              <a:rPr lang="it-IT" dirty="0" err="1" smtClean="0"/>
              <a:t>Fibrosis</a:t>
            </a:r>
            <a:r>
              <a:rPr lang="it-IT" dirty="0" smtClean="0"/>
              <a:t> score:</a:t>
            </a:r>
          </a:p>
          <a:p>
            <a:endParaRPr lang="it-IT" dirty="0"/>
          </a:p>
          <a:p>
            <a:r>
              <a:rPr lang="it-IT" dirty="0" smtClean="0"/>
              <a:t>Età, </a:t>
            </a:r>
            <a:r>
              <a:rPr lang="it-IT" dirty="0" err="1" smtClean="0"/>
              <a:t>BMI,glicemia</a:t>
            </a:r>
            <a:r>
              <a:rPr lang="it-IT" dirty="0" smtClean="0"/>
              <a:t>, </a:t>
            </a:r>
            <a:r>
              <a:rPr lang="it-IT" dirty="0" err="1" smtClean="0"/>
              <a:t>piastrinemia</a:t>
            </a:r>
            <a:r>
              <a:rPr lang="it-IT" dirty="0" smtClean="0"/>
              <a:t>, albuminemia, rapporto AST/ALT calcolato da </a:t>
            </a:r>
            <a:r>
              <a:rPr lang="it-IT" dirty="0" smtClean="0">
                <a:hlinkClick r:id="rId2"/>
              </a:rPr>
              <a:t>http://nafdls-core.com</a:t>
            </a:r>
            <a:endParaRPr lang="it-IT" dirty="0" smtClean="0"/>
          </a:p>
          <a:p>
            <a:endParaRPr lang="it-IT" dirty="0"/>
          </a:p>
        </p:txBody>
      </p:sp>
    </p:spTree>
    <p:extLst>
      <p:ext uri="{BB962C8B-B14F-4D97-AF65-F5344CB8AC3E}">
        <p14:creationId xmlns:p14="http://schemas.microsoft.com/office/powerpoint/2010/main" val="243069158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27584" y="1052736"/>
            <a:ext cx="7632848" cy="5355312"/>
          </a:xfrm>
          <a:prstGeom prst="rect">
            <a:avLst/>
          </a:prstGeom>
          <a:noFill/>
        </p:spPr>
        <p:txBody>
          <a:bodyPr wrap="square" rtlCol="0">
            <a:spAutoFit/>
          </a:bodyPr>
          <a:lstStyle/>
          <a:p>
            <a:r>
              <a:rPr lang="en-US" u="sng" dirty="0" err="1" smtClean="0">
                <a:hlinkClick r:id="rId2" tooltip="PloS one."/>
              </a:rPr>
              <a:t>PLoS</a:t>
            </a:r>
            <a:r>
              <a:rPr lang="en-US" u="sng" dirty="0" smtClean="0">
                <a:hlinkClick r:id="rId2" tooltip="PloS one."/>
              </a:rPr>
              <a:t> </a:t>
            </a:r>
            <a:r>
              <a:rPr lang="en-US" u="sng" dirty="0">
                <a:hlinkClick r:id="rId2" tooltip="PloS one."/>
              </a:rPr>
              <a:t>One.</a:t>
            </a:r>
            <a:r>
              <a:rPr lang="en-US" dirty="0"/>
              <a:t> 2018 Aug 30;13(8):e0202226. </a:t>
            </a:r>
            <a:r>
              <a:rPr lang="en-US" dirty="0" err="1"/>
              <a:t>doi</a:t>
            </a:r>
            <a:r>
              <a:rPr lang="en-US" dirty="0"/>
              <a:t>: 10.1371/journal.pone.0202226. </a:t>
            </a:r>
            <a:r>
              <a:rPr lang="en-US" dirty="0" err="1"/>
              <a:t>eCollection</a:t>
            </a:r>
            <a:r>
              <a:rPr lang="en-US" dirty="0"/>
              <a:t> 2018.</a:t>
            </a:r>
          </a:p>
          <a:p>
            <a:r>
              <a:rPr lang="en-US" b="1" dirty="0"/>
              <a:t>Serum Wisteria floribunda agglutinin-positive Mac-2-binding protein levels predict the presence of fibrotic nonalcoholic steatohepatitis (NASH) and NASH cirrhosis.</a:t>
            </a:r>
          </a:p>
          <a:p>
            <a:r>
              <a:rPr lang="en-US" u="sng" dirty="0" err="1">
                <a:hlinkClick r:id="rId3"/>
              </a:rPr>
              <a:t>Alkhouri</a:t>
            </a:r>
            <a:r>
              <a:rPr lang="en-US" u="sng" dirty="0">
                <a:hlinkClick r:id="rId3"/>
              </a:rPr>
              <a:t> N</a:t>
            </a:r>
            <a:r>
              <a:rPr lang="en-US" baseline="30000" dirty="0"/>
              <a:t>1</a:t>
            </a:r>
            <a:r>
              <a:rPr lang="en-US" dirty="0"/>
              <a:t>, </a:t>
            </a:r>
            <a:r>
              <a:rPr lang="en-US" u="sng" dirty="0">
                <a:hlinkClick r:id="rId4"/>
              </a:rPr>
              <a:t>Johnson C</a:t>
            </a:r>
            <a:r>
              <a:rPr lang="en-US" baseline="30000" dirty="0"/>
              <a:t>2</a:t>
            </a:r>
            <a:r>
              <a:rPr lang="en-US" dirty="0"/>
              <a:t>, </a:t>
            </a:r>
            <a:r>
              <a:rPr lang="en-US" u="sng" dirty="0">
                <a:hlinkClick r:id="rId5"/>
              </a:rPr>
              <a:t>Adams L</a:t>
            </a:r>
            <a:r>
              <a:rPr lang="en-US" baseline="30000" dirty="0"/>
              <a:t>3</a:t>
            </a:r>
            <a:r>
              <a:rPr lang="en-US" dirty="0"/>
              <a:t>, </a:t>
            </a:r>
            <a:r>
              <a:rPr lang="en-US" u="sng" dirty="0" err="1">
                <a:hlinkClick r:id="rId6"/>
              </a:rPr>
              <a:t>Kitajima</a:t>
            </a:r>
            <a:r>
              <a:rPr lang="en-US" u="sng" dirty="0">
                <a:hlinkClick r:id="rId6"/>
              </a:rPr>
              <a:t> S</a:t>
            </a:r>
            <a:r>
              <a:rPr lang="en-US" baseline="30000" dirty="0"/>
              <a:t>4</a:t>
            </a:r>
            <a:r>
              <a:rPr lang="en-US" dirty="0"/>
              <a:t>, </a:t>
            </a:r>
            <a:r>
              <a:rPr lang="en-US" u="sng" dirty="0" err="1">
                <a:hlinkClick r:id="rId7"/>
              </a:rPr>
              <a:t>Tsuruno</a:t>
            </a:r>
            <a:r>
              <a:rPr lang="en-US" u="sng" dirty="0">
                <a:hlinkClick r:id="rId7"/>
              </a:rPr>
              <a:t> C</a:t>
            </a:r>
            <a:r>
              <a:rPr lang="en-US" baseline="30000" dirty="0"/>
              <a:t>4</a:t>
            </a:r>
            <a:r>
              <a:rPr lang="en-US" dirty="0"/>
              <a:t>, </a:t>
            </a:r>
            <a:r>
              <a:rPr lang="en-US" u="sng" dirty="0" err="1">
                <a:hlinkClick r:id="rId8"/>
              </a:rPr>
              <a:t>Colpitts</a:t>
            </a:r>
            <a:r>
              <a:rPr lang="en-US" u="sng" dirty="0">
                <a:hlinkClick r:id="rId8"/>
              </a:rPr>
              <a:t> TL</a:t>
            </a:r>
            <a:r>
              <a:rPr lang="en-US" baseline="30000" dirty="0"/>
              <a:t>5</a:t>
            </a:r>
            <a:r>
              <a:rPr lang="en-US" dirty="0"/>
              <a:t>, </a:t>
            </a:r>
            <a:r>
              <a:rPr lang="en-US" u="sng" dirty="0" err="1">
                <a:hlinkClick r:id="rId9"/>
              </a:rPr>
              <a:t>Hatcho</a:t>
            </a:r>
            <a:r>
              <a:rPr lang="en-US" u="sng" dirty="0">
                <a:hlinkClick r:id="rId9"/>
              </a:rPr>
              <a:t> K</a:t>
            </a:r>
            <a:r>
              <a:rPr lang="en-US" baseline="30000" dirty="0"/>
              <a:t>5</a:t>
            </a:r>
            <a:r>
              <a:rPr lang="en-US" dirty="0"/>
              <a:t>, </a:t>
            </a:r>
            <a:r>
              <a:rPr lang="en-US" u="sng" dirty="0" err="1">
                <a:hlinkClick r:id="rId10"/>
              </a:rPr>
              <a:t>Lawitz</a:t>
            </a:r>
            <a:r>
              <a:rPr lang="en-US" u="sng" dirty="0">
                <a:hlinkClick r:id="rId10"/>
              </a:rPr>
              <a:t> E</a:t>
            </a:r>
            <a:r>
              <a:rPr lang="en-US" baseline="30000" dirty="0"/>
              <a:t>1</a:t>
            </a:r>
            <a:r>
              <a:rPr lang="en-US" dirty="0"/>
              <a:t>, </a:t>
            </a:r>
            <a:r>
              <a:rPr lang="en-US" u="sng" dirty="0">
                <a:hlinkClick r:id="rId11"/>
              </a:rPr>
              <a:t>Lopez R</a:t>
            </a:r>
            <a:r>
              <a:rPr lang="en-US" baseline="30000" dirty="0"/>
              <a:t>6</a:t>
            </a:r>
            <a:r>
              <a:rPr lang="en-US" dirty="0"/>
              <a:t>, </a:t>
            </a:r>
            <a:r>
              <a:rPr lang="en-US" u="sng" dirty="0">
                <a:hlinkClick r:id="rId12"/>
              </a:rPr>
              <a:t>Feldstein A</a:t>
            </a:r>
            <a:r>
              <a:rPr lang="en-US" baseline="30000" dirty="0"/>
              <a:t>2</a:t>
            </a:r>
            <a:r>
              <a:rPr lang="en-US" dirty="0"/>
              <a:t>.</a:t>
            </a:r>
          </a:p>
          <a:p>
            <a:r>
              <a:rPr lang="en-US" b="1" dirty="0">
                <a:hlinkClick r:id="rId2" tooltip="Open/close author information list"/>
              </a:rPr>
              <a:t>Author information</a:t>
            </a:r>
            <a:endParaRPr lang="en-US" b="1" dirty="0"/>
          </a:p>
          <a:p>
            <a:r>
              <a:rPr lang="en-US" b="1" dirty="0"/>
              <a:t>Abstract</a:t>
            </a:r>
          </a:p>
          <a:p>
            <a:r>
              <a:rPr lang="en-US" b="1" cap="all" dirty="0"/>
              <a:t>OBJECTIVE:</a:t>
            </a:r>
          </a:p>
          <a:p>
            <a:r>
              <a:rPr lang="en-US" dirty="0"/>
              <a:t>The race for finding effective treatments for nonalcoholic fatty liver disease (NAFLD) has been slowed down by the high screen-failure rate for including patients in trials due to the lack of a noninvasive biomarker that can identify patients with significant disease. Recently, Wisteria floribunda agglutinin-positive Mac-2-binding protein (WFA+ -M2BP) has shown promise in predicting liver fibrosis. The aims of this study were to evaluate the utility of WFA+ -M2BP as a biomarker to sub-classify patients with NAFLD according to their disease severity and to assess its correlation with histologic features of NAFLD.</a:t>
            </a:r>
          </a:p>
          <a:p>
            <a:endParaRPr lang="it-IT" dirty="0"/>
          </a:p>
        </p:txBody>
      </p:sp>
    </p:spTree>
    <p:extLst>
      <p:ext uri="{BB962C8B-B14F-4D97-AF65-F5344CB8AC3E}">
        <p14:creationId xmlns:p14="http://schemas.microsoft.com/office/powerpoint/2010/main" val="228688064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259632" y="1124744"/>
            <a:ext cx="6192688" cy="2862322"/>
          </a:xfrm>
          <a:prstGeom prst="rect">
            <a:avLst/>
          </a:prstGeom>
          <a:noFill/>
        </p:spPr>
        <p:txBody>
          <a:bodyPr wrap="square" rtlCol="0">
            <a:spAutoFit/>
          </a:bodyPr>
          <a:lstStyle/>
          <a:p>
            <a:r>
              <a:rPr lang="en-US" b="1" cap="all" dirty="0"/>
              <a:t>METHODS:</a:t>
            </a:r>
          </a:p>
          <a:p>
            <a:r>
              <a:rPr lang="en-US" dirty="0"/>
              <a:t>Patients undergoing biopsy for clinical suspicion of NAFLD and healthy controls were included. Patients with NAFLD were classified into: NAFL, early NASH (F0-F1), fibrotic NASH (F2-F3), and NASH cirrhosis (F4). Levels of WFA+ -M2BP in sera was measured by a HISCL™ M2BPGi™ assay kit using an automated </a:t>
            </a:r>
            <a:r>
              <a:rPr lang="en-US" dirty="0" err="1"/>
              <a:t>immunoanalyzer</a:t>
            </a:r>
            <a:r>
              <a:rPr lang="en-US" dirty="0"/>
              <a:t> (HISCL™-800; </a:t>
            </a:r>
            <a:r>
              <a:rPr lang="en-US" dirty="0" err="1"/>
              <a:t>Sysmex</a:t>
            </a:r>
            <a:r>
              <a:rPr lang="en-US" dirty="0"/>
              <a:t>, Kobe, Japan). Analysis of covariance was used to assess difference in WFA+ -M2BP between the groups and Spearman's correlation coefficients were used to assess correlation with histological features</a:t>
            </a:r>
            <a:r>
              <a:rPr lang="en-US" dirty="0" smtClean="0"/>
              <a:t>.</a:t>
            </a:r>
            <a:endParaRPr lang="en-US" dirty="0"/>
          </a:p>
        </p:txBody>
      </p:sp>
    </p:spTree>
    <p:extLst>
      <p:ext uri="{BB962C8B-B14F-4D97-AF65-F5344CB8AC3E}">
        <p14:creationId xmlns:p14="http://schemas.microsoft.com/office/powerpoint/2010/main" val="90367476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15616" y="908720"/>
            <a:ext cx="7488832" cy="5078313"/>
          </a:xfrm>
          <a:prstGeom prst="rect">
            <a:avLst/>
          </a:prstGeom>
          <a:noFill/>
        </p:spPr>
        <p:txBody>
          <a:bodyPr wrap="square" rtlCol="0">
            <a:spAutoFit/>
          </a:bodyPr>
          <a:lstStyle/>
          <a:p>
            <a:r>
              <a:rPr lang="en-US" b="1" cap="all" dirty="0"/>
              <a:t>RESULTS:</a:t>
            </a:r>
          </a:p>
          <a:p>
            <a:r>
              <a:rPr lang="en-US" dirty="0"/>
              <a:t>Our cohort consisted of 20 healthy controls and 198 patients with biopsy-proven NAFLD divided as follows: 52 with NAFL, 62 with early NASH, 52 with fibrotic NASH, and 32 with NASH cirrhosis. WFA+ -M2BP level was found to be significantly increased in the fibrotic NASH and NASH cirrhosis groups compared to healthy controls and those with early NAFLD after adjusting for age, gender and BMI. Furthermore, patients with NASH cirrhosis had significantly higher WFA+ -M2BP levels (2.4[1.5, 4.2] C.O.I (Cut-off Index)) than those with fibrotic NASH (1.2[0.79, 1.9]), p &lt; 0.001. WFA+ -M2BP level had moderate correlation with inflammation, ballooning and NAFLD activity score and strong correlation with fibrosis stage. Additionally, ROC curve analysis demonstrated that WFA+ -M2BP accurately differentiated F2-4 from F0-F1.</a:t>
            </a:r>
          </a:p>
          <a:p>
            <a:r>
              <a:rPr lang="en-US" b="1" cap="all" dirty="0"/>
              <a:t>CONCLUSION:</a:t>
            </a:r>
          </a:p>
          <a:p>
            <a:r>
              <a:rPr lang="en-US" dirty="0"/>
              <a:t>In a large cohort of patients with the full spectrum of NAFLD, WFA+ -M2BP levels predicted the presence of advanced disease and correlated strongly with fibrosis stage.</a:t>
            </a:r>
          </a:p>
          <a:p>
            <a:endParaRPr lang="it-IT" dirty="0"/>
          </a:p>
          <a:p>
            <a:endParaRPr lang="it-IT" dirty="0"/>
          </a:p>
        </p:txBody>
      </p:sp>
    </p:spTree>
    <p:extLst>
      <p:ext uri="{BB962C8B-B14F-4D97-AF65-F5344CB8AC3E}">
        <p14:creationId xmlns:p14="http://schemas.microsoft.com/office/powerpoint/2010/main" val="35873826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Universo Steatosi</a:t>
            </a:r>
            <a:endParaRPr lang="it-IT" dirty="0"/>
          </a:p>
        </p:txBody>
      </p:sp>
      <p:sp>
        <p:nvSpPr>
          <p:cNvPr id="3" name="Segnaposto contenuto 2"/>
          <p:cNvSpPr>
            <a:spLocks noGrp="1"/>
          </p:cNvSpPr>
          <p:nvPr>
            <p:ph idx="1"/>
          </p:nvPr>
        </p:nvSpPr>
        <p:spPr>
          <a:xfrm>
            <a:off x="467544" y="2060848"/>
            <a:ext cx="8229600" cy="3168351"/>
          </a:xfrm>
        </p:spPr>
        <p:txBody>
          <a:bodyPr>
            <a:normAutofit fontScale="62500" lnSpcReduction="20000"/>
          </a:bodyPr>
          <a:lstStyle/>
          <a:p>
            <a:pPr marL="0" indent="0" algn="just">
              <a:buNone/>
            </a:pPr>
            <a:r>
              <a:rPr lang="it-IT" dirty="0" smtClean="0"/>
              <a:t>In questa presentazione eviterò di proposito di addentrarmi nei meccanismi biochimici e immunologici della steatosi epatica, in quanto si tratta di argomenti che interessano soprattutto il ricercatore e molto di meno chi se ne interessa per pratica clinica. Lo scopo del mio intervento è chiarire cosa è la steatosi e il suo «universo» e mettere in condizione chi non è esperto dell’argomento sotto il profilo clinico-pratico di capire perché occuparsi di steatosi significa occuparsi … di una cosa seria. </a:t>
            </a:r>
          </a:p>
          <a:p>
            <a:pPr marL="0" indent="0" algn="just">
              <a:buNone/>
            </a:pPr>
            <a:r>
              <a:rPr lang="it-IT" dirty="0" smtClean="0"/>
              <a:t>Vi informo inoltre che tutta la presentazione rimane a vostra disposizione e sarà consultabile sul sito </a:t>
            </a:r>
            <a:r>
              <a:rPr lang="it-IT" dirty="0" smtClean="0">
                <a:hlinkClick r:id="rId2"/>
              </a:rPr>
              <a:t>www.dottormassa.it</a:t>
            </a:r>
            <a:r>
              <a:rPr lang="it-IT" dirty="0" smtClean="0"/>
              <a:t> sul quale sarà pubblicata. </a:t>
            </a:r>
          </a:p>
          <a:p>
            <a:pPr marL="0" indent="0" algn="just">
              <a:buNone/>
            </a:pPr>
            <a:r>
              <a:rPr lang="it-IT" dirty="0" smtClean="0"/>
              <a:t>Vi accorgerete che alcune informazioni vengono riprese e ripetute nelle varie parti della relazione: questo serve a sottolinearne l’importanza e a facilitarne la memorizzazione. Interrompete quando volete.</a:t>
            </a:r>
          </a:p>
        </p:txBody>
      </p:sp>
    </p:spTree>
    <p:extLst>
      <p:ext uri="{BB962C8B-B14F-4D97-AF65-F5344CB8AC3E}">
        <p14:creationId xmlns:p14="http://schemas.microsoft.com/office/powerpoint/2010/main" val="351932516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331640" y="1700808"/>
            <a:ext cx="5760640" cy="2862322"/>
          </a:xfrm>
          <a:prstGeom prst="rect">
            <a:avLst/>
          </a:prstGeom>
          <a:noFill/>
        </p:spPr>
        <p:txBody>
          <a:bodyPr wrap="square" rtlCol="0">
            <a:spAutoFit/>
          </a:bodyPr>
          <a:lstStyle/>
          <a:p>
            <a:r>
              <a:rPr lang="it-IT" sz="6000" dirty="0" smtClean="0"/>
              <a:t>Perché la progressione del danno?</a:t>
            </a:r>
            <a:endParaRPr lang="it-IT" sz="6000" dirty="0"/>
          </a:p>
        </p:txBody>
      </p:sp>
    </p:spTree>
    <p:extLst>
      <p:ext uri="{BB962C8B-B14F-4D97-AF65-F5344CB8AC3E}">
        <p14:creationId xmlns:p14="http://schemas.microsoft.com/office/powerpoint/2010/main" val="154223689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475656" y="2132856"/>
            <a:ext cx="6480720" cy="2031325"/>
          </a:xfrm>
          <a:prstGeom prst="rect">
            <a:avLst/>
          </a:prstGeom>
          <a:noFill/>
        </p:spPr>
        <p:txBody>
          <a:bodyPr wrap="square" rtlCol="0">
            <a:spAutoFit/>
          </a:bodyPr>
          <a:lstStyle/>
          <a:p>
            <a:r>
              <a:rPr lang="it-IT" dirty="0" smtClean="0"/>
              <a:t>Studi di Angulo e </a:t>
            </a:r>
            <a:r>
              <a:rPr lang="it-IT" dirty="0" err="1" smtClean="0"/>
              <a:t>Matteoni</a:t>
            </a:r>
            <a:r>
              <a:rPr lang="it-IT" dirty="0" smtClean="0"/>
              <a:t> hanno evidenziato i seguenti fattori di rischio associati a fibrosi severe nel primo esame bioptico:</a:t>
            </a:r>
          </a:p>
          <a:p>
            <a:pPr marL="285750" indent="-285750">
              <a:buFont typeface="Arial" panose="020B0604020202020204" pitchFamily="34" charset="0"/>
              <a:buChar char="•"/>
            </a:pPr>
            <a:r>
              <a:rPr lang="it-IT" dirty="0" smtClean="0"/>
              <a:t>Età avanzata &gt; 45 anni</a:t>
            </a:r>
          </a:p>
          <a:p>
            <a:pPr marL="285750" indent="-285750">
              <a:buFont typeface="Arial" panose="020B0604020202020204" pitchFamily="34" charset="0"/>
              <a:buChar char="•"/>
            </a:pPr>
            <a:r>
              <a:rPr lang="it-IT" dirty="0" smtClean="0"/>
              <a:t>Obesità</a:t>
            </a:r>
          </a:p>
          <a:p>
            <a:pPr marL="285750" indent="-285750">
              <a:buFont typeface="Arial" panose="020B0604020202020204" pitchFamily="34" charset="0"/>
              <a:buChar char="•"/>
            </a:pPr>
            <a:r>
              <a:rPr lang="it-IT" dirty="0" smtClean="0"/>
              <a:t>Diabete tipo 2</a:t>
            </a:r>
          </a:p>
          <a:p>
            <a:pPr marL="285750" indent="-285750">
              <a:buFont typeface="Arial" panose="020B0604020202020204" pitchFamily="34" charset="0"/>
              <a:buChar char="•"/>
            </a:pPr>
            <a:r>
              <a:rPr lang="it-IT" dirty="0" smtClean="0"/>
              <a:t>Rapporto AST/ALT &gt; 1</a:t>
            </a:r>
          </a:p>
          <a:p>
            <a:r>
              <a:rPr lang="it-IT" dirty="0" smtClean="0"/>
              <a:t>Il rischio aumenta se coesistono due o più di due fattori</a:t>
            </a:r>
            <a:endParaRPr lang="it-IT" dirty="0"/>
          </a:p>
        </p:txBody>
      </p:sp>
    </p:spTree>
    <p:extLst>
      <p:ext uri="{BB962C8B-B14F-4D97-AF65-F5344CB8AC3E}">
        <p14:creationId xmlns:p14="http://schemas.microsoft.com/office/powerpoint/2010/main" val="106816964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484784"/>
            <a:ext cx="7343775" cy="288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26184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403648" y="1340768"/>
            <a:ext cx="6120680" cy="3539430"/>
          </a:xfrm>
          <a:prstGeom prst="rect">
            <a:avLst/>
          </a:prstGeom>
          <a:noFill/>
        </p:spPr>
        <p:txBody>
          <a:bodyPr wrap="square" rtlCol="0">
            <a:spAutoFit/>
          </a:bodyPr>
          <a:lstStyle/>
          <a:p>
            <a:r>
              <a:rPr lang="it-IT" sz="3200" dirty="0" smtClean="0"/>
              <a:t>Fattori di rischio per la progressione della malattia:</a:t>
            </a:r>
            <a:endParaRPr lang="it-IT" sz="3200" dirty="0"/>
          </a:p>
          <a:p>
            <a:pPr marL="457200" indent="-457200">
              <a:buFont typeface="Arial" panose="020B0604020202020204" pitchFamily="34" charset="0"/>
              <a:buChar char="•"/>
            </a:pPr>
            <a:r>
              <a:rPr lang="it-IT" sz="3200" dirty="0" smtClean="0"/>
              <a:t>Modificabili: sovrappeso e obesità, </a:t>
            </a:r>
            <a:r>
              <a:rPr lang="it-IT" sz="3200" dirty="0" err="1" smtClean="0"/>
              <a:t>insulinoresistenza</a:t>
            </a:r>
            <a:r>
              <a:rPr lang="it-IT" sz="3200" dirty="0" smtClean="0"/>
              <a:t>, diabete</a:t>
            </a:r>
          </a:p>
          <a:p>
            <a:pPr marL="457200" indent="-457200">
              <a:buFont typeface="Arial" panose="020B0604020202020204" pitchFamily="34" charset="0"/>
              <a:buChar char="•"/>
            </a:pPr>
            <a:r>
              <a:rPr lang="it-IT" sz="3200" dirty="0" smtClean="0"/>
              <a:t>Non modificabili: età, etnia?, fattori genetici, istologia basale</a:t>
            </a:r>
            <a:endParaRPr lang="it-IT" sz="3200" dirty="0"/>
          </a:p>
        </p:txBody>
      </p:sp>
    </p:spTree>
    <p:extLst>
      <p:ext uri="{BB962C8B-B14F-4D97-AF65-F5344CB8AC3E}">
        <p14:creationId xmlns:p14="http://schemas.microsoft.com/office/powerpoint/2010/main" val="48454774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691680" y="1988840"/>
            <a:ext cx="6192688" cy="2123658"/>
          </a:xfrm>
          <a:prstGeom prst="rect">
            <a:avLst/>
          </a:prstGeom>
          <a:noFill/>
        </p:spPr>
        <p:txBody>
          <a:bodyPr wrap="square" rtlCol="0">
            <a:spAutoFit/>
          </a:bodyPr>
          <a:lstStyle/>
          <a:p>
            <a:r>
              <a:rPr lang="it-IT" sz="6600" dirty="0" smtClean="0"/>
              <a:t>NASH e cirrosi criptogenetica</a:t>
            </a:r>
            <a:endParaRPr lang="it-IT" sz="6600" dirty="0"/>
          </a:p>
        </p:txBody>
      </p:sp>
    </p:spTree>
    <p:extLst>
      <p:ext uri="{BB962C8B-B14F-4D97-AF65-F5344CB8AC3E}">
        <p14:creationId xmlns:p14="http://schemas.microsoft.com/office/powerpoint/2010/main" val="385595804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23728" y="1628800"/>
            <a:ext cx="4572000" cy="3785652"/>
          </a:xfrm>
          <a:prstGeom prst="rect">
            <a:avLst/>
          </a:prstGeom>
        </p:spPr>
        <p:txBody>
          <a:bodyPr>
            <a:spAutoFit/>
          </a:bodyPr>
          <a:lstStyle/>
          <a:p>
            <a:pPr algn="ctr"/>
            <a:r>
              <a:rPr lang="it-IT" sz="2400" dirty="0"/>
              <a:t>La cirrosi criptogenetica, che costituiva circa 1/3 delle cirrosi negli anni ‘80, rappresenta</a:t>
            </a:r>
          </a:p>
          <a:p>
            <a:pPr algn="ctr"/>
            <a:r>
              <a:rPr lang="it-IT" sz="2400" dirty="0"/>
              <a:t>attualmente il 5% delle cirrosi e circa il 10% delle epatopatie croniche terminali da sottoporre </a:t>
            </a:r>
            <a:r>
              <a:rPr lang="it-IT" sz="2400" dirty="0" smtClean="0"/>
              <a:t>a trapianto. </a:t>
            </a:r>
            <a:r>
              <a:rPr lang="it-IT" sz="2400" dirty="0"/>
              <a:t>Molteplici osservazioni sostengono l’ipotesi che la cirrosi criptogenetica </a:t>
            </a:r>
            <a:r>
              <a:rPr lang="it-IT" sz="2400" dirty="0" smtClean="0"/>
              <a:t>sia l’evoluzione </a:t>
            </a:r>
            <a:r>
              <a:rPr lang="it-IT" sz="2400" dirty="0"/>
              <a:t>di una NASH:</a:t>
            </a:r>
          </a:p>
        </p:txBody>
      </p:sp>
    </p:spTree>
    <p:extLst>
      <p:ext uri="{BB962C8B-B14F-4D97-AF65-F5344CB8AC3E}">
        <p14:creationId xmlns:p14="http://schemas.microsoft.com/office/powerpoint/2010/main" val="118517832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051720" y="1628800"/>
            <a:ext cx="4572000" cy="3416320"/>
          </a:xfrm>
          <a:prstGeom prst="rect">
            <a:avLst/>
          </a:prstGeom>
        </p:spPr>
        <p:txBody>
          <a:bodyPr>
            <a:spAutoFit/>
          </a:bodyPr>
          <a:lstStyle/>
          <a:p>
            <a:pPr algn="just"/>
            <a:r>
              <a:rPr lang="it-IT" dirty="0"/>
              <a:t>1. pazienti con cirrosi criptogenetica sono in prevalenza donne sessantenni, obese,</a:t>
            </a:r>
          </a:p>
          <a:p>
            <a:pPr algn="just"/>
            <a:r>
              <a:rPr lang="it-IT" dirty="0"/>
              <a:t>diabetiche, </a:t>
            </a:r>
            <a:r>
              <a:rPr lang="it-IT" dirty="0" err="1"/>
              <a:t>iperlipidemiche</a:t>
            </a:r>
            <a:r>
              <a:rPr lang="it-IT" dirty="0"/>
              <a:t> con modesta </a:t>
            </a:r>
            <a:r>
              <a:rPr lang="it-IT" dirty="0" err="1" smtClean="0"/>
              <a:t>ipertransaminasemia</a:t>
            </a:r>
            <a:r>
              <a:rPr lang="it-IT" dirty="0" smtClean="0"/>
              <a:t>. </a:t>
            </a:r>
            <a:r>
              <a:rPr lang="it-IT" dirty="0"/>
              <a:t>Questo profilo</a:t>
            </a:r>
          </a:p>
          <a:p>
            <a:pPr algn="just"/>
            <a:r>
              <a:rPr lang="it-IT" dirty="0"/>
              <a:t>epidemiologico ricorda molto da vicino la descrizione fatta da Ludwig nello studio</a:t>
            </a:r>
          </a:p>
          <a:p>
            <a:pPr algn="just"/>
            <a:r>
              <a:rPr lang="it-IT" dirty="0"/>
              <a:t>nel quale fu coniata la definizione di </a:t>
            </a:r>
            <a:r>
              <a:rPr lang="it-IT" dirty="0" smtClean="0"/>
              <a:t>NASH;</a:t>
            </a:r>
            <a:endParaRPr lang="it-IT" dirty="0"/>
          </a:p>
          <a:p>
            <a:pPr algn="just"/>
            <a:r>
              <a:rPr lang="it-IT" dirty="0"/>
              <a:t>2. la prevalenza di obesità e diabete mellito di tipo 2 è doppia in pazienti con cirrosi</a:t>
            </a:r>
          </a:p>
          <a:p>
            <a:pPr algn="just"/>
            <a:r>
              <a:rPr lang="it-IT" dirty="0"/>
              <a:t>criptogenetica rispetto a quelli con cirrosi post-virale o autoimmune e risulta</a:t>
            </a:r>
          </a:p>
          <a:p>
            <a:pPr algn="just"/>
            <a:r>
              <a:rPr lang="it-IT" dirty="0"/>
              <a:t>paragonabile </a:t>
            </a:r>
            <a:r>
              <a:rPr lang="it-IT" dirty="0" smtClean="0"/>
              <a:t>a quella </a:t>
            </a:r>
            <a:r>
              <a:rPr lang="it-IT" dirty="0"/>
              <a:t>di pazienti con </a:t>
            </a:r>
            <a:r>
              <a:rPr lang="it-IT" dirty="0" smtClean="0"/>
              <a:t>NASH</a:t>
            </a:r>
            <a:endParaRPr lang="it-IT" dirty="0"/>
          </a:p>
        </p:txBody>
      </p:sp>
    </p:spTree>
    <p:extLst>
      <p:ext uri="{BB962C8B-B14F-4D97-AF65-F5344CB8AC3E}">
        <p14:creationId xmlns:p14="http://schemas.microsoft.com/office/powerpoint/2010/main" val="88856076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307704" y="1052736"/>
            <a:ext cx="4572000" cy="4247317"/>
          </a:xfrm>
          <a:prstGeom prst="rect">
            <a:avLst/>
          </a:prstGeom>
        </p:spPr>
        <p:txBody>
          <a:bodyPr>
            <a:spAutoFit/>
          </a:bodyPr>
          <a:lstStyle/>
          <a:p>
            <a:r>
              <a:rPr lang="it-IT" dirty="0" smtClean="0"/>
              <a:t>3. nella </a:t>
            </a:r>
            <a:r>
              <a:rPr lang="it-IT" dirty="0" err="1" smtClean="0"/>
              <a:t>steatoepatite</a:t>
            </a:r>
            <a:r>
              <a:rPr lang="it-IT" dirty="0" smtClean="0"/>
              <a:t> l’evoluzione in cirrosi si associa a progressiva perdita della</a:t>
            </a:r>
          </a:p>
          <a:p>
            <a:r>
              <a:rPr lang="it-IT" dirty="0" smtClean="0"/>
              <a:t>steatosi. Per tale motivo, probabilmente per molti anni non è stata posta</a:t>
            </a:r>
          </a:p>
          <a:p>
            <a:r>
              <a:rPr lang="it-IT" dirty="0" smtClean="0"/>
              <a:t>l’attenzione al nesso tra NASH e cirrosi;</a:t>
            </a:r>
          </a:p>
          <a:p>
            <a:r>
              <a:rPr lang="it-IT" dirty="0" smtClean="0"/>
              <a:t>4. sono descritte associazioni familiari di cirrosi </a:t>
            </a:r>
            <a:r>
              <a:rPr lang="it-IT" dirty="0" err="1" smtClean="0"/>
              <a:t>critpogenetica</a:t>
            </a:r>
            <a:r>
              <a:rPr lang="it-IT" dirty="0" smtClean="0"/>
              <a:t> e NASH;</a:t>
            </a:r>
          </a:p>
          <a:p>
            <a:r>
              <a:rPr lang="it-IT" dirty="0" smtClean="0"/>
              <a:t>5. in studi </a:t>
            </a:r>
            <a:r>
              <a:rPr lang="it-IT" dirty="0"/>
              <a:t>non confermati su </a:t>
            </a:r>
            <a:r>
              <a:rPr lang="it-IT" dirty="0" smtClean="0"/>
              <a:t>popolazioni multietniche la cirrosi criptogenetica presenta una prevalenza maggiore nei diabetici obesi ispanici rispetto ai diabetici afroamericani: ciò rispecchia la diversa patogenesi del diabete di tipo 2 in queste due sottopopolazioni con maggior </a:t>
            </a:r>
            <a:r>
              <a:rPr lang="it-IT" dirty="0" err="1" smtClean="0"/>
              <a:t>insulinoresistenza</a:t>
            </a:r>
            <a:r>
              <a:rPr lang="it-IT" dirty="0" smtClean="0"/>
              <a:t> nei primi e maggior deficit insulinico nei secondi</a:t>
            </a:r>
          </a:p>
        </p:txBody>
      </p:sp>
    </p:spTree>
    <p:extLst>
      <p:ext uri="{BB962C8B-B14F-4D97-AF65-F5344CB8AC3E}">
        <p14:creationId xmlns:p14="http://schemas.microsoft.com/office/powerpoint/2010/main" val="206960619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286000" y="1582341"/>
            <a:ext cx="4572000" cy="3693319"/>
          </a:xfrm>
          <a:prstGeom prst="rect">
            <a:avLst/>
          </a:prstGeom>
        </p:spPr>
        <p:txBody>
          <a:bodyPr>
            <a:spAutoFit/>
          </a:bodyPr>
          <a:lstStyle/>
          <a:p>
            <a:r>
              <a:rPr lang="it-IT" dirty="0" smtClean="0"/>
              <a:t>6. la NASH recidiva dopo trapianto epatico eseguito per cirrosi criptogenetica. Una</a:t>
            </a:r>
          </a:p>
          <a:p>
            <a:r>
              <a:rPr lang="it-IT" dirty="0" smtClean="0"/>
              <a:t>casistica della Mayo Clinic riporta una recidiva di steatosi post-trapianto del 60%</a:t>
            </a:r>
          </a:p>
          <a:p>
            <a:r>
              <a:rPr lang="it-IT" dirty="0" smtClean="0"/>
              <a:t>con una progressione in cirrosi del 12%. È opportuno qui segnalare che la</a:t>
            </a:r>
          </a:p>
          <a:p>
            <a:r>
              <a:rPr lang="it-IT" dirty="0" smtClean="0"/>
              <a:t>steatosi epatica, quando interessa più del 30-33% del lobulo, è un </a:t>
            </a:r>
            <a:r>
              <a:rPr lang="it-IT" dirty="0" err="1" smtClean="0"/>
              <a:t>predittore</a:t>
            </a:r>
            <a:endParaRPr lang="it-IT" dirty="0" smtClean="0"/>
          </a:p>
          <a:p>
            <a:r>
              <a:rPr lang="it-IT" dirty="0" smtClean="0"/>
              <a:t>indipendente di complicanze dopo </a:t>
            </a:r>
            <a:r>
              <a:rPr lang="it-IT" dirty="0" err="1" smtClean="0"/>
              <a:t>epatectomia</a:t>
            </a:r>
            <a:r>
              <a:rPr lang="it-IT" dirty="0" smtClean="0"/>
              <a:t> parziale: la steatosi interferisce</a:t>
            </a:r>
          </a:p>
          <a:p>
            <a:r>
              <a:rPr lang="it-IT" dirty="0" smtClean="0"/>
              <a:t>pertanto sfavorevolmente nel decorso post-operatorio dei pazienti sottoposti a</a:t>
            </a:r>
          </a:p>
          <a:p>
            <a:r>
              <a:rPr lang="it-IT" dirty="0" smtClean="0"/>
              <a:t>chirurgia epatica maggiore</a:t>
            </a:r>
            <a:endParaRPr lang="it-IT" dirty="0"/>
          </a:p>
        </p:txBody>
      </p:sp>
    </p:spTree>
    <p:extLst>
      <p:ext uri="{BB962C8B-B14F-4D97-AF65-F5344CB8AC3E}">
        <p14:creationId xmlns:p14="http://schemas.microsoft.com/office/powerpoint/2010/main" val="81727770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691680" y="2132856"/>
            <a:ext cx="5760640" cy="1938992"/>
          </a:xfrm>
          <a:prstGeom prst="rect">
            <a:avLst/>
          </a:prstGeom>
          <a:noFill/>
        </p:spPr>
        <p:txBody>
          <a:bodyPr wrap="square" rtlCol="0">
            <a:spAutoFit/>
          </a:bodyPr>
          <a:lstStyle/>
          <a:p>
            <a:r>
              <a:rPr lang="it-IT" sz="6000" dirty="0" smtClean="0"/>
              <a:t>Una condizione preneoplastica?</a:t>
            </a:r>
            <a:endParaRPr lang="it-IT" sz="6000" dirty="0"/>
          </a:p>
        </p:txBody>
      </p:sp>
    </p:spTree>
    <p:extLst>
      <p:ext uri="{BB962C8B-B14F-4D97-AF65-F5344CB8AC3E}">
        <p14:creationId xmlns:p14="http://schemas.microsoft.com/office/powerpoint/2010/main" val="30586491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891317"/>
            <a:ext cx="6268297" cy="4044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1403648" y="5445224"/>
            <a:ext cx="6268297" cy="369332"/>
          </a:xfrm>
          <a:prstGeom prst="rect">
            <a:avLst/>
          </a:prstGeom>
          <a:noFill/>
        </p:spPr>
        <p:txBody>
          <a:bodyPr wrap="square" rtlCol="0">
            <a:spAutoFit/>
          </a:bodyPr>
          <a:lstStyle/>
          <a:p>
            <a:r>
              <a:rPr lang="it-IT" dirty="0" smtClean="0"/>
              <a:t>Il progresso umano, se così vogliamo dire</a:t>
            </a:r>
          </a:p>
        </p:txBody>
      </p:sp>
    </p:spTree>
    <p:extLst>
      <p:ext uri="{BB962C8B-B14F-4D97-AF65-F5344CB8AC3E}">
        <p14:creationId xmlns:p14="http://schemas.microsoft.com/office/powerpoint/2010/main" val="46402967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051720" y="1196752"/>
            <a:ext cx="4572000" cy="4031873"/>
          </a:xfrm>
          <a:prstGeom prst="rect">
            <a:avLst/>
          </a:prstGeom>
        </p:spPr>
        <p:txBody>
          <a:bodyPr>
            <a:spAutoFit/>
          </a:bodyPr>
          <a:lstStyle/>
          <a:p>
            <a:pPr algn="just"/>
            <a:r>
              <a:rPr lang="it-IT" sz="3200" dirty="0"/>
              <a:t>L</a:t>
            </a:r>
            <a:r>
              <a:rPr lang="it-IT" sz="3200" dirty="0" smtClean="0"/>
              <a:t>’ eziologia </a:t>
            </a:r>
            <a:r>
              <a:rPr lang="it-IT" sz="3200" dirty="0"/>
              <a:t>metabolica (</a:t>
            </a:r>
            <a:r>
              <a:rPr lang="it-IT" sz="3200" dirty="0" smtClean="0"/>
              <a:t>NASH) rappresenterebbe </a:t>
            </a:r>
            <a:r>
              <a:rPr lang="it-IT" sz="3200" dirty="0"/>
              <a:t>il 4% dei casi di HCC in Europa ma </a:t>
            </a:r>
            <a:r>
              <a:rPr lang="it-IT" sz="3200" dirty="0" smtClean="0"/>
              <a:t>sale al </a:t>
            </a:r>
            <a:r>
              <a:rPr lang="it-IT" sz="3200" dirty="0"/>
              <a:t>15% in casistiche americane, nelle quali la NASH come causa di HCC è seconda </a:t>
            </a:r>
            <a:r>
              <a:rPr lang="it-IT" sz="3200" dirty="0" smtClean="0"/>
              <a:t>solo all’infezione </a:t>
            </a:r>
            <a:r>
              <a:rPr lang="it-IT" sz="3200" dirty="0"/>
              <a:t>da HCV.</a:t>
            </a:r>
          </a:p>
        </p:txBody>
      </p:sp>
    </p:spTree>
    <p:extLst>
      <p:ext uri="{BB962C8B-B14F-4D97-AF65-F5344CB8AC3E}">
        <p14:creationId xmlns:p14="http://schemas.microsoft.com/office/powerpoint/2010/main" val="345783587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387143" y="620688"/>
            <a:ext cx="4572000" cy="4524315"/>
          </a:xfrm>
          <a:prstGeom prst="rect">
            <a:avLst/>
          </a:prstGeom>
        </p:spPr>
        <p:txBody>
          <a:bodyPr>
            <a:spAutoFit/>
          </a:bodyPr>
          <a:lstStyle/>
          <a:p>
            <a:pPr algn="just"/>
            <a:r>
              <a:rPr lang="it-IT" sz="2400" dirty="0"/>
              <a:t>In uno studio condotto </a:t>
            </a:r>
            <a:r>
              <a:rPr lang="it-IT" sz="2400" dirty="0" smtClean="0"/>
              <a:t>dal gruppo </a:t>
            </a:r>
            <a:r>
              <a:rPr lang="it-IT" sz="2400" dirty="0"/>
              <a:t>di </a:t>
            </a:r>
            <a:r>
              <a:rPr lang="it-IT" sz="2400" dirty="0" err="1" smtClean="0"/>
              <a:t>Bugianesi</a:t>
            </a:r>
            <a:r>
              <a:rPr lang="it-IT" sz="2400" dirty="0" smtClean="0"/>
              <a:t> sono stati esaminati </a:t>
            </a:r>
            <a:r>
              <a:rPr lang="it-IT" sz="2400" dirty="0"/>
              <a:t>i</a:t>
            </a:r>
          </a:p>
          <a:p>
            <a:pPr algn="just"/>
            <a:r>
              <a:rPr lang="it-IT" sz="2400" dirty="0"/>
              <a:t>profili </a:t>
            </a:r>
            <a:r>
              <a:rPr lang="it-IT" sz="2400" dirty="0" smtClean="0"/>
              <a:t>clinici e laboratoristici </a:t>
            </a:r>
            <a:r>
              <a:rPr lang="it-IT" sz="2400" dirty="0"/>
              <a:t>di 23</a:t>
            </a:r>
          </a:p>
          <a:p>
            <a:pPr algn="just"/>
            <a:r>
              <a:rPr lang="it-IT" sz="2400" dirty="0"/>
              <a:t>pazienti con HCC insorto su cirrosi</a:t>
            </a:r>
          </a:p>
          <a:p>
            <a:pPr algn="just"/>
            <a:r>
              <a:rPr lang="it-IT" sz="2400" dirty="0"/>
              <a:t>c</a:t>
            </a:r>
            <a:r>
              <a:rPr lang="it-IT" sz="2400" dirty="0" smtClean="0"/>
              <a:t>riptogenetica, </a:t>
            </a:r>
            <a:r>
              <a:rPr lang="it-IT" sz="2400" dirty="0"/>
              <a:t>confrontati con quelli </a:t>
            </a:r>
            <a:r>
              <a:rPr lang="it-IT" sz="2400" dirty="0" smtClean="0"/>
              <a:t>di altri </a:t>
            </a:r>
            <a:r>
              <a:rPr lang="it-IT" sz="2400" dirty="0"/>
              <a:t>92 pazienti affetti da HCC </a:t>
            </a:r>
            <a:r>
              <a:rPr lang="it-IT" sz="2400" dirty="0" smtClean="0"/>
              <a:t>su cirrosi </a:t>
            </a:r>
            <a:r>
              <a:rPr lang="it-IT" sz="2400" dirty="0"/>
              <a:t>HBV o HCV correlate e di </a:t>
            </a:r>
            <a:r>
              <a:rPr lang="it-IT" sz="2400" dirty="0" smtClean="0"/>
              <a:t>altri 23 </a:t>
            </a:r>
            <a:r>
              <a:rPr lang="it-IT" sz="2400" dirty="0"/>
              <a:t>pazienti con HCC su </a:t>
            </a:r>
            <a:r>
              <a:rPr lang="it-IT" sz="2400" dirty="0" smtClean="0"/>
              <a:t>cirrosi alcoolica</a:t>
            </a:r>
            <a:r>
              <a:rPr lang="it-IT" sz="2400" dirty="0"/>
              <a:t>. La prevalenza del </a:t>
            </a:r>
            <a:r>
              <a:rPr lang="it-IT" sz="2400" dirty="0" smtClean="0"/>
              <a:t>diabete appare significativamente </a:t>
            </a:r>
            <a:r>
              <a:rPr lang="it-IT" sz="2400" dirty="0"/>
              <a:t>maggiore </a:t>
            </a:r>
            <a:r>
              <a:rPr lang="it-IT" sz="2400" dirty="0" smtClean="0"/>
              <a:t>nei pazienti </a:t>
            </a:r>
            <a:r>
              <a:rPr lang="it-IT" sz="2400" dirty="0"/>
              <a:t>con cirrosi criptogenetica</a:t>
            </a:r>
            <a:r>
              <a:rPr lang="it-IT" sz="2400" dirty="0" smtClean="0"/>
              <a:t>.</a:t>
            </a:r>
            <a:endParaRPr lang="it-IT" sz="2400" dirty="0"/>
          </a:p>
        </p:txBody>
      </p:sp>
    </p:spTree>
    <p:extLst>
      <p:ext uri="{BB962C8B-B14F-4D97-AF65-F5344CB8AC3E}">
        <p14:creationId xmlns:p14="http://schemas.microsoft.com/office/powerpoint/2010/main" val="54137037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95736" y="908720"/>
            <a:ext cx="4572000" cy="4524315"/>
          </a:xfrm>
          <a:prstGeom prst="rect">
            <a:avLst/>
          </a:prstGeom>
        </p:spPr>
        <p:txBody>
          <a:bodyPr>
            <a:spAutoFit/>
          </a:bodyPr>
          <a:lstStyle/>
          <a:p>
            <a:pPr algn="just"/>
            <a:r>
              <a:rPr lang="it-IT" dirty="0" smtClean="0"/>
              <a:t>Pur con funzione epatica paragonabile nei</a:t>
            </a:r>
          </a:p>
          <a:p>
            <a:pPr algn="just"/>
            <a:r>
              <a:rPr lang="it-IT" dirty="0" smtClean="0"/>
              <a:t>tre gruppi, i livelli plasmatici di colesterolo e trigliceridi erano più alti nei pazienti con cirrosi criptogenetica rispetto agli altri due gruppi: questo dato concordava con i dati anamnestici</a:t>
            </a:r>
          </a:p>
          <a:p>
            <a:pPr algn="just"/>
            <a:r>
              <a:rPr lang="it-IT" dirty="0" smtClean="0"/>
              <a:t>di pregressa dislipidemia. </a:t>
            </a:r>
          </a:p>
          <a:p>
            <a:pPr algn="just"/>
            <a:r>
              <a:rPr lang="it-IT" dirty="0" smtClean="0"/>
              <a:t>Anche glicemia ed </a:t>
            </a:r>
            <a:r>
              <a:rPr lang="it-IT" dirty="0" err="1" smtClean="0"/>
              <a:t>insulinemia</a:t>
            </a:r>
            <a:r>
              <a:rPr lang="it-IT" dirty="0" smtClean="0"/>
              <a:t> basali erano più elevati rispetto ai gruppi di controllo, analogamente agli indici di </a:t>
            </a:r>
            <a:r>
              <a:rPr lang="it-IT" dirty="0" err="1" smtClean="0"/>
              <a:t>insulinoresistenza</a:t>
            </a:r>
            <a:r>
              <a:rPr lang="it-IT" dirty="0" smtClean="0"/>
              <a:t>. I fattori predittivi di cirrosi criptogenetica tra i pazienti con HCC erano: diabete mellito tipo 2, </a:t>
            </a:r>
            <a:r>
              <a:rPr lang="it-IT" dirty="0" err="1" smtClean="0"/>
              <a:t>ipertrigliceridemia</a:t>
            </a:r>
            <a:r>
              <a:rPr lang="it-IT" dirty="0" smtClean="0"/>
              <a:t>, bassi livelli di transaminasi. </a:t>
            </a:r>
            <a:r>
              <a:rPr lang="it-IT" b="1" dirty="0" smtClean="0"/>
              <a:t>Ciò confermerebbe l’ipotesi che un’alterazione metabolica sia alla base di un ampio spettro di malattie croniche di fegato che va dalla NASH, alla cirrosi all’epatocarcinoma.</a:t>
            </a:r>
            <a:endParaRPr lang="it-IT" b="1" dirty="0"/>
          </a:p>
        </p:txBody>
      </p:sp>
    </p:spTree>
    <p:extLst>
      <p:ext uri="{BB962C8B-B14F-4D97-AF65-F5344CB8AC3E}">
        <p14:creationId xmlns:p14="http://schemas.microsoft.com/office/powerpoint/2010/main" val="56857855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286000" y="1443841"/>
            <a:ext cx="4572000" cy="3693319"/>
          </a:xfrm>
          <a:prstGeom prst="rect">
            <a:avLst/>
          </a:prstGeom>
        </p:spPr>
        <p:txBody>
          <a:bodyPr>
            <a:spAutoFit/>
          </a:bodyPr>
          <a:lstStyle/>
          <a:p>
            <a:r>
              <a:rPr lang="it-IT" dirty="0"/>
              <a:t>In questi ultimi ani è stata posta particolare attenzione al ruolo del ferro nello sviluppo </a:t>
            </a:r>
            <a:r>
              <a:rPr lang="it-IT" dirty="0" smtClean="0"/>
              <a:t>della NASH</a:t>
            </a:r>
            <a:r>
              <a:rPr lang="it-IT" dirty="0"/>
              <a:t>. Le relazioni che legano ferro, insulina e NASH possono così essere riassunte:</a:t>
            </a:r>
          </a:p>
          <a:p>
            <a:r>
              <a:rPr lang="it-IT" dirty="0"/>
              <a:t>1. il ferro è catalizzatore diretto di reazioni ossidative e può pertanto contribuire alla</a:t>
            </a:r>
          </a:p>
          <a:p>
            <a:r>
              <a:rPr lang="it-IT" dirty="0" err="1"/>
              <a:t>perossidazione</a:t>
            </a:r>
            <a:r>
              <a:rPr lang="it-IT" dirty="0"/>
              <a:t> lipidica (2° hit) con produzione di sostanze ad azione chemiotattica</a:t>
            </a:r>
          </a:p>
          <a:p>
            <a:r>
              <a:rPr lang="it-IT" dirty="0"/>
              <a:t>per i neutrofili e capaci di attivare le cellule stellate implicate nei fenomeni di fibrosi</a:t>
            </a:r>
          </a:p>
          <a:p>
            <a:r>
              <a:rPr lang="it-IT" dirty="0"/>
              <a:t>epatica.</a:t>
            </a:r>
          </a:p>
          <a:p>
            <a:r>
              <a:rPr lang="it-IT" dirty="0"/>
              <a:t>2. l’insulina è capace di incrementare la captazione di ferro da parte degli </a:t>
            </a:r>
            <a:r>
              <a:rPr lang="it-IT" dirty="0" err="1"/>
              <a:t>adipociti</a:t>
            </a:r>
            <a:r>
              <a:rPr lang="it-IT" dirty="0"/>
              <a:t>.</a:t>
            </a:r>
          </a:p>
        </p:txBody>
      </p:sp>
    </p:spTree>
    <p:extLst>
      <p:ext uri="{BB962C8B-B14F-4D97-AF65-F5344CB8AC3E}">
        <p14:creationId xmlns:p14="http://schemas.microsoft.com/office/powerpoint/2010/main" val="4259809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275047" y="1556792"/>
            <a:ext cx="4572000" cy="3539430"/>
          </a:xfrm>
          <a:prstGeom prst="rect">
            <a:avLst/>
          </a:prstGeom>
        </p:spPr>
        <p:txBody>
          <a:bodyPr>
            <a:spAutoFit/>
          </a:bodyPr>
          <a:lstStyle/>
          <a:p>
            <a:pPr algn="just"/>
            <a:r>
              <a:rPr lang="it-IT" sz="2800" dirty="0"/>
              <a:t>Il significato e la genesi del sovraccarico marziale nei soggetti con NALFD sono </a:t>
            </a:r>
            <a:r>
              <a:rPr lang="it-IT" sz="2800" dirty="0" smtClean="0"/>
              <a:t>tuttavia ancora  controversi</a:t>
            </a:r>
            <a:r>
              <a:rPr lang="it-IT" sz="2800" dirty="0"/>
              <a:t>. Il ferro potrebbe comunque agire in sinergia con altri fattori nel causare il </a:t>
            </a:r>
            <a:r>
              <a:rPr lang="it-IT" sz="2800" dirty="0" smtClean="0"/>
              <a:t>danno epatico </a:t>
            </a:r>
            <a:r>
              <a:rPr lang="it-IT" sz="2800" dirty="0"/>
              <a:t>e la fibrosi</a:t>
            </a:r>
            <a:r>
              <a:rPr lang="it-IT" sz="2800" dirty="0" smtClean="0"/>
              <a:t>.</a:t>
            </a:r>
            <a:endParaRPr lang="it-IT" sz="2800" dirty="0"/>
          </a:p>
        </p:txBody>
      </p:sp>
    </p:spTree>
    <p:extLst>
      <p:ext uri="{BB962C8B-B14F-4D97-AF65-F5344CB8AC3E}">
        <p14:creationId xmlns:p14="http://schemas.microsoft.com/office/powerpoint/2010/main" val="375123156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043608" y="980728"/>
            <a:ext cx="7200800" cy="5262979"/>
          </a:xfrm>
          <a:prstGeom prst="rect">
            <a:avLst/>
          </a:prstGeom>
          <a:noFill/>
        </p:spPr>
        <p:txBody>
          <a:bodyPr wrap="square" rtlCol="0">
            <a:spAutoFit/>
          </a:bodyPr>
          <a:lstStyle/>
          <a:p>
            <a:r>
              <a:rPr lang="it-IT" u="sng" dirty="0" err="1">
                <a:hlinkClick r:id="rId2" tooltip="Gastroenterology."/>
              </a:rPr>
              <a:t>Gastroenterology</a:t>
            </a:r>
            <a:r>
              <a:rPr lang="it-IT" u="sng" dirty="0">
                <a:hlinkClick r:id="rId2" tooltip="Gastroenterology."/>
              </a:rPr>
              <a:t>.</a:t>
            </a:r>
            <a:r>
              <a:rPr lang="it-IT" dirty="0"/>
              <a:t> 2018 </a:t>
            </a:r>
            <a:r>
              <a:rPr lang="it-IT" dirty="0" err="1"/>
              <a:t>Aug</a:t>
            </a:r>
            <a:r>
              <a:rPr lang="it-IT" dirty="0"/>
              <a:t> 22. pii: S0016-5085(18)34889-3. </a:t>
            </a:r>
            <a:r>
              <a:rPr lang="it-IT" dirty="0" err="1"/>
              <a:t>doi</a:t>
            </a:r>
            <a:r>
              <a:rPr lang="it-IT" dirty="0"/>
              <a:t>: 10.1053/j.gastro.2018.08.024. [</a:t>
            </a:r>
            <a:r>
              <a:rPr lang="it-IT" dirty="0" err="1"/>
              <a:t>Epub</a:t>
            </a:r>
            <a:r>
              <a:rPr lang="it-IT" dirty="0"/>
              <a:t> </a:t>
            </a:r>
            <a:r>
              <a:rPr lang="it-IT" dirty="0" err="1"/>
              <a:t>ahead</a:t>
            </a:r>
            <a:r>
              <a:rPr lang="it-IT" dirty="0"/>
              <a:t> of </a:t>
            </a:r>
            <a:r>
              <a:rPr lang="it-IT" dirty="0" err="1"/>
              <a:t>print</a:t>
            </a:r>
            <a:r>
              <a:rPr lang="it-IT" dirty="0"/>
              <a:t>]</a:t>
            </a:r>
          </a:p>
          <a:p>
            <a:r>
              <a:rPr lang="it-IT" b="1" dirty="0" err="1"/>
              <a:t>Risk</a:t>
            </a:r>
            <a:r>
              <a:rPr lang="it-IT" b="1" dirty="0"/>
              <a:t> of </a:t>
            </a:r>
            <a:r>
              <a:rPr lang="it-IT" b="1" dirty="0" err="1"/>
              <a:t>Hepatocellular</a:t>
            </a:r>
            <a:r>
              <a:rPr lang="it-IT" b="1" dirty="0"/>
              <a:t> </a:t>
            </a:r>
            <a:r>
              <a:rPr lang="it-IT" b="1" dirty="0" err="1"/>
              <a:t>Cancer</a:t>
            </a:r>
            <a:r>
              <a:rPr lang="it-IT" b="1" dirty="0"/>
              <a:t> in </a:t>
            </a:r>
            <a:r>
              <a:rPr lang="it-IT" b="1" dirty="0" err="1"/>
              <a:t>Patients</a:t>
            </a:r>
            <a:r>
              <a:rPr lang="it-IT" b="1" dirty="0"/>
              <a:t> with Non-</a:t>
            </a:r>
            <a:r>
              <a:rPr lang="it-IT" b="1" dirty="0" err="1"/>
              <a:t>alcoholic</a:t>
            </a:r>
            <a:r>
              <a:rPr lang="it-IT" b="1" dirty="0"/>
              <a:t> </a:t>
            </a:r>
            <a:r>
              <a:rPr lang="it-IT" b="1" dirty="0" err="1"/>
              <a:t>Fatty</a:t>
            </a:r>
            <a:r>
              <a:rPr lang="it-IT" b="1" dirty="0"/>
              <a:t> </a:t>
            </a:r>
            <a:r>
              <a:rPr lang="it-IT" b="1" dirty="0" err="1"/>
              <a:t>Liver</a:t>
            </a:r>
            <a:r>
              <a:rPr lang="it-IT" b="1" dirty="0"/>
              <a:t> </a:t>
            </a:r>
            <a:r>
              <a:rPr lang="it-IT" b="1" dirty="0" err="1"/>
              <a:t>Disease</a:t>
            </a:r>
            <a:r>
              <a:rPr lang="it-IT" b="1" dirty="0"/>
              <a:t>.</a:t>
            </a:r>
          </a:p>
          <a:p>
            <a:r>
              <a:rPr lang="it-IT" u="sng" dirty="0" err="1">
                <a:hlinkClick r:id="rId3"/>
              </a:rPr>
              <a:t>Kanwal</a:t>
            </a:r>
            <a:r>
              <a:rPr lang="it-IT" u="sng" dirty="0">
                <a:hlinkClick r:id="rId3"/>
              </a:rPr>
              <a:t> F</a:t>
            </a:r>
            <a:r>
              <a:rPr lang="it-IT" baseline="30000" dirty="0"/>
              <a:t>1</a:t>
            </a:r>
            <a:r>
              <a:rPr lang="it-IT" dirty="0"/>
              <a:t>, </a:t>
            </a:r>
            <a:r>
              <a:rPr lang="it-IT" u="sng" dirty="0">
                <a:hlinkClick r:id="rId4"/>
              </a:rPr>
              <a:t>Kramer JR</a:t>
            </a:r>
            <a:r>
              <a:rPr lang="it-IT" baseline="30000" dirty="0"/>
              <a:t>2</a:t>
            </a:r>
            <a:r>
              <a:rPr lang="it-IT" dirty="0"/>
              <a:t>, </a:t>
            </a:r>
            <a:r>
              <a:rPr lang="it-IT" u="sng" dirty="0" err="1">
                <a:hlinkClick r:id="rId5"/>
              </a:rPr>
              <a:t>Mapakshi</a:t>
            </a:r>
            <a:r>
              <a:rPr lang="it-IT" u="sng" dirty="0">
                <a:hlinkClick r:id="rId5"/>
              </a:rPr>
              <a:t> S</a:t>
            </a:r>
            <a:r>
              <a:rPr lang="it-IT" baseline="30000" dirty="0"/>
              <a:t>2</a:t>
            </a:r>
            <a:r>
              <a:rPr lang="it-IT" dirty="0"/>
              <a:t>, </a:t>
            </a:r>
            <a:r>
              <a:rPr lang="it-IT" u="sng" dirty="0" err="1">
                <a:hlinkClick r:id="rId6"/>
              </a:rPr>
              <a:t>Natarajan</a:t>
            </a:r>
            <a:r>
              <a:rPr lang="it-IT" u="sng" dirty="0">
                <a:hlinkClick r:id="rId6"/>
              </a:rPr>
              <a:t> Y</a:t>
            </a:r>
            <a:r>
              <a:rPr lang="it-IT" baseline="30000" dirty="0"/>
              <a:t>3</a:t>
            </a:r>
            <a:r>
              <a:rPr lang="it-IT" dirty="0"/>
              <a:t>, </a:t>
            </a:r>
            <a:r>
              <a:rPr lang="it-IT" u="sng" dirty="0" err="1">
                <a:hlinkClick r:id="rId7"/>
              </a:rPr>
              <a:t>Chayanupatkul</a:t>
            </a:r>
            <a:r>
              <a:rPr lang="it-IT" u="sng" dirty="0">
                <a:hlinkClick r:id="rId7"/>
              </a:rPr>
              <a:t> M</a:t>
            </a:r>
            <a:r>
              <a:rPr lang="it-IT" baseline="30000" dirty="0"/>
              <a:t>3</a:t>
            </a:r>
            <a:r>
              <a:rPr lang="it-IT" dirty="0"/>
              <a:t>, </a:t>
            </a:r>
            <a:r>
              <a:rPr lang="it-IT" u="sng" dirty="0">
                <a:hlinkClick r:id="rId8"/>
              </a:rPr>
              <a:t>Richardson PA</a:t>
            </a:r>
            <a:r>
              <a:rPr lang="it-IT" baseline="30000" dirty="0"/>
              <a:t>2</a:t>
            </a:r>
            <a:r>
              <a:rPr lang="it-IT" dirty="0"/>
              <a:t>, </a:t>
            </a:r>
            <a:r>
              <a:rPr lang="it-IT" u="sng" dirty="0">
                <a:hlinkClick r:id="rId9"/>
              </a:rPr>
              <a:t>Li L</a:t>
            </a:r>
            <a:r>
              <a:rPr lang="it-IT" baseline="30000" dirty="0"/>
              <a:t>4</a:t>
            </a:r>
            <a:r>
              <a:rPr lang="it-IT" dirty="0"/>
              <a:t>, </a:t>
            </a:r>
            <a:r>
              <a:rPr lang="it-IT" u="sng" dirty="0">
                <a:hlinkClick r:id="rId10"/>
              </a:rPr>
              <a:t>Desiderio R</a:t>
            </a:r>
            <a:r>
              <a:rPr lang="it-IT" baseline="30000" dirty="0"/>
              <a:t>2</a:t>
            </a:r>
            <a:r>
              <a:rPr lang="it-IT" dirty="0"/>
              <a:t>, </a:t>
            </a:r>
            <a:r>
              <a:rPr lang="it-IT" u="sng" dirty="0" err="1">
                <a:hlinkClick r:id="rId11"/>
              </a:rPr>
              <a:t>Thrift</a:t>
            </a:r>
            <a:r>
              <a:rPr lang="it-IT" u="sng" dirty="0">
                <a:hlinkClick r:id="rId11"/>
              </a:rPr>
              <a:t> AP</a:t>
            </a:r>
            <a:r>
              <a:rPr lang="it-IT" baseline="30000" dirty="0"/>
              <a:t>5</a:t>
            </a:r>
            <a:r>
              <a:rPr lang="it-IT" dirty="0"/>
              <a:t>, </a:t>
            </a:r>
            <a:r>
              <a:rPr lang="it-IT" u="sng" dirty="0" err="1">
                <a:hlinkClick r:id="rId12"/>
              </a:rPr>
              <a:t>Asch</a:t>
            </a:r>
            <a:r>
              <a:rPr lang="it-IT" u="sng" dirty="0">
                <a:hlinkClick r:id="rId12"/>
              </a:rPr>
              <a:t> SM</a:t>
            </a:r>
            <a:r>
              <a:rPr lang="it-IT" baseline="30000" dirty="0"/>
              <a:t>6</a:t>
            </a:r>
            <a:r>
              <a:rPr lang="it-IT" dirty="0"/>
              <a:t>, </a:t>
            </a:r>
            <a:r>
              <a:rPr lang="it-IT" u="sng" dirty="0" err="1">
                <a:hlinkClick r:id="rId13"/>
              </a:rPr>
              <a:t>Chu</a:t>
            </a:r>
            <a:r>
              <a:rPr lang="it-IT" u="sng" dirty="0">
                <a:hlinkClick r:id="rId13"/>
              </a:rPr>
              <a:t> J</a:t>
            </a:r>
            <a:r>
              <a:rPr lang="it-IT" baseline="30000" dirty="0"/>
              <a:t>7</a:t>
            </a:r>
            <a:r>
              <a:rPr lang="it-IT" dirty="0"/>
              <a:t>, </a:t>
            </a:r>
            <a:r>
              <a:rPr lang="it-IT" u="sng" dirty="0" err="1">
                <a:hlinkClick r:id="rId14"/>
              </a:rPr>
              <a:t>El-Serag</a:t>
            </a:r>
            <a:r>
              <a:rPr lang="it-IT" u="sng" dirty="0">
                <a:hlinkClick r:id="rId14"/>
              </a:rPr>
              <a:t> HB</a:t>
            </a:r>
            <a:r>
              <a:rPr lang="it-IT" baseline="30000" dirty="0"/>
              <a:t>8</a:t>
            </a:r>
            <a:r>
              <a:rPr lang="it-IT" dirty="0"/>
              <a:t>.</a:t>
            </a:r>
          </a:p>
          <a:p>
            <a:r>
              <a:rPr lang="en-US" b="1" cap="all" dirty="0"/>
              <a:t>RESULTS:</a:t>
            </a:r>
          </a:p>
          <a:p>
            <a:r>
              <a:rPr lang="en-US" sz="1200" dirty="0"/>
              <a:t>We compared 296,707 NAFLD patients with 296,707 matched controls. During 2,382,289 person-years [PY] of follow-up, 490 NAFLD patients developed HCC (0.21/1000 PY). HCC incidence was significantly higher among NAFLD patients vs. controls (0.02/1000 PY; hazard ratio, 7.62, 95% confidence interval=5.76-10.09). Among patients with NAFLD, those with cirrhosis had the highest annual incidence of HCC (10.6 /1000 PY). Among patients with NAFLD cirrhosis, HCC risk ranged from 1.6 to 23.7 per 1000 PY based on other demographic characteristics; the risk of HCC was the highest in older Hispanics with cirrhosis. In medical record reviews, 20% of NAFLD patients with HCC had no evidence of cirrhosis.</a:t>
            </a:r>
          </a:p>
          <a:p>
            <a:r>
              <a:rPr lang="en-US" b="1" cap="all" dirty="0"/>
              <a:t>CONCLUSIONS:</a:t>
            </a:r>
          </a:p>
          <a:p>
            <a:r>
              <a:rPr lang="en-US" b="1" dirty="0">
                <a:solidFill>
                  <a:srgbClr val="FF0000"/>
                </a:solidFill>
              </a:rPr>
              <a:t>Risk of HCC was higher in NAFLD patients than that observed in general clinical population. Most HCC cases in NAFLD developed in patients with cirrhosis. The absolute risk of HCC was higher than the accepted thresholds for HCC surveillance for most patients with NAFLD cirrhosis.</a:t>
            </a:r>
          </a:p>
          <a:p>
            <a:endParaRPr lang="it-IT" dirty="0"/>
          </a:p>
        </p:txBody>
      </p:sp>
    </p:spTree>
    <p:extLst>
      <p:ext uri="{BB962C8B-B14F-4D97-AF65-F5344CB8AC3E}">
        <p14:creationId xmlns:p14="http://schemas.microsoft.com/office/powerpoint/2010/main" val="303965697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547664" y="2132856"/>
            <a:ext cx="6048672" cy="2123658"/>
          </a:xfrm>
          <a:prstGeom prst="rect">
            <a:avLst/>
          </a:prstGeom>
          <a:noFill/>
        </p:spPr>
        <p:txBody>
          <a:bodyPr wrap="square" rtlCol="0">
            <a:spAutoFit/>
          </a:bodyPr>
          <a:lstStyle/>
          <a:p>
            <a:pPr algn="ctr"/>
            <a:r>
              <a:rPr lang="it-IT" sz="6600" dirty="0" smtClean="0"/>
              <a:t>Il </a:t>
            </a:r>
            <a:r>
              <a:rPr lang="it-IT" sz="6600" dirty="0" err="1" smtClean="0"/>
              <a:t>microbiota</a:t>
            </a:r>
            <a:r>
              <a:rPr lang="it-IT" sz="6600" dirty="0" smtClean="0"/>
              <a:t> intestinale</a:t>
            </a:r>
            <a:endParaRPr lang="it-IT" sz="6600" dirty="0"/>
          </a:p>
        </p:txBody>
      </p:sp>
    </p:spTree>
    <p:extLst>
      <p:ext uri="{BB962C8B-B14F-4D97-AF65-F5344CB8AC3E}">
        <p14:creationId xmlns:p14="http://schemas.microsoft.com/office/powerpoint/2010/main" val="332107097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94411" y="1052736"/>
            <a:ext cx="6696744" cy="4524315"/>
          </a:xfrm>
          <a:prstGeom prst="rect">
            <a:avLst/>
          </a:prstGeom>
          <a:noFill/>
        </p:spPr>
        <p:txBody>
          <a:bodyPr wrap="square" rtlCol="0">
            <a:spAutoFit/>
          </a:bodyPr>
          <a:lstStyle/>
          <a:p>
            <a:pPr algn="just"/>
            <a:r>
              <a:rPr lang="it-IT" dirty="0" smtClean="0"/>
              <a:t>Nel tratto gastroenterico umano vivono in enormi quantità  batteri (</a:t>
            </a:r>
            <a:r>
              <a:rPr lang="it-IT" dirty="0" err="1" smtClean="0"/>
              <a:t>microbiota</a:t>
            </a:r>
            <a:r>
              <a:rPr lang="it-IT" dirty="0" smtClean="0"/>
              <a:t> intestinale)  che svolgono un ruolo di rilievo nella produzione di metaboliti bioattivi, nella protezione contro patogeni mantenendo attiva la funzione immunitaria, facilitando la digestione di carboidrati complessi, sintetizzando vitamine  e depositi lipidici. </a:t>
            </a:r>
            <a:r>
              <a:rPr lang="it-IT" b="1" dirty="0" smtClean="0"/>
              <a:t>L’epitelio intestinale funge da barriera naturale sia contro batteri patogeni che contro i loro prodotti dannosi. Se questa funzione si interrompe, batteri ed endotossine invadono l’intestino raggiungendo poi vari organi e tessuti (traslocazione batterica) e innescando fenomeni di flogosi. </a:t>
            </a:r>
            <a:r>
              <a:rPr lang="it-IT" dirty="0" smtClean="0"/>
              <a:t>Molti dati  tendono a sottolineare il possibile ruolo critico del </a:t>
            </a:r>
            <a:r>
              <a:rPr lang="it-IT" dirty="0" err="1" smtClean="0"/>
              <a:t>microbiota</a:t>
            </a:r>
            <a:r>
              <a:rPr lang="it-IT" dirty="0" smtClean="0"/>
              <a:t> intestinale nell’insorgenza della NAFLD. Il fegato, attraverso il sangue portale, riceve dall’intestino batteri, loro prodotti, endotossine, e </a:t>
            </a:r>
            <a:r>
              <a:rPr lang="it-IT" dirty="0" err="1" smtClean="0"/>
              <a:t>citokine</a:t>
            </a:r>
            <a:r>
              <a:rPr lang="it-IT" dirty="0" smtClean="0"/>
              <a:t>.  Le cellule di </a:t>
            </a:r>
            <a:r>
              <a:rPr lang="it-IT" dirty="0" err="1" smtClean="0"/>
              <a:t>Kuppfer</a:t>
            </a:r>
            <a:r>
              <a:rPr lang="it-IT" dirty="0" smtClean="0"/>
              <a:t> rapidamente ripuliscono il sangue da tutte queste componenti indesiderate, ma se il carico è troppo elevato e la capacità depurativa compromessa il risultato è l’innesco di processi flogistici. </a:t>
            </a:r>
            <a:endParaRPr lang="it-IT" dirty="0"/>
          </a:p>
        </p:txBody>
      </p:sp>
    </p:spTree>
    <p:extLst>
      <p:ext uri="{BB962C8B-B14F-4D97-AF65-F5344CB8AC3E}">
        <p14:creationId xmlns:p14="http://schemas.microsoft.com/office/powerpoint/2010/main" val="320861924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331640" y="1988840"/>
            <a:ext cx="6192688" cy="2585323"/>
          </a:xfrm>
          <a:prstGeom prst="rect">
            <a:avLst/>
          </a:prstGeom>
          <a:noFill/>
        </p:spPr>
        <p:txBody>
          <a:bodyPr wrap="square" rtlCol="0">
            <a:spAutoFit/>
          </a:bodyPr>
          <a:lstStyle/>
          <a:p>
            <a:r>
              <a:rPr lang="it-IT" sz="4800" dirty="0"/>
              <a:t>E’ </a:t>
            </a:r>
            <a:r>
              <a:rPr lang="it-IT" sz="4800" dirty="0" smtClean="0"/>
              <a:t>stata </a:t>
            </a:r>
            <a:r>
              <a:rPr lang="it-IT" sz="4800" dirty="0"/>
              <a:t>dimostrata un’alterata permeabilità intestinale nella NAFLD.</a:t>
            </a:r>
          </a:p>
          <a:p>
            <a:endParaRPr lang="it-IT" dirty="0"/>
          </a:p>
        </p:txBody>
      </p:sp>
    </p:spTree>
    <p:extLst>
      <p:ext uri="{BB962C8B-B14F-4D97-AF65-F5344CB8AC3E}">
        <p14:creationId xmlns:p14="http://schemas.microsoft.com/office/powerpoint/2010/main" val="139283490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259632" y="1772816"/>
            <a:ext cx="6336704" cy="2862322"/>
          </a:xfrm>
          <a:prstGeom prst="rect">
            <a:avLst/>
          </a:prstGeom>
          <a:noFill/>
        </p:spPr>
        <p:txBody>
          <a:bodyPr wrap="square" rtlCol="0">
            <a:spAutoFit/>
          </a:bodyPr>
          <a:lstStyle/>
          <a:p>
            <a:pPr algn="just"/>
            <a:r>
              <a:rPr lang="it-IT" sz="3600" dirty="0" smtClean="0"/>
              <a:t>Studi recenti dimostrano una forte differenza tra il </a:t>
            </a:r>
            <a:r>
              <a:rPr lang="it-IT" sz="3600" dirty="0" err="1" smtClean="0"/>
              <a:t>microbiota</a:t>
            </a:r>
            <a:r>
              <a:rPr lang="it-IT" sz="3600" dirty="0" smtClean="0"/>
              <a:t> intestinale dei soggetti sani rispetto a quelli con NAFLD (steatosi semplice o NASH).</a:t>
            </a:r>
            <a:endParaRPr lang="it-IT" sz="3600" dirty="0"/>
          </a:p>
        </p:txBody>
      </p:sp>
    </p:spTree>
    <p:extLst>
      <p:ext uri="{BB962C8B-B14F-4D97-AF65-F5344CB8AC3E}">
        <p14:creationId xmlns:p14="http://schemas.microsoft.com/office/powerpoint/2010/main" val="2708896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404664"/>
            <a:ext cx="4287738" cy="5708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6372200" y="1196752"/>
            <a:ext cx="2376264" cy="646331"/>
          </a:xfrm>
          <a:prstGeom prst="rect">
            <a:avLst/>
          </a:prstGeom>
          <a:noFill/>
        </p:spPr>
        <p:txBody>
          <a:bodyPr wrap="square" rtlCol="0">
            <a:spAutoFit/>
          </a:bodyPr>
          <a:lstStyle/>
          <a:p>
            <a:r>
              <a:rPr lang="it-IT" dirty="0" smtClean="0"/>
              <a:t>Un mondo in sovrappeso</a:t>
            </a:r>
            <a:endParaRPr lang="it-IT" dirty="0"/>
          </a:p>
        </p:txBody>
      </p:sp>
    </p:spTree>
    <p:extLst>
      <p:ext uri="{BB962C8B-B14F-4D97-AF65-F5344CB8AC3E}">
        <p14:creationId xmlns:p14="http://schemas.microsoft.com/office/powerpoint/2010/main" val="165748324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259632" y="1412776"/>
            <a:ext cx="6984776" cy="3693319"/>
          </a:xfrm>
          <a:prstGeom prst="rect">
            <a:avLst/>
          </a:prstGeom>
          <a:noFill/>
        </p:spPr>
        <p:txBody>
          <a:bodyPr wrap="square" rtlCol="0">
            <a:spAutoFit/>
          </a:bodyPr>
          <a:lstStyle/>
          <a:p>
            <a:pPr algn="just"/>
            <a:r>
              <a:rPr lang="it-IT" dirty="0" smtClean="0"/>
              <a:t>Gli studi sul </a:t>
            </a:r>
            <a:r>
              <a:rPr lang="it-IT" dirty="0" err="1" smtClean="0"/>
              <a:t>microbiota</a:t>
            </a:r>
            <a:r>
              <a:rPr lang="it-IT" dirty="0" smtClean="0"/>
              <a:t> intestinale hanno dimostrato una alta eterogeneità nella composizione individuale di questo elemento, il che rende difficoltoso correlarne le alterazioni alla insorgenza di patologie. Il </a:t>
            </a:r>
            <a:r>
              <a:rPr lang="it-IT" dirty="0" err="1" smtClean="0"/>
              <a:t>microbiota</a:t>
            </a:r>
            <a:r>
              <a:rPr lang="it-IT" dirty="0" smtClean="0"/>
              <a:t> intestinale comprende più di 1000 specie batteriche, come </a:t>
            </a:r>
            <a:r>
              <a:rPr lang="it-IT" dirty="0" err="1" smtClean="0"/>
              <a:t>Firmicutes</a:t>
            </a:r>
            <a:r>
              <a:rPr lang="it-IT" dirty="0" smtClean="0"/>
              <a:t>, </a:t>
            </a:r>
            <a:r>
              <a:rPr lang="it-IT" dirty="0" err="1" smtClean="0"/>
              <a:t>Bacteroides</a:t>
            </a:r>
            <a:r>
              <a:rPr lang="it-IT" dirty="0" smtClean="0"/>
              <a:t>, </a:t>
            </a:r>
            <a:r>
              <a:rPr lang="it-IT" dirty="0" err="1" smtClean="0"/>
              <a:t>Actinobacteria</a:t>
            </a:r>
            <a:r>
              <a:rPr lang="it-IT" dirty="0" smtClean="0"/>
              <a:t>, </a:t>
            </a:r>
            <a:r>
              <a:rPr lang="it-IT" dirty="0" err="1" smtClean="0"/>
              <a:t>Proteobacteria</a:t>
            </a:r>
            <a:r>
              <a:rPr lang="it-IT" dirty="0" smtClean="0"/>
              <a:t>. Fattori ambientali, immunologici, nutrizionali possono indurre variazioni in questa popolazione. La «</a:t>
            </a:r>
            <a:r>
              <a:rPr lang="it-IT" dirty="0" err="1" smtClean="0"/>
              <a:t>disbiosi</a:t>
            </a:r>
            <a:r>
              <a:rPr lang="it-IT" dirty="0" smtClean="0"/>
              <a:t>» ha significativi effetti sull’ospite ed è stata associata a numerose condizioni patologiche, come obesità, e alterazioni metaboliche come la NAFLD, dove agirebbe da cofattore. Il meccanismo di azione </a:t>
            </a:r>
            <a:r>
              <a:rPr lang="it-IT" dirty="0" smtClean="0"/>
              <a:t>si </a:t>
            </a:r>
            <a:r>
              <a:rPr lang="it-IT" dirty="0" smtClean="0"/>
              <a:t>baserebbe su abilità ed efficienza del </a:t>
            </a:r>
            <a:r>
              <a:rPr lang="it-IT" dirty="0" err="1" smtClean="0"/>
              <a:t>microbiota</a:t>
            </a:r>
            <a:r>
              <a:rPr lang="it-IT" dirty="0" smtClean="0"/>
              <a:t> nel metabolismo dei carboidrati e nella produzione di acidi grassi a catena corta, nella riduzione della sintesi di </a:t>
            </a:r>
            <a:r>
              <a:rPr lang="it-IT" dirty="0" err="1" smtClean="0"/>
              <a:t>ac</a:t>
            </a:r>
            <a:r>
              <a:rPr lang="it-IT" dirty="0" smtClean="0"/>
              <a:t>. biliari, nell’incremento degli stati di flogosi.</a:t>
            </a:r>
            <a:endParaRPr lang="it-IT" dirty="0"/>
          </a:p>
        </p:txBody>
      </p:sp>
    </p:spTree>
    <p:extLst>
      <p:ext uri="{BB962C8B-B14F-4D97-AF65-F5344CB8AC3E}">
        <p14:creationId xmlns:p14="http://schemas.microsoft.com/office/powerpoint/2010/main" val="213553694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971600" y="980728"/>
            <a:ext cx="6912768" cy="4801314"/>
          </a:xfrm>
          <a:prstGeom prst="rect">
            <a:avLst/>
          </a:prstGeom>
          <a:noFill/>
        </p:spPr>
        <p:txBody>
          <a:bodyPr wrap="square" rtlCol="0">
            <a:spAutoFit/>
          </a:bodyPr>
          <a:lstStyle/>
          <a:p>
            <a:r>
              <a:rPr lang="it-IT" dirty="0" smtClean="0"/>
              <a:t>Lo stile alimentare condiziona le caratteristiche compositive dei batteri intestinali nel loro insieme. Differenze sono state evidenziate tra sani e affetti da NAFLD e tra bambini obesi con NAFLD, obesi senza NAFLD, sani. Alcuni studi hanno messo in relazione alterazioni del </a:t>
            </a:r>
            <a:r>
              <a:rPr lang="it-IT" dirty="0" err="1" smtClean="0"/>
              <a:t>microbiota</a:t>
            </a:r>
            <a:r>
              <a:rPr lang="it-IT" dirty="0" smtClean="0"/>
              <a:t>  con la NASH dell’adulto e del bambino, soprattutto per quanto riguarda la presenza di batteri produttori di alcool (</a:t>
            </a:r>
            <a:r>
              <a:rPr lang="it-IT" dirty="0" err="1" smtClean="0"/>
              <a:t>Proteobacteria</a:t>
            </a:r>
            <a:r>
              <a:rPr lang="it-IT" dirty="0" smtClean="0"/>
              <a:t>: </a:t>
            </a:r>
            <a:r>
              <a:rPr lang="it-IT" dirty="0" err="1" smtClean="0"/>
              <a:t>Enterobacteriaceae</a:t>
            </a:r>
            <a:r>
              <a:rPr lang="it-IT" dirty="0" smtClean="0"/>
              <a:t>, Escherichia, </a:t>
            </a:r>
            <a:r>
              <a:rPr lang="it-IT" dirty="0" err="1" smtClean="0"/>
              <a:t>Bacteroides</a:t>
            </a:r>
            <a:r>
              <a:rPr lang="it-IT" dirty="0" smtClean="0"/>
              <a:t>), che agisce come tossina epatica e favorirebbe lo sviluppo di NAFLD e successivamente di NASH.</a:t>
            </a:r>
          </a:p>
          <a:p>
            <a:endParaRPr lang="it-IT" dirty="0"/>
          </a:p>
          <a:p>
            <a:r>
              <a:rPr lang="it-IT" dirty="0" smtClean="0"/>
              <a:t>Inoltre metaboliti prodotti, degradati o modulati dai batteri commensali intestinali sono componenti centrali del rapporto tra ospite e </a:t>
            </a:r>
            <a:r>
              <a:rPr lang="it-IT" dirty="0" err="1" smtClean="0"/>
              <a:t>microbiota</a:t>
            </a:r>
            <a:r>
              <a:rPr lang="it-IT" dirty="0" smtClean="0"/>
              <a:t>, per cui i metaboliti batterici verosimilmente hanno un ruolo nello sviluppo di malattie come la colite e le alterazioni correlate alla s. metabolica.</a:t>
            </a:r>
          </a:p>
          <a:p>
            <a:endParaRPr lang="it-IT" dirty="0"/>
          </a:p>
          <a:p>
            <a:r>
              <a:rPr lang="it-IT" dirty="0" smtClean="0"/>
              <a:t>L’</a:t>
            </a:r>
            <a:r>
              <a:rPr lang="it-IT" dirty="0" err="1" smtClean="0"/>
              <a:t>endotossinemia</a:t>
            </a:r>
            <a:r>
              <a:rPr lang="it-IT" dirty="0" smtClean="0"/>
              <a:t> è risultato un marcatore di rischio per NAFLD, dato però in corso di valutazione definitiva.</a:t>
            </a:r>
            <a:endParaRPr lang="it-IT" dirty="0"/>
          </a:p>
        </p:txBody>
      </p:sp>
    </p:spTree>
    <p:extLst>
      <p:ext uri="{BB962C8B-B14F-4D97-AF65-F5344CB8AC3E}">
        <p14:creationId xmlns:p14="http://schemas.microsoft.com/office/powerpoint/2010/main" val="162672276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99592" y="2134890"/>
            <a:ext cx="7200800" cy="2308324"/>
          </a:xfrm>
          <a:prstGeom prst="rect">
            <a:avLst/>
          </a:prstGeom>
          <a:noFill/>
        </p:spPr>
        <p:txBody>
          <a:bodyPr wrap="square" rtlCol="0">
            <a:spAutoFit/>
          </a:bodyPr>
          <a:lstStyle/>
          <a:p>
            <a:pPr algn="just"/>
            <a:r>
              <a:rPr lang="it-IT" dirty="0" smtClean="0"/>
              <a:t>L’uso di probiotici (definiti dall’OMS «microorganismi viventi che se somministrati in adeguato dosaggio conferiscono un beneficio di salute all’ospite»)  è molto diffuso, ma non adeguatamente studiato. Nelle preparazioni usate prevalgono </a:t>
            </a:r>
            <a:r>
              <a:rPr lang="it-IT" dirty="0" err="1" smtClean="0"/>
              <a:t>Bifidobacteria</a:t>
            </a:r>
            <a:r>
              <a:rPr lang="it-IT" dirty="0" smtClean="0"/>
              <a:t> e Lactobacilli.  Il VSL#3 è una combinazione probiotica di otto specie batteriche usata nella NAFLD e NASH.  Il suo uso prolungato sembra migliorare tutti i parametri biochimici della NAFLD/NASH, ma ulteriori studi sono necessari per definire meglio l’eventuale effetto terapeutico e il suo meccanismo di azione.</a:t>
            </a:r>
            <a:endParaRPr lang="it-IT" dirty="0"/>
          </a:p>
        </p:txBody>
      </p:sp>
    </p:spTree>
    <p:extLst>
      <p:ext uri="{BB962C8B-B14F-4D97-AF65-F5344CB8AC3E}">
        <p14:creationId xmlns:p14="http://schemas.microsoft.com/office/powerpoint/2010/main" val="246276885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43608" y="836712"/>
            <a:ext cx="6336704" cy="5078313"/>
          </a:xfrm>
          <a:prstGeom prst="rect">
            <a:avLst/>
          </a:prstGeom>
          <a:noFill/>
        </p:spPr>
        <p:txBody>
          <a:bodyPr wrap="square" rtlCol="0">
            <a:spAutoFit/>
          </a:bodyPr>
          <a:lstStyle/>
          <a:p>
            <a:pPr algn="just"/>
            <a:r>
              <a:rPr lang="it-IT" dirty="0"/>
              <a:t>Il termine “</a:t>
            </a:r>
            <a:r>
              <a:rPr lang="it-IT" dirty="0" err="1"/>
              <a:t>microbiota</a:t>
            </a:r>
            <a:r>
              <a:rPr lang="it-IT" dirty="0"/>
              <a:t> umano” sostituisce la vecchia denominazione di “flora commensale saprofita”. Le tecniche basate sul DNA hanno consentito di migliorare l</a:t>
            </a:r>
            <a:r>
              <a:rPr lang="it-IT" dirty="0" smtClean="0"/>
              <a:t>a </a:t>
            </a:r>
            <a:r>
              <a:rPr lang="it-IT" dirty="0"/>
              <a:t>nostra conoscenza di quell’ambiente </a:t>
            </a:r>
            <a:r>
              <a:rPr lang="it-IT" dirty="0" smtClean="0"/>
              <a:t>microbico. </a:t>
            </a:r>
            <a:r>
              <a:rPr lang="it-IT" dirty="0"/>
              <a:t>Vi sono </a:t>
            </a:r>
            <a:r>
              <a:rPr lang="it-IT" dirty="0" err="1"/>
              <a:t>interreazioni</a:t>
            </a:r>
            <a:r>
              <a:rPr lang="it-IT" dirty="0"/>
              <a:t> tra ospite e batteri, i quali cooperano a funzioni metaboliche, di difesa, di riproduzione. Il </a:t>
            </a:r>
            <a:r>
              <a:rPr lang="it-IT" dirty="0" err="1" smtClean="0"/>
              <a:t>microbiota</a:t>
            </a:r>
            <a:r>
              <a:rPr lang="it-IT" dirty="0" smtClean="0"/>
              <a:t> </a:t>
            </a:r>
            <a:r>
              <a:rPr lang="it-IT" dirty="0"/>
              <a:t>varia in rapporto al sito anatomico, ma alterazioni alimentari, antibioticoterapie, superinfezioni portano a stati di disequilibrio cui segue poi il ristabilirsi </a:t>
            </a:r>
            <a:r>
              <a:rPr lang="it-IT" dirty="0" smtClean="0"/>
              <a:t>delle condizioni di partenza. </a:t>
            </a:r>
            <a:r>
              <a:rPr lang="it-IT" dirty="0"/>
              <a:t>Il </a:t>
            </a:r>
            <a:r>
              <a:rPr lang="it-IT" dirty="0" err="1"/>
              <a:t>microbiota</a:t>
            </a:r>
            <a:r>
              <a:rPr lang="it-IT" dirty="0"/>
              <a:t> si eredita per via materna (il feto è sterile fino al parto per via vaginale): nei neonati la flora è costituita soprattutto da lactobacilli di origine vaginale (il parto con taglio cesareo invece danneggia il neonato perché non gli permette di assorbire batteri, e altera le risposte immuni per alcuni mesi). Dentizione, uso di antibiotici in età neonatali, esposizione a microbi ambientali </a:t>
            </a:r>
            <a:r>
              <a:rPr lang="it-IT" dirty="0" smtClean="0"/>
              <a:t>sono </a:t>
            </a:r>
            <a:r>
              <a:rPr lang="it-IT" dirty="0"/>
              <a:t>fattori di modifica del </a:t>
            </a:r>
            <a:r>
              <a:rPr lang="it-IT" dirty="0" err="1"/>
              <a:t>microbiota</a:t>
            </a:r>
            <a:r>
              <a:rPr lang="it-IT" dirty="0"/>
              <a:t>. Cosa </a:t>
            </a:r>
            <a:r>
              <a:rPr lang="it-IT" dirty="0" smtClean="0"/>
              <a:t>avviene </a:t>
            </a:r>
            <a:r>
              <a:rPr lang="it-IT" dirty="0"/>
              <a:t>nell’adulto è ancora poco noto.</a:t>
            </a:r>
          </a:p>
          <a:p>
            <a:endParaRPr lang="it-IT" dirty="0"/>
          </a:p>
        </p:txBody>
      </p:sp>
    </p:spTree>
    <p:extLst>
      <p:ext uri="{BB962C8B-B14F-4D97-AF65-F5344CB8AC3E}">
        <p14:creationId xmlns:p14="http://schemas.microsoft.com/office/powerpoint/2010/main" val="227588465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259632" y="1196752"/>
            <a:ext cx="6192688" cy="4462760"/>
          </a:xfrm>
          <a:prstGeom prst="rect">
            <a:avLst/>
          </a:prstGeom>
          <a:noFill/>
        </p:spPr>
        <p:txBody>
          <a:bodyPr wrap="square" rtlCol="0">
            <a:spAutoFit/>
          </a:bodyPr>
          <a:lstStyle/>
          <a:p>
            <a:pPr algn="just"/>
            <a:r>
              <a:rPr lang="it-IT" sz="1400" dirty="0"/>
              <a:t>Il </a:t>
            </a:r>
            <a:r>
              <a:rPr lang="it-IT" sz="1400" dirty="0" err="1"/>
              <a:t>microbiota</a:t>
            </a:r>
            <a:r>
              <a:rPr lang="it-IT" sz="1400" dirty="0"/>
              <a:t> cutaneo potrebbe essere implicato nella psoriasi, nella dermatite atopica, nell’acne, nelle ulcere cutanee croniche (es. nel diabete).</a:t>
            </a:r>
          </a:p>
          <a:p>
            <a:pPr algn="just"/>
            <a:r>
              <a:rPr lang="it-IT" sz="1400" dirty="0"/>
              <a:t>La presenza di </a:t>
            </a:r>
            <a:r>
              <a:rPr lang="it-IT" sz="1400" dirty="0" err="1"/>
              <a:t>Helicobacter</a:t>
            </a:r>
            <a:r>
              <a:rPr lang="it-IT" sz="1400" dirty="0"/>
              <a:t> </a:t>
            </a:r>
            <a:r>
              <a:rPr lang="it-IT" sz="1400" dirty="0" err="1"/>
              <a:t>pylorii</a:t>
            </a:r>
            <a:r>
              <a:rPr lang="it-IT" sz="1400" dirty="0"/>
              <a:t> nello stomaco caratterizza individui con bassa biodiversità nel </a:t>
            </a:r>
            <a:r>
              <a:rPr lang="it-IT" sz="1400" dirty="0" err="1"/>
              <a:t>microbiota</a:t>
            </a:r>
            <a:r>
              <a:rPr lang="it-IT" sz="1400" dirty="0"/>
              <a:t> gastrico (costituito per il 90% da HP). All’opposto gli HP negativi presentano elevata biodiversità. La presenza di HP si correla con il rischio di ulcera peptica e di t. del MALT (mucosa </a:t>
            </a:r>
            <a:r>
              <a:rPr lang="it-IT" sz="1400" dirty="0" err="1"/>
              <a:t>associated</a:t>
            </a:r>
            <a:r>
              <a:rPr lang="it-IT" sz="1400" dirty="0"/>
              <a:t> </a:t>
            </a:r>
            <a:r>
              <a:rPr lang="it-IT" sz="1400" dirty="0" err="1"/>
              <a:t>lymphoid</a:t>
            </a:r>
            <a:r>
              <a:rPr lang="it-IT" sz="1400" dirty="0"/>
              <a:t> </a:t>
            </a:r>
            <a:r>
              <a:rPr lang="it-IT" sz="1400" dirty="0" err="1"/>
              <a:t>tissue</a:t>
            </a:r>
            <a:r>
              <a:rPr lang="it-IT" sz="1400" dirty="0"/>
              <a:t>), </a:t>
            </a:r>
            <a:r>
              <a:rPr lang="it-IT" sz="1400" dirty="0" smtClean="0"/>
              <a:t>e anche </a:t>
            </a:r>
            <a:r>
              <a:rPr lang="it-IT" sz="1400" dirty="0"/>
              <a:t>di </a:t>
            </a:r>
            <a:r>
              <a:rPr lang="it-IT" sz="1400" dirty="0" smtClean="0"/>
              <a:t>adenocarcinoma gastrico</a:t>
            </a:r>
            <a:r>
              <a:rPr lang="it-IT" sz="1400" dirty="0"/>
              <a:t>; la sua assenza incrementa la esofagite da reflusso e </a:t>
            </a:r>
            <a:r>
              <a:rPr lang="it-IT" sz="1400" dirty="0" smtClean="0"/>
              <a:t>l’asma, almeno </a:t>
            </a:r>
            <a:r>
              <a:rPr lang="it-IT" sz="1400" dirty="0"/>
              <a:t>nei bambini.</a:t>
            </a:r>
          </a:p>
          <a:p>
            <a:pPr algn="just"/>
            <a:r>
              <a:rPr lang="it-IT" sz="1400" dirty="0"/>
              <a:t>Il </a:t>
            </a:r>
            <a:r>
              <a:rPr lang="it-IT" sz="1400" dirty="0" err="1"/>
              <a:t>microbiota</a:t>
            </a:r>
            <a:r>
              <a:rPr lang="it-IT" sz="1400" dirty="0"/>
              <a:t> del colon può essere correlato al ca. del colon-retto (presenza di sequenze geniche di </a:t>
            </a:r>
            <a:r>
              <a:rPr lang="it-IT" sz="1400" dirty="0" err="1"/>
              <a:t>Fusobacterium</a:t>
            </a:r>
            <a:r>
              <a:rPr lang="it-IT" sz="1400" dirty="0"/>
              <a:t> </a:t>
            </a:r>
            <a:r>
              <a:rPr lang="it-IT" sz="1400" dirty="0" err="1"/>
              <a:t>nucleatum</a:t>
            </a:r>
            <a:r>
              <a:rPr lang="it-IT" sz="1400" dirty="0"/>
              <a:t>).</a:t>
            </a:r>
          </a:p>
          <a:p>
            <a:pPr algn="just"/>
            <a:r>
              <a:rPr lang="it-IT" sz="1400" dirty="0"/>
              <a:t>Il </a:t>
            </a:r>
            <a:r>
              <a:rPr lang="it-IT" sz="1400" dirty="0" err="1"/>
              <a:t>microbioma</a:t>
            </a:r>
            <a:r>
              <a:rPr lang="it-IT" sz="1400" dirty="0"/>
              <a:t> intestinale gioca un ruolo essenziale nella risposta immune dell’ospite. </a:t>
            </a:r>
            <a:r>
              <a:rPr lang="it-IT" sz="1400" dirty="0" err="1" smtClean="0"/>
              <a:t>Antibiocoterapie</a:t>
            </a:r>
            <a:r>
              <a:rPr lang="it-IT" sz="1400" dirty="0" smtClean="0"/>
              <a:t> </a:t>
            </a:r>
            <a:r>
              <a:rPr lang="it-IT" sz="1400" dirty="0"/>
              <a:t>nei bambini aumenterebbero il rischio di sviluppare malattie infiammatorie croniche intestinali, colite ulcerosa, m. di </a:t>
            </a:r>
            <a:r>
              <a:rPr lang="it-IT" sz="1400" dirty="0" err="1"/>
              <a:t>Crohn</a:t>
            </a:r>
            <a:r>
              <a:rPr lang="it-IT" sz="1400" dirty="0"/>
              <a:t>. </a:t>
            </a:r>
          </a:p>
          <a:p>
            <a:pPr algn="just"/>
            <a:r>
              <a:rPr lang="it-IT" sz="1400" b="1" dirty="0"/>
              <a:t>Si sospetta una correlazione tra alterazioni del </a:t>
            </a:r>
            <a:r>
              <a:rPr lang="it-IT" sz="1400" b="1" dirty="0" err="1"/>
              <a:t>microbiota</a:t>
            </a:r>
            <a:r>
              <a:rPr lang="it-IT" sz="1400" b="1" dirty="0"/>
              <a:t> intestinale e NAFLD, steatosi alcoolica, ca. </a:t>
            </a:r>
            <a:r>
              <a:rPr lang="it-IT" sz="1400" b="1" dirty="0" err="1"/>
              <a:t>epatocellulare</a:t>
            </a:r>
            <a:r>
              <a:rPr lang="it-IT" sz="1400" b="1" dirty="0"/>
              <a:t>. Ponziani et al. (</a:t>
            </a:r>
            <a:r>
              <a:rPr lang="it-IT" sz="1400" b="1" dirty="0" err="1"/>
              <a:t>Hepatology</a:t>
            </a:r>
            <a:r>
              <a:rPr lang="it-IT" sz="1400" b="1" dirty="0"/>
              <a:t>, 2018 </a:t>
            </a:r>
            <a:r>
              <a:rPr lang="it-IT" sz="1400" b="1" dirty="0" err="1"/>
              <a:t>Apr</a:t>
            </a:r>
            <a:r>
              <a:rPr lang="it-IT" sz="1400" b="1" dirty="0"/>
              <a:t> 17) affermano che i risultati di una loro sperimentazione suggeriscono che in pazienti cirrotici con NAFLD il profilo del </a:t>
            </a:r>
            <a:r>
              <a:rPr lang="it-IT" sz="1400" b="1" dirty="0" err="1"/>
              <a:t>microbiota</a:t>
            </a:r>
            <a:r>
              <a:rPr lang="it-IT" sz="1400" b="1" dirty="0"/>
              <a:t> intestinale e la infiammazione sistemica sono significativamente correlati, e possono concorrere nel processo di </a:t>
            </a:r>
            <a:r>
              <a:rPr lang="it-IT" sz="1400" b="1" dirty="0" err="1"/>
              <a:t>epatocarcinogenesi</a:t>
            </a:r>
            <a:r>
              <a:rPr lang="it-IT" sz="1400" b="1" dirty="0"/>
              <a:t>.</a:t>
            </a:r>
          </a:p>
          <a:p>
            <a:endParaRPr lang="it-IT" dirty="0"/>
          </a:p>
        </p:txBody>
      </p:sp>
    </p:spTree>
    <p:extLst>
      <p:ext uri="{BB962C8B-B14F-4D97-AF65-F5344CB8AC3E}">
        <p14:creationId xmlns:p14="http://schemas.microsoft.com/office/powerpoint/2010/main" val="336610096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99592" y="1916832"/>
            <a:ext cx="6912768" cy="3139321"/>
          </a:xfrm>
          <a:prstGeom prst="rect">
            <a:avLst/>
          </a:prstGeom>
          <a:noFill/>
        </p:spPr>
        <p:txBody>
          <a:bodyPr wrap="square" rtlCol="0">
            <a:spAutoFit/>
          </a:bodyPr>
          <a:lstStyle/>
          <a:p>
            <a:r>
              <a:rPr lang="it-IT" dirty="0"/>
              <a:t>Il trapianto di </a:t>
            </a:r>
            <a:r>
              <a:rPr lang="it-IT" dirty="0" err="1"/>
              <a:t>microbiota</a:t>
            </a:r>
            <a:r>
              <a:rPr lang="it-IT" dirty="0"/>
              <a:t> intestinale da topi obesi a topi sterili conferisce a questi ultimi il fenotipo obeso. Nei bambini l’uso di antibiotici in età neonatale facilità l’insorgenza di obesità, mentre la somministrazione di un probiotico (</a:t>
            </a:r>
            <a:r>
              <a:rPr lang="it-IT" dirty="0" err="1"/>
              <a:t>Lactobacillus</a:t>
            </a:r>
            <a:r>
              <a:rPr lang="it-IT" dirty="0"/>
              <a:t> </a:t>
            </a:r>
            <a:r>
              <a:rPr lang="it-IT" dirty="0" err="1"/>
              <a:t>rhamnosus</a:t>
            </a:r>
            <a:r>
              <a:rPr lang="it-IT" dirty="0"/>
              <a:t>) riduceva l’aumento di peso nell’infanzia.</a:t>
            </a:r>
          </a:p>
          <a:p>
            <a:r>
              <a:rPr lang="it-IT" dirty="0"/>
              <a:t>Alterazioni del </a:t>
            </a:r>
            <a:r>
              <a:rPr lang="it-IT" dirty="0" err="1"/>
              <a:t>microbiota</a:t>
            </a:r>
            <a:r>
              <a:rPr lang="it-IT" dirty="0"/>
              <a:t> intestinale sono state rilevate in pazienti affetti da artrite reumatoide.</a:t>
            </a:r>
          </a:p>
          <a:p>
            <a:r>
              <a:rPr lang="it-IT" dirty="0"/>
              <a:t>Alcune evidenze suggeriscono potenziali link tra </a:t>
            </a:r>
            <a:r>
              <a:rPr lang="it-IT" dirty="0" err="1"/>
              <a:t>microbiota</a:t>
            </a:r>
            <a:r>
              <a:rPr lang="it-IT" dirty="0"/>
              <a:t> intestinale e processi e disturbi neurologici specifici, tra cui l’autismo e sclerosi multipla.</a:t>
            </a:r>
          </a:p>
          <a:p>
            <a:endParaRPr lang="it-IT" dirty="0"/>
          </a:p>
        </p:txBody>
      </p:sp>
    </p:spTree>
    <p:extLst>
      <p:ext uri="{BB962C8B-B14F-4D97-AF65-F5344CB8AC3E}">
        <p14:creationId xmlns:p14="http://schemas.microsoft.com/office/powerpoint/2010/main" val="11000256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952631" y="1124744"/>
            <a:ext cx="6840760" cy="4524315"/>
          </a:xfrm>
          <a:prstGeom prst="rect">
            <a:avLst/>
          </a:prstGeom>
          <a:noFill/>
        </p:spPr>
        <p:txBody>
          <a:bodyPr wrap="square" rtlCol="0">
            <a:spAutoFit/>
          </a:bodyPr>
          <a:lstStyle/>
          <a:p>
            <a:pPr algn="just"/>
            <a:r>
              <a:rPr lang="it-IT" dirty="0"/>
              <a:t>Vecchione A</a:t>
            </a:r>
            <a:r>
              <a:rPr lang="it-IT" dirty="0" smtClean="0"/>
              <a:t>. et </a:t>
            </a:r>
            <a:r>
              <a:rPr lang="it-IT" dirty="0"/>
              <a:t>al. (</a:t>
            </a:r>
            <a:r>
              <a:rPr lang="it-IT" dirty="0" err="1"/>
              <a:t>Frontiers</a:t>
            </a:r>
            <a:r>
              <a:rPr lang="it-IT" dirty="0"/>
              <a:t> in Medicine, March 2018, Vol. 5, </a:t>
            </a:r>
            <a:r>
              <a:rPr lang="it-IT" dirty="0" err="1"/>
              <a:t>Article</a:t>
            </a:r>
            <a:r>
              <a:rPr lang="it-IT" dirty="0"/>
              <a:t> 59) affermano che la efficacia di un probiotico è il risultato della sua qualità microbica, della sua resistenza all’ambiente gastrico, e delle attività antiossidanti – antimicrobiche – </a:t>
            </a:r>
            <a:r>
              <a:rPr lang="it-IT" dirty="0" err="1"/>
              <a:t>immunomodulatorie</a:t>
            </a:r>
            <a:r>
              <a:rPr lang="it-IT" dirty="0"/>
              <a:t>. Tra i  prodotti in commercio in Italia, </a:t>
            </a:r>
            <a:r>
              <a:rPr lang="it-IT" dirty="0" err="1"/>
              <a:t>Enterogermina</a:t>
            </a:r>
            <a:r>
              <a:rPr lang="it-IT" dirty="0"/>
              <a:t>, </a:t>
            </a:r>
            <a:r>
              <a:rPr lang="it-IT" dirty="0" err="1"/>
              <a:t>Lactoforene</a:t>
            </a:r>
            <a:r>
              <a:rPr lang="it-IT" dirty="0"/>
              <a:t> Plus, </a:t>
            </a:r>
            <a:r>
              <a:rPr lang="it-IT" dirty="0" err="1"/>
              <a:t>Prolife</a:t>
            </a:r>
            <a:r>
              <a:rPr lang="it-IT" dirty="0"/>
              <a:t> sono costituiti da batteri idonei per le qualità di cui sopra. Anche </a:t>
            </a:r>
            <a:r>
              <a:rPr lang="it-IT" dirty="0" err="1"/>
              <a:t>Yovis</a:t>
            </a:r>
            <a:r>
              <a:rPr lang="it-IT" dirty="0"/>
              <a:t> e </a:t>
            </a:r>
            <a:r>
              <a:rPr lang="it-IT" dirty="0" smtClean="0"/>
              <a:t>VSL#3 </a:t>
            </a:r>
            <a:r>
              <a:rPr lang="it-IT" dirty="0"/>
              <a:t>si dimostrano costituiti da batteri capaci di superare l’ostacolo gastrico. Tuttavia solo </a:t>
            </a:r>
            <a:r>
              <a:rPr lang="it-IT" dirty="0" err="1"/>
              <a:t>Lactoforene</a:t>
            </a:r>
            <a:r>
              <a:rPr lang="it-IT" dirty="0"/>
              <a:t> Plus, </a:t>
            </a:r>
            <a:r>
              <a:rPr lang="it-IT" dirty="0" err="1"/>
              <a:t>Yovis</a:t>
            </a:r>
            <a:r>
              <a:rPr lang="it-IT" dirty="0"/>
              <a:t> e </a:t>
            </a:r>
            <a:r>
              <a:rPr lang="it-IT" dirty="0" smtClean="0"/>
              <a:t>VSL#3 </a:t>
            </a:r>
            <a:r>
              <a:rPr lang="it-IT" dirty="0"/>
              <a:t>superano l’attacco alcalino dell’intestino tenue in cui incontrano gli acidi biliari. Ottimo anche il comportamento di </a:t>
            </a:r>
            <a:r>
              <a:rPr lang="it-IT" dirty="0" err="1"/>
              <a:t>Codex</a:t>
            </a:r>
            <a:r>
              <a:rPr lang="it-IT" dirty="0"/>
              <a:t> e di </a:t>
            </a:r>
            <a:r>
              <a:rPr lang="it-IT" dirty="0" err="1"/>
              <a:t>Enterogermina</a:t>
            </a:r>
            <a:r>
              <a:rPr lang="it-IT" dirty="0"/>
              <a:t>, i quali risultano in definitiva i più attivi nel raggiungimento di cariche batteriche significative intestinali rispetto all’assunzione orale.</a:t>
            </a:r>
          </a:p>
          <a:p>
            <a:endParaRPr lang="it-IT" dirty="0" smtClean="0"/>
          </a:p>
          <a:p>
            <a:r>
              <a:rPr lang="it-IT" dirty="0"/>
              <a:t>Recenti ricerche evidenziano però che non sempre la somministrazione di probiotici, anche se colonizzano l’intestino, porta al ripristino </a:t>
            </a:r>
            <a:r>
              <a:rPr lang="it-IT" dirty="0" smtClean="0"/>
              <a:t>del </a:t>
            </a:r>
            <a:r>
              <a:rPr lang="it-IT" dirty="0" err="1" smtClean="0"/>
              <a:t>microbioma</a:t>
            </a:r>
            <a:r>
              <a:rPr lang="it-IT" dirty="0" smtClean="0"/>
              <a:t> .</a:t>
            </a:r>
            <a:endParaRPr lang="it-IT" dirty="0"/>
          </a:p>
        </p:txBody>
      </p:sp>
    </p:spTree>
    <p:extLst>
      <p:ext uri="{BB962C8B-B14F-4D97-AF65-F5344CB8AC3E}">
        <p14:creationId xmlns:p14="http://schemas.microsoft.com/office/powerpoint/2010/main" val="122349596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691680" y="1844824"/>
            <a:ext cx="5688632" cy="2862322"/>
          </a:xfrm>
          <a:prstGeom prst="rect">
            <a:avLst/>
          </a:prstGeom>
          <a:noFill/>
        </p:spPr>
        <p:txBody>
          <a:bodyPr wrap="square" rtlCol="0">
            <a:spAutoFit/>
          </a:bodyPr>
          <a:lstStyle/>
          <a:p>
            <a:r>
              <a:rPr lang="it-IT" sz="6000" dirty="0" smtClean="0"/>
              <a:t>Malattie epatiche associate alla steatosi *</a:t>
            </a:r>
            <a:endParaRPr lang="it-IT" sz="6000" dirty="0"/>
          </a:p>
        </p:txBody>
      </p:sp>
    </p:spTree>
    <p:extLst>
      <p:ext uri="{BB962C8B-B14F-4D97-AF65-F5344CB8AC3E}">
        <p14:creationId xmlns:p14="http://schemas.microsoft.com/office/powerpoint/2010/main" val="315087755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243601" y="1412776"/>
            <a:ext cx="4572000" cy="3416320"/>
          </a:xfrm>
          <a:prstGeom prst="rect">
            <a:avLst/>
          </a:prstGeom>
        </p:spPr>
        <p:txBody>
          <a:bodyPr>
            <a:spAutoFit/>
          </a:bodyPr>
          <a:lstStyle/>
          <a:p>
            <a:pPr algn="just"/>
            <a:r>
              <a:rPr lang="it-IT" dirty="0" smtClean="0"/>
              <a:t>* L’elevata </a:t>
            </a:r>
            <a:r>
              <a:rPr lang="it-IT" dirty="0"/>
              <a:t>prevalenza di NAFLD nella popolazione generale rende probabile che un </a:t>
            </a:r>
            <a:r>
              <a:rPr lang="it-IT" dirty="0" smtClean="0"/>
              <a:t>soggetto con </a:t>
            </a:r>
            <a:r>
              <a:rPr lang="it-IT" dirty="0"/>
              <a:t>NAFLD abbia anche una seconda patologia epatica. Prototipo di questa condizione </a:t>
            </a:r>
            <a:r>
              <a:rPr lang="it-IT" dirty="0" smtClean="0"/>
              <a:t>è l’interazione </a:t>
            </a:r>
            <a:r>
              <a:rPr lang="it-IT" dirty="0"/>
              <a:t>steatosi-infezione da HCV, che condiziona un significativo peggioramento della </a:t>
            </a:r>
            <a:r>
              <a:rPr lang="it-IT" dirty="0" smtClean="0"/>
              <a:t>storia naturale dell’infezione </a:t>
            </a:r>
            <a:r>
              <a:rPr lang="it-IT" dirty="0"/>
              <a:t>virale attraverso alterazioni del metabolismo </a:t>
            </a:r>
            <a:r>
              <a:rPr lang="it-IT" dirty="0" err="1"/>
              <a:t>glico</a:t>
            </a:r>
            <a:r>
              <a:rPr lang="it-IT" dirty="0"/>
              <a:t>-lipidico, un </a:t>
            </a:r>
            <a:r>
              <a:rPr lang="it-IT" dirty="0" smtClean="0"/>
              <a:t>maggior rischio </a:t>
            </a:r>
            <a:r>
              <a:rPr lang="it-IT" dirty="0"/>
              <a:t>di fibrosi, una ridotta risposta al trattamento (nei genotipi non-3 di HCV) e probabilmente </a:t>
            </a:r>
            <a:r>
              <a:rPr lang="it-IT" dirty="0" smtClean="0"/>
              <a:t>un incremento </a:t>
            </a:r>
            <a:r>
              <a:rPr lang="it-IT" dirty="0"/>
              <a:t>del rischio di sviluppare </a:t>
            </a:r>
            <a:r>
              <a:rPr lang="it-IT" dirty="0" smtClean="0"/>
              <a:t>HCC. </a:t>
            </a:r>
            <a:endParaRPr lang="it-IT" dirty="0"/>
          </a:p>
        </p:txBody>
      </p:sp>
    </p:spTree>
    <p:extLst>
      <p:ext uri="{BB962C8B-B14F-4D97-AF65-F5344CB8AC3E}">
        <p14:creationId xmlns:p14="http://schemas.microsoft.com/office/powerpoint/2010/main" val="4773576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251517" y="2204864"/>
            <a:ext cx="4572000" cy="2585323"/>
          </a:xfrm>
          <a:prstGeom prst="rect">
            <a:avLst/>
          </a:prstGeom>
        </p:spPr>
        <p:txBody>
          <a:bodyPr>
            <a:spAutoFit/>
          </a:bodyPr>
          <a:lstStyle/>
          <a:p>
            <a:pPr algn="just"/>
            <a:r>
              <a:rPr lang="it-IT" dirty="0" smtClean="0"/>
              <a:t>Un ulteriore esempio di interazione tra NAFLD</a:t>
            </a:r>
          </a:p>
          <a:p>
            <a:pPr algn="just"/>
            <a:r>
              <a:rPr lang="it-IT" dirty="0" smtClean="0"/>
              <a:t>ed altra epatopatia è fornito dalla sovrapposizione di fattori metabolici (obesità-</a:t>
            </a:r>
            <a:r>
              <a:rPr lang="it-IT" dirty="0" err="1" smtClean="0"/>
              <a:t>insulinoresistenza</a:t>
            </a:r>
            <a:r>
              <a:rPr lang="it-IT" dirty="0" smtClean="0"/>
              <a:t>) in pazienti con forte consumo alcolico con più rapida progressione della malattia epatica. Esistono pertanto evidenze che la NAFLD peggiori la storia naturale della patologia epatica da HCV e da etanolo.</a:t>
            </a:r>
          </a:p>
        </p:txBody>
      </p:sp>
    </p:spTree>
    <p:extLst>
      <p:ext uri="{BB962C8B-B14F-4D97-AF65-F5344CB8AC3E}">
        <p14:creationId xmlns:p14="http://schemas.microsoft.com/office/powerpoint/2010/main" val="23305332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Definizione</a:t>
            </a:r>
            <a:endParaRPr lang="it-IT" dirty="0"/>
          </a:p>
        </p:txBody>
      </p:sp>
      <p:sp>
        <p:nvSpPr>
          <p:cNvPr id="3" name="Segnaposto contenuto 2"/>
          <p:cNvSpPr>
            <a:spLocks noGrp="1"/>
          </p:cNvSpPr>
          <p:nvPr>
            <p:ph idx="1"/>
          </p:nvPr>
        </p:nvSpPr>
        <p:spPr>
          <a:xfrm>
            <a:off x="467544" y="1412776"/>
            <a:ext cx="8229600" cy="4525963"/>
          </a:xfrm>
        </p:spPr>
        <p:txBody>
          <a:bodyPr>
            <a:normAutofit fontScale="85000" lnSpcReduction="20000"/>
          </a:bodyPr>
          <a:lstStyle/>
          <a:p>
            <a:pPr marL="0" indent="0" algn="just">
              <a:buNone/>
            </a:pPr>
            <a:r>
              <a:rPr lang="it-IT" dirty="0"/>
              <a:t>La steatosi epatica </a:t>
            </a:r>
            <a:r>
              <a:rPr lang="it-IT" dirty="0" smtClean="0"/>
              <a:t>è una malattia da accumulo </a:t>
            </a:r>
            <a:r>
              <a:rPr lang="it-IT" dirty="0"/>
              <a:t>di grasso, principalmente sotto forma </a:t>
            </a:r>
            <a:r>
              <a:rPr lang="it-IT" dirty="0" smtClean="0"/>
              <a:t>di trigliceridi</a:t>
            </a:r>
            <a:r>
              <a:rPr lang="it-IT" dirty="0"/>
              <a:t>, in una quantità superiore al 5% del peso del </a:t>
            </a:r>
            <a:r>
              <a:rPr lang="it-IT" dirty="0" smtClean="0"/>
              <a:t>fegato. </a:t>
            </a:r>
          </a:p>
          <a:p>
            <a:pPr marL="0" indent="0" algn="just">
              <a:buNone/>
            </a:pPr>
            <a:r>
              <a:rPr lang="it-IT" dirty="0" smtClean="0"/>
              <a:t>La </a:t>
            </a:r>
            <a:r>
              <a:rPr lang="it-IT" dirty="0"/>
              <a:t>steatosi epatica si caratterizza per una varietà di quadri istologici che vanno </a:t>
            </a:r>
            <a:r>
              <a:rPr lang="it-IT" dirty="0" smtClean="0"/>
              <a:t>dalla semplice </a:t>
            </a:r>
            <a:r>
              <a:rPr lang="it-IT" dirty="0"/>
              <a:t>steatosi (accumulo di grasso all’interno dell’epatocita) alla </a:t>
            </a:r>
            <a:r>
              <a:rPr lang="it-IT" dirty="0" err="1"/>
              <a:t>steatoepatite</a:t>
            </a:r>
            <a:r>
              <a:rPr lang="it-IT" dirty="0"/>
              <a:t> (accumulo </a:t>
            </a:r>
            <a:r>
              <a:rPr lang="it-IT" dirty="0" smtClean="0"/>
              <a:t>di grasso </a:t>
            </a:r>
            <a:r>
              <a:rPr lang="it-IT" dirty="0"/>
              <a:t>accompagnato a flogosi), alla fibrosi </a:t>
            </a:r>
            <a:r>
              <a:rPr lang="it-IT" dirty="0" smtClean="0"/>
              <a:t>(cicatrizzazione post necrotica) ed </a:t>
            </a:r>
            <a:r>
              <a:rPr lang="it-IT" dirty="0"/>
              <a:t>infine alla cirrosi. </a:t>
            </a:r>
            <a:endParaRPr lang="it-IT" dirty="0" smtClean="0"/>
          </a:p>
          <a:p>
            <a:pPr marL="0" indent="0" algn="just">
              <a:buNone/>
            </a:pPr>
            <a:r>
              <a:rPr lang="it-IT" dirty="0" smtClean="0"/>
              <a:t>Una percentuale variabile </a:t>
            </a:r>
            <a:r>
              <a:rPr lang="it-IT" dirty="0"/>
              <a:t>dal 5 al 10% delle steatosi </a:t>
            </a:r>
            <a:r>
              <a:rPr lang="it-IT" dirty="0" smtClean="0"/>
              <a:t>epatiche, possono </a:t>
            </a:r>
            <a:r>
              <a:rPr lang="it-IT" dirty="0"/>
              <a:t>evolvere </a:t>
            </a:r>
            <a:r>
              <a:rPr lang="it-IT" dirty="0" smtClean="0"/>
              <a:t>negli anni </a:t>
            </a:r>
            <a:r>
              <a:rPr lang="it-IT" dirty="0"/>
              <a:t>verso la </a:t>
            </a:r>
            <a:r>
              <a:rPr lang="it-IT" dirty="0" err="1"/>
              <a:t>steatoepatite</a:t>
            </a:r>
            <a:r>
              <a:rPr lang="it-IT" dirty="0"/>
              <a:t>, la fibrosi, la cirrosi e persino </a:t>
            </a:r>
            <a:r>
              <a:rPr lang="it-IT" dirty="0" smtClean="0"/>
              <a:t>l’epatocarcinoma.</a:t>
            </a:r>
            <a:endParaRPr lang="it-IT" dirty="0"/>
          </a:p>
        </p:txBody>
      </p:sp>
    </p:spTree>
    <p:extLst>
      <p:ext uri="{BB962C8B-B14F-4D97-AF65-F5344CB8AC3E}">
        <p14:creationId xmlns:p14="http://schemas.microsoft.com/office/powerpoint/2010/main" val="301566517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691680" y="2204863"/>
            <a:ext cx="5832648" cy="1323439"/>
          </a:xfrm>
          <a:prstGeom prst="rect">
            <a:avLst/>
          </a:prstGeom>
          <a:noFill/>
        </p:spPr>
        <p:txBody>
          <a:bodyPr wrap="square" rtlCol="0">
            <a:spAutoFit/>
          </a:bodyPr>
          <a:lstStyle/>
          <a:p>
            <a:r>
              <a:rPr lang="it-IT" sz="8000" dirty="0" smtClean="0"/>
              <a:t>Diagnostica</a:t>
            </a:r>
            <a:endParaRPr lang="it-IT" sz="8000" dirty="0"/>
          </a:p>
        </p:txBody>
      </p:sp>
    </p:spTree>
    <p:extLst>
      <p:ext uri="{BB962C8B-B14F-4D97-AF65-F5344CB8AC3E}">
        <p14:creationId xmlns:p14="http://schemas.microsoft.com/office/powerpoint/2010/main" val="123581888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563" y="614363"/>
            <a:ext cx="7762875" cy="562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227423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32656"/>
            <a:ext cx="5537621" cy="5945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149577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312167" y="1556792"/>
            <a:ext cx="4572000" cy="3693319"/>
          </a:xfrm>
          <a:prstGeom prst="rect">
            <a:avLst/>
          </a:prstGeom>
        </p:spPr>
        <p:txBody>
          <a:bodyPr>
            <a:spAutoFit/>
          </a:bodyPr>
          <a:lstStyle/>
          <a:p>
            <a:pPr algn="just"/>
            <a:r>
              <a:rPr lang="it-IT" dirty="0"/>
              <a:t>Anche se </a:t>
            </a:r>
            <a:r>
              <a:rPr lang="it-IT" dirty="0" smtClean="0"/>
              <a:t>la NASH </a:t>
            </a:r>
            <a:r>
              <a:rPr lang="it-IT" dirty="0"/>
              <a:t>compare </a:t>
            </a:r>
            <a:r>
              <a:rPr lang="it-IT" dirty="0" smtClean="0"/>
              <a:t>più frequentemente </a:t>
            </a:r>
            <a:r>
              <a:rPr lang="it-IT" dirty="0"/>
              <a:t>tra </a:t>
            </a:r>
            <a:r>
              <a:rPr lang="it-IT" dirty="0" smtClean="0"/>
              <a:t>i 50 </a:t>
            </a:r>
            <a:r>
              <a:rPr lang="it-IT" dirty="0"/>
              <a:t>ed i 60 anni, si è</a:t>
            </a:r>
          </a:p>
          <a:p>
            <a:pPr algn="just"/>
            <a:r>
              <a:rPr lang="it-IT" dirty="0"/>
              <a:t>assistito ad </a:t>
            </a:r>
            <a:r>
              <a:rPr lang="it-IT" dirty="0" smtClean="0"/>
              <a:t>un aumento </a:t>
            </a:r>
            <a:r>
              <a:rPr lang="it-IT" dirty="0"/>
              <a:t>dei casi di</a:t>
            </a:r>
          </a:p>
          <a:p>
            <a:pPr algn="just"/>
            <a:r>
              <a:rPr lang="it-IT" dirty="0"/>
              <a:t>NASH tra i </a:t>
            </a:r>
            <a:r>
              <a:rPr lang="it-IT" dirty="0" smtClean="0"/>
              <a:t>bambini.</a:t>
            </a:r>
            <a:endParaRPr lang="it-IT" dirty="0"/>
          </a:p>
          <a:p>
            <a:pPr algn="just"/>
            <a:r>
              <a:rPr lang="it-IT" dirty="0"/>
              <a:t>Il sesso </a:t>
            </a:r>
            <a:r>
              <a:rPr lang="it-IT" dirty="0" smtClean="0"/>
              <a:t>più colpito </a:t>
            </a:r>
            <a:r>
              <a:rPr lang="it-IT" dirty="0"/>
              <a:t>rimane sempre</a:t>
            </a:r>
          </a:p>
          <a:p>
            <a:pPr algn="just"/>
            <a:r>
              <a:rPr lang="it-IT" dirty="0"/>
              <a:t>quello femminile (</a:t>
            </a:r>
            <a:r>
              <a:rPr lang="it-IT" dirty="0" smtClean="0"/>
              <a:t>65-83</a:t>
            </a:r>
            <a:r>
              <a:rPr lang="it-IT" dirty="0"/>
              <a:t>%), con netta</a:t>
            </a:r>
          </a:p>
          <a:p>
            <a:pPr algn="just"/>
            <a:r>
              <a:rPr lang="it-IT" dirty="0"/>
              <a:t>prevalenza di </a:t>
            </a:r>
            <a:r>
              <a:rPr lang="it-IT" dirty="0" smtClean="0"/>
              <a:t>soggetti obesi </a:t>
            </a:r>
            <a:r>
              <a:rPr lang="it-IT" dirty="0"/>
              <a:t>(60-95%) con</a:t>
            </a:r>
          </a:p>
          <a:p>
            <a:pPr algn="just"/>
            <a:r>
              <a:rPr lang="it-IT" dirty="0"/>
              <a:t>diabete mellito di </a:t>
            </a:r>
            <a:r>
              <a:rPr lang="it-IT" dirty="0" smtClean="0"/>
              <a:t>tipo 2 </a:t>
            </a:r>
            <a:r>
              <a:rPr lang="it-IT" dirty="0"/>
              <a:t>(28-55%) e</a:t>
            </a:r>
          </a:p>
          <a:p>
            <a:pPr algn="just"/>
            <a:r>
              <a:rPr lang="it-IT" dirty="0" err="1"/>
              <a:t>iperlipidemici</a:t>
            </a:r>
            <a:r>
              <a:rPr lang="it-IT" dirty="0"/>
              <a:t> (</a:t>
            </a:r>
            <a:r>
              <a:rPr lang="it-IT" dirty="0" smtClean="0"/>
              <a:t>27-92</a:t>
            </a:r>
            <a:r>
              <a:rPr lang="it-IT" dirty="0"/>
              <a:t>%). </a:t>
            </a:r>
            <a:endParaRPr lang="it-IT" dirty="0" smtClean="0"/>
          </a:p>
          <a:p>
            <a:pPr algn="just"/>
            <a:r>
              <a:rPr lang="it-IT" dirty="0" smtClean="0"/>
              <a:t>Però </a:t>
            </a:r>
            <a:r>
              <a:rPr lang="it-IT" dirty="0"/>
              <a:t>sempre </a:t>
            </a:r>
            <a:r>
              <a:rPr lang="it-IT" dirty="0" smtClean="0"/>
              <a:t>più vi </a:t>
            </a:r>
            <a:r>
              <a:rPr lang="it-IT" dirty="0"/>
              <a:t>sono evidenze </a:t>
            </a:r>
            <a:r>
              <a:rPr lang="it-IT" dirty="0" smtClean="0"/>
              <a:t>che la </a:t>
            </a:r>
            <a:r>
              <a:rPr lang="it-IT" dirty="0"/>
              <a:t>NASH </a:t>
            </a:r>
            <a:r>
              <a:rPr lang="it-IT" dirty="0" smtClean="0"/>
              <a:t>interessa anche </a:t>
            </a:r>
            <a:r>
              <a:rPr lang="it-IT" dirty="0"/>
              <a:t>gli </a:t>
            </a:r>
            <a:r>
              <a:rPr lang="it-IT" dirty="0" smtClean="0"/>
              <a:t>individui normopeso </a:t>
            </a:r>
            <a:r>
              <a:rPr lang="it-IT" dirty="0"/>
              <a:t>e </a:t>
            </a:r>
            <a:r>
              <a:rPr lang="it-IT" dirty="0" smtClean="0"/>
              <a:t>senza apparente alterazione del </a:t>
            </a:r>
            <a:r>
              <a:rPr lang="it-IT" dirty="0"/>
              <a:t>metabolismo </a:t>
            </a:r>
            <a:r>
              <a:rPr lang="it-IT" dirty="0" smtClean="0"/>
              <a:t>dei carboidrati.</a:t>
            </a:r>
            <a:endParaRPr lang="it-IT" dirty="0"/>
          </a:p>
        </p:txBody>
      </p:sp>
    </p:spTree>
    <p:extLst>
      <p:ext uri="{BB962C8B-B14F-4D97-AF65-F5344CB8AC3E}">
        <p14:creationId xmlns:p14="http://schemas.microsoft.com/office/powerpoint/2010/main" val="261541516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286000" y="2348880"/>
            <a:ext cx="4572000" cy="1631216"/>
          </a:xfrm>
          <a:prstGeom prst="rect">
            <a:avLst/>
          </a:prstGeom>
        </p:spPr>
        <p:txBody>
          <a:bodyPr>
            <a:spAutoFit/>
          </a:bodyPr>
          <a:lstStyle/>
          <a:p>
            <a:r>
              <a:rPr lang="it-IT" sz="2000" dirty="0"/>
              <a:t>Individuati </a:t>
            </a:r>
            <a:r>
              <a:rPr lang="it-IT" sz="2000" dirty="0" smtClean="0"/>
              <a:t>i soggetti </a:t>
            </a:r>
            <a:r>
              <a:rPr lang="it-IT" sz="2000" dirty="0"/>
              <a:t>a rischio, cosa</a:t>
            </a:r>
          </a:p>
          <a:p>
            <a:r>
              <a:rPr lang="it-IT" sz="2000" dirty="0"/>
              <a:t>non sempre facile, </a:t>
            </a:r>
            <a:r>
              <a:rPr lang="it-IT" sz="2000" dirty="0" smtClean="0"/>
              <a:t>la diagnosi </a:t>
            </a:r>
            <a:r>
              <a:rPr lang="it-IT" sz="2000" dirty="0"/>
              <a:t>di steatosi è anzitutto clinica ed ecografica. La successiva e definitiva diagnosi di NASH </a:t>
            </a:r>
            <a:r>
              <a:rPr lang="it-IT" sz="2000" dirty="0" smtClean="0"/>
              <a:t>è invece </a:t>
            </a:r>
            <a:r>
              <a:rPr lang="it-IT" sz="2000" dirty="0"/>
              <a:t>istologica</a:t>
            </a:r>
            <a:r>
              <a:rPr lang="it-IT" sz="2000" dirty="0" smtClean="0"/>
              <a:t>.</a:t>
            </a:r>
            <a:endParaRPr lang="it-IT" sz="2000" dirty="0"/>
          </a:p>
        </p:txBody>
      </p:sp>
    </p:spTree>
    <p:extLst>
      <p:ext uri="{BB962C8B-B14F-4D97-AF65-F5344CB8AC3E}">
        <p14:creationId xmlns:p14="http://schemas.microsoft.com/office/powerpoint/2010/main" val="46035783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286000" y="404664"/>
            <a:ext cx="4572000" cy="5078313"/>
          </a:xfrm>
          <a:prstGeom prst="rect">
            <a:avLst/>
          </a:prstGeom>
        </p:spPr>
        <p:txBody>
          <a:bodyPr>
            <a:spAutoFit/>
          </a:bodyPr>
          <a:lstStyle/>
          <a:p>
            <a:r>
              <a:rPr lang="it-IT" dirty="0"/>
              <a:t>Vari Autori propongono tre criteri essenziali per la diagnosi di una </a:t>
            </a:r>
            <a:r>
              <a:rPr lang="it-IT" dirty="0" smtClean="0"/>
              <a:t>NALFD/NASH</a:t>
            </a:r>
            <a:endParaRPr lang="it-IT" dirty="0"/>
          </a:p>
          <a:p>
            <a:r>
              <a:rPr lang="it-IT" dirty="0"/>
              <a:t>1. evidenza istologica di quadro compatibile </a:t>
            </a:r>
            <a:r>
              <a:rPr lang="it-IT" sz="1400" dirty="0"/>
              <a:t>(steatosi </a:t>
            </a:r>
            <a:r>
              <a:rPr lang="it-IT" sz="1400" dirty="0" err="1"/>
              <a:t>macrovescicolare</a:t>
            </a:r>
            <a:r>
              <a:rPr lang="it-IT" sz="1400" dirty="0"/>
              <a:t> o micro/macro) con</a:t>
            </a:r>
          </a:p>
          <a:p>
            <a:r>
              <a:rPr lang="it-IT" sz="1400" dirty="0"/>
              <a:t>flogosi, e/o degenerazione </a:t>
            </a:r>
            <a:r>
              <a:rPr lang="it-IT" sz="1400" dirty="0" err="1"/>
              <a:t>balloniforme</a:t>
            </a:r>
            <a:r>
              <a:rPr lang="it-IT" sz="1400" dirty="0"/>
              <a:t>, corpi di </a:t>
            </a:r>
            <a:r>
              <a:rPr lang="it-IT" sz="1400" dirty="0" err="1"/>
              <a:t>M</a:t>
            </a:r>
            <a:r>
              <a:rPr lang="it-IT" sz="1400" dirty="0" err="1" smtClean="0"/>
              <a:t>allory</a:t>
            </a:r>
            <a:r>
              <a:rPr lang="it-IT" sz="1400" dirty="0"/>
              <a:t>, fibrosi, cirrosi</a:t>
            </a:r>
            <a:r>
              <a:rPr lang="it-IT" dirty="0"/>
              <a:t>;</a:t>
            </a:r>
          </a:p>
          <a:p>
            <a:r>
              <a:rPr lang="it-IT" dirty="0"/>
              <a:t>2. evidenza “convincente” di un consumo insignificante di alcool (&lt;20 g/die6 o &lt;20 g/die </a:t>
            </a:r>
            <a:r>
              <a:rPr lang="it-IT" dirty="0" smtClean="0"/>
              <a:t>nella donna</a:t>
            </a:r>
            <a:r>
              <a:rPr lang="it-IT" dirty="0"/>
              <a:t>, &lt;30 g/die e nel </a:t>
            </a:r>
            <a:r>
              <a:rPr lang="it-IT" dirty="0" smtClean="0"/>
              <a:t>uomo): </a:t>
            </a:r>
            <a:r>
              <a:rPr lang="it-IT" sz="1400" dirty="0"/>
              <a:t>raccolta di anamnesi dettagliata (informazioni </a:t>
            </a:r>
            <a:r>
              <a:rPr lang="it-IT" sz="1400" dirty="0" smtClean="0"/>
              <a:t>attenute anche </a:t>
            </a:r>
            <a:r>
              <a:rPr lang="it-IT" sz="1400" dirty="0"/>
              <a:t>dai familiari, medico di famiglia) con </a:t>
            </a:r>
            <a:r>
              <a:rPr lang="it-IT" sz="1400" dirty="0" err="1"/>
              <a:t>alcoolemia</a:t>
            </a:r>
            <a:r>
              <a:rPr lang="it-IT" sz="1400" dirty="0"/>
              <a:t> casuale negativa</a:t>
            </a:r>
            <a:r>
              <a:rPr lang="it-IT" dirty="0"/>
              <a:t>.</a:t>
            </a:r>
          </a:p>
          <a:p>
            <a:r>
              <a:rPr lang="it-IT" dirty="0"/>
              <a:t>3. assenza di marcatori per precedenti infezioni da HBV ed HCV. </a:t>
            </a:r>
            <a:r>
              <a:rPr lang="it-IT" sz="1400" dirty="0"/>
              <a:t>Probabilmente, però, non</a:t>
            </a:r>
          </a:p>
          <a:p>
            <a:r>
              <a:rPr lang="it-IT" sz="1400" dirty="0"/>
              <a:t>dovrebbero essere esclusi i pazienti che presentano la sola positività degli anticorpi </a:t>
            </a:r>
            <a:r>
              <a:rPr lang="it-IT" sz="1400" dirty="0" smtClean="0"/>
              <a:t>anti- HBV </a:t>
            </a:r>
            <a:r>
              <a:rPr lang="it-IT" sz="1400" dirty="0"/>
              <a:t>o quei pazienti con epatite cronica da HCV che, trattati </a:t>
            </a:r>
            <a:r>
              <a:rPr lang="it-IT" sz="1400" dirty="0" smtClean="0"/>
              <a:t>, presentino </a:t>
            </a:r>
            <a:r>
              <a:rPr lang="it-IT" sz="1400" dirty="0"/>
              <a:t>una situazione di risposta completa ed </a:t>
            </a:r>
            <a:r>
              <a:rPr lang="it-IT" sz="1400" dirty="0" smtClean="0"/>
              <a:t>a lungo </a:t>
            </a:r>
            <a:r>
              <a:rPr lang="it-IT" sz="1400" dirty="0"/>
              <a:t>termine (persistenza di transaminasi normali e di negatività per HCV-RNA dopo </a:t>
            </a:r>
            <a:r>
              <a:rPr lang="it-IT" sz="1400" dirty="0" smtClean="0"/>
              <a:t>12 mesi </a:t>
            </a:r>
            <a:r>
              <a:rPr lang="it-IT" sz="1400" dirty="0"/>
              <a:t>dallo stop terapeutico)</a:t>
            </a:r>
            <a:r>
              <a:rPr lang="it-IT" dirty="0"/>
              <a:t>.</a:t>
            </a:r>
          </a:p>
        </p:txBody>
      </p:sp>
    </p:spTree>
    <p:extLst>
      <p:ext uri="{BB962C8B-B14F-4D97-AF65-F5344CB8AC3E}">
        <p14:creationId xmlns:p14="http://schemas.microsoft.com/office/powerpoint/2010/main" val="59550879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286000" y="1166843"/>
            <a:ext cx="4572000" cy="3970318"/>
          </a:xfrm>
          <a:prstGeom prst="rect">
            <a:avLst/>
          </a:prstGeom>
        </p:spPr>
        <p:txBody>
          <a:bodyPr>
            <a:spAutoFit/>
          </a:bodyPr>
          <a:lstStyle/>
          <a:p>
            <a:r>
              <a:rPr lang="it-IT" dirty="0"/>
              <a:t>L</a:t>
            </a:r>
            <a:r>
              <a:rPr lang="it-IT" dirty="0" smtClean="0"/>
              <a:t>a </a:t>
            </a:r>
            <a:r>
              <a:rPr lang="it-IT" dirty="0"/>
              <a:t>maggior parte di pazienti con NALFD, come per molte altre malattie croniche, sono</a:t>
            </a:r>
          </a:p>
          <a:p>
            <a:r>
              <a:rPr lang="it-IT" dirty="0"/>
              <a:t>asintomatici (45-100</a:t>
            </a:r>
            <a:r>
              <a:rPr lang="it-IT" dirty="0" smtClean="0"/>
              <a:t>%) e </a:t>
            </a:r>
            <a:r>
              <a:rPr lang="it-IT" dirty="0"/>
              <a:t>la diagnosi avviene nel corso di situazioni le più diverse </a:t>
            </a:r>
            <a:r>
              <a:rPr lang="it-IT" dirty="0" smtClean="0"/>
              <a:t>e spesso </a:t>
            </a:r>
            <a:r>
              <a:rPr lang="it-IT" dirty="0"/>
              <a:t>combinate fra loro:</a:t>
            </a:r>
          </a:p>
          <a:p>
            <a:r>
              <a:rPr lang="it-IT" dirty="0"/>
              <a:t>• scoperta di un’anomalia </a:t>
            </a:r>
            <a:r>
              <a:rPr lang="it-IT" dirty="0" err="1"/>
              <a:t>bioumorale</a:t>
            </a:r>
            <a:r>
              <a:rPr lang="it-IT" dirty="0"/>
              <a:t>: frequentemente è un aumento delle</a:t>
            </a:r>
          </a:p>
          <a:p>
            <a:r>
              <a:rPr lang="it-IT" dirty="0"/>
              <a:t>transaminasi e/o della GGT a focalizzare l’attenzione sul fegato;</a:t>
            </a:r>
          </a:p>
          <a:p>
            <a:r>
              <a:rPr lang="it-IT" dirty="0"/>
              <a:t>• nel corso della valutazione di una </a:t>
            </a:r>
            <a:r>
              <a:rPr lang="it-IT" dirty="0" err="1"/>
              <a:t>comorbidità</a:t>
            </a:r>
            <a:r>
              <a:rPr lang="it-IT" dirty="0"/>
              <a:t> associata come il sovrappeso o</a:t>
            </a:r>
          </a:p>
          <a:p>
            <a:r>
              <a:rPr lang="it-IT" dirty="0"/>
              <a:t>il diabete;</a:t>
            </a:r>
          </a:p>
          <a:p>
            <a:r>
              <a:rPr lang="it-IT" dirty="0"/>
              <a:t>• l’evidenza di un “fegato brillante” nel corso di un’indagine </a:t>
            </a:r>
            <a:r>
              <a:rPr lang="it-IT" dirty="0" smtClean="0"/>
              <a:t>ecografica eseguita </a:t>
            </a:r>
            <a:r>
              <a:rPr lang="it-IT" dirty="0"/>
              <a:t>per altri motivi</a:t>
            </a:r>
          </a:p>
        </p:txBody>
      </p:sp>
    </p:spTree>
    <p:extLst>
      <p:ext uri="{BB962C8B-B14F-4D97-AF65-F5344CB8AC3E}">
        <p14:creationId xmlns:p14="http://schemas.microsoft.com/office/powerpoint/2010/main" val="336775785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259022" y="980728"/>
            <a:ext cx="4572000" cy="4247317"/>
          </a:xfrm>
          <a:prstGeom prst="rect">
            <a:avLst/>
          </a:prstGeom>
        </p:spPr>
        <p:txBody>
          <a:bodyPr>
            <a:spAutoFit/>
          </a:bodyPr>
          <a:lstStyle/>
          <a:p>
            <a:pPr algn="just"/>
            <a:r>
              <a:rPr lang="it-IT" dirty="0"/>
              <a:t>Vi è però un gruppo di pazienti, in genere </a:t>
            </a:r>
            <a:r>
              <a:rPr lang="it-IT" dirty="0" smtClean="0"/>
              <a:t>bambini, </a:t>
            </a:r>
            <a:r>
              <a:rPr lang="it-IT" dirty="0"/>
              <a:t>che lamentano con una certa </a:t>
            </a:r>
            <a:r>
              <a:rPr lang="it-IT" dirty="0" smtClean="0"/>
              <a:t>frequenza una </a:t>
            </a:r>
            <a:r>
              <a:rPr lang="it-IT" dirty="0"/>
              <a:t>varietà di sintomi rappresentati soprattutto da disturbi vaghi addominali, dolore al </a:t>
            </a:r>
            <a:r>
              <a:rPr lang="it-IT" dirty="0" smtClean="0"/>
              <a:t>quadrante superiore </a:t>
            </a:r>
            <a:r>
              <a:rPr lang="it-IT" dirty="0"/>
              <a:t>destro dell’addome, affaticamento e vago </a:t>
            </a:r>
            <a:r>
              <a:rPr lang="it-IT" dirty="0" smtClean="0"/>
              <a:t>malessere. Anche </a:t>
            </a:r>
            <a:r>
              <a:rPr lang="it-IT" dirty="0"/>
              <a:t>negli adulti, quando i segni ed i sintomi sono presenti (&lt;30% dei casi) nella grande</a:t>
            </a:r>
          </a:p>
          <a:p>
            <a:pPr algn="just"/>
            <a:r>
              <a:rPr lang="it-IT" dirty="0"/>
              <a:t>maggioranza dei casi sono aspecifici e comunque non correlati alla severità od al tipo di NALFD. </a:t>
            </a:r>
            <a:r>
              <a:rPr lang="it-IT" dirty="0" smtClean="0"/>
              <a:t>Il più </a:t>
            </a:r>
            <a:r>
              <a:rPr lang="it-IT" dirty="0"/>
              <a:t>delle volte si tratta di astenia o di una sensazione di dolore in ipocondrio destro. Altre volte </a:t>
            </a:r>
            <a:r>
              <a:rPr lang="it-IT" dirty="0" smtClean="0"/>
              <a:t>i sintomi </a:t>
            </a:r>
            <a:r>
              <a:rPr lang="it-IT" dirty="0"/>
              <a:t>presentati richiamano l’attenzione più specificatamente sul fegato: nausea, </a:t>
            </a:r>
            <a:r>
              <a:rPr lang="it-IT" dirty="0" err="1" smtClean="0"/>
              <a:t>iporessia</a:t>
            </a:r>
            <a:r>
              <a:rPr lang="it-IT" dirty="0" smtClean="0"/>
              <a:t>, prurito.</a:t>
            </a:r>
            <a:endParaRPr lang="it-IT" dirty="0"/>
          </a:p>
        </p:txBody>
      </p:sp>
    </p:spTree>
    <p:extLst>
      <p:ext uri="{BB962C8B-B14F-4D97-AF65-F5344CB8AC3E}">
        <p14:creationId xmlns:p14="http://schemas.microsoft.com/office/powerpoint/2010/main" val="306834832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286000" y="889844"/>
            <a:ext cx="4572000" cy="4247317"/>
          </a:xfrm>
          <a:prstGeom prst="rect">
            <a:avLst/>
          </a:prstGeom>
        </p:spPr>
        <p:txBody>
          <a:bodyPr>
            <a:spAutoFit/>
          </a:bodyPr>
          <a:lstStyle/>
          <a:p>
            <a:pPr algn="just"/>
            <a:r>
              <a:rPr lang="it-IT" dirty="0"/>
              <a:t>La carenza di segni clinici riferibili ad un interessamento epatico si associa comunque</a:t>
            </a:r>
          </a:p>
          <a:p>
            <a:pPr algn="just"/>
            <a:r>
              <a:rPr lang="it-IT" dirty="0"/>
              <a:t>frequentemente con presenza, all’esame fisico, di epatomegalia (30-50% fino al 75% dei </a:t>
            </a:r>
            <a:r>
              <a:rPr lang="it-IT" dirty="0" smtClean="0"/>
              <a:t>casi)</a:t>
            </a:r>
            <a:endParaRPr lang="it-IT" dirty="0"/>
          </a:p>
          <a:p>
            <a:pPr algn="just"/>
            <a:r>
              <a:rPr lang="it-IT" dirty="0"/>
              <a:t>che può arrivare al 95% dei casi dopo indagine </a:t>
            </a:r>
            <a:r>
              <a:rPr lang="it-IT" dirty="0" smtClean="0"/>
              <a:t>ecografica.</a:t>
            </a:r>
            <a:endParaRPr lang="it-IT" dirty="0"/>
          </a:p>
          <a:p>
            <a:pPr algn="just"/>
            <a:r>
              <a:rPr lang="it-IT" dirty="0"/>
              <a:t>Sovrappeso/obesità ed ipertensione sono presenti, a seconda degli studi, dal 30 al 100% </a:t>
            </a:r>
            <a:r>
              <a:rPr lang="it-IT" dirty="0" smtClean="0"/>
              <a:t>dei casi.  </a:t>
            </a:r>
            <a:r>
              <a:rPr lang="it-IT" dirty="0"/>
              <a:t>Altri segni sono rari e tra questi, quelli di più frequente riscontro sono gli angiomi stellari </a:t>
            </a:r>
            <a:r>
              <a:rPr lang="it-IT" dirty="0" smtClean="0"/>
              <a:t>e l’iperemia </a:t>
            </a:r>
            <a:r>
              <a:rPr lang="it-IT" dirty="0"/>
              <a:t>palmare. La comparsa di ittero, encefalopatia, ascite o emorragia digestiva </a:t>
            </a:r>
            <a:r>
              <a:rPr lang="it-IT" dirty="0" smtClean="0"/>
              <a:t>sono eccezionali </a:t>
            </a:r>
            <a:r>
              <a:rPr lang="it-IT" dirty="0"/>
              <a:t>ma testimoniano della presenza di una cirrosi epatica </a:t>
            </a:r>
            <a:r>
              <a:rPr lang="it-IT" dirty="0" smtClean="0"/>
              <a:t>sottostante.</a:t>
            </a:r>
            <a:endParaRPr lang="it-IT" dirty="0"/>
          </a:p>
        </p:txBody>
      </p:sp>
    </p:spTree>
    <p:extLst>
      <p:ext uri="{BB962C8B-B14F-4D97-AF65-F5344CB8AC3E}">
        <p14:creationId xmlns:p14="http://schemas.microsoft.com/office/powerpoint/2010/main" val="303701815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286000" y="1997839"/>
            <a:ext cx="4572000" cy="2308324"/>
          </a:xfrm>
          <a:prstGeom prst="rect">
            <a:avLst/>
          </a:prstGeom>
        </p:spPr>
        <p:txBody>
          <a:bodyPr>
            <a:spAutoFit/>
          </a:bodyPr>
          <a:lstStyle/>
          <a:p>
            <a:pPr algn="just"/>
            <a:r>
              <a:rPr lang="it-IT" dirty="0"/>
              <a:t>Gli studi condotti su pazienti ricoverati indicano i pazienti con NASH hanno un </a:t>
            </a:r>
            <a:r>
              <a:rPr lang="it-IT" dirty="0" smtClean="0"/>
              <a:t>movimento di </a:t>
            </a:r>
            <a:r>
              <a:rPr lang="it-IT" i="1" dirty="0"/>
              <a:t>transaminasi </a:t>
            </a:r>
            <a:r>
              <a:rPr lang="it-IT" dirty="0"/>
              <a:t>nel 50-90% e dei </a:t>
            </a:r>
            <a:r>
              <a:rPr lang="it-IT" dirty="0" smtClean="0"/>
              <a:t>casi. </a:t>
            </a:r>
            <a:r>
              <a:rPr lang="it-IT" dirty="0"/>
              <a:t>Inversamente, una NASH diagnosticata con </a:t>
            </a:r>
            <a:r>
              <a:rPr lang="it-IT" dirty="0" smtClean="0"/>
              <a:t>biopsia epatica </a:t>
            </a:r>
            <a:r>
              <a:rPr lang="it-IT" dirty="0"/>
              <a:t>riesce a </a:t>
            </a:r>
            <a:r>
              <a:rPr lang="it-IT" dirty="0" smtClean="0"/>
              <a:t>spiegare, </a:t>
            </a:r>
            <a:r>
              <a:rPr lang="it-IT" dirty="0"/>
              <a:t>nel 60-70% dei casi, il perché di un movimento protratto </a:t>
            </a:r>
            <a:r>
              <a:rPr lang="it-IT" dirty="0" smtClean="0"/>
              <a:t>delle transaminasi</a:t>
            </a:r>
            <a:r>
              <a:rPr lang="it-IT" dirty="0"/>
              <a:t>, fino a quel momento </a:t>
            </a:r>
            <a:r>
              <a:rPr lang="it-IT" dirty="0" smtClean="0"/>
              <a:t>inspiegato.</a:t>
            </a:r>
            <a:endParaRPr lang="it-IT" dirty="0"/>
          </a:p>
        </p:txBody>
      </p:sp>
    </p:spTree>
    <p:extLst>
      <p:ext uri="{BB962C8B-B14F-4D97-AF65-F5344CB8AC3E}">
        <p14:creationId xmlns:p14="http://schemas.microsoft.com/office/powerpoint/2010/main" val="108017095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1173</TotalTime>
  <Words>11158</Words>
  <Application>Microsoft Office PowerPoint</Application>
  <PresentationFormat>Presentazione su schermo (4:3)</PresentationFormat>
  <Paragraphs>751</Paragraphs>
  <Slides>161</Slides>
  <Notes>0</Notes>
  <HiddenSlides>0</HiddenSlides>
  <MMClips>0</MMClips>
  <ScaleCrop>false</ScaleCrop>
  <HeadingPairs>
    <vt:vector size="4" baseType="variant">
      <vt:variant>
        <vt:lpstr>Tema</vt:lpstr>
      </vt:variant>
      <vt:variant>
        <vt:i4>1</vt:i4>
      </vt:variant>
      <vt:variant>
        <vt:lpstr>Titoli diapositive</vt:lpstr>
      </vt:variant>
      <vt:variant>
        <vt:i4>161</vt:i4>
      </vt:variant>
    </vt:vector>
  </HeadingPairs>
  <TitlesOfParts>
    <vt:vector size="162" baseType="lpstr">
      <vt:lpstr>Tema di Office</vt:lpstr>
      <vt:lpstr>Nutrizione per l’esercizio fisico e lo sport</vt:lpstr>
      <vt:lpstr>Epatosteatosi non alcoolica  ed attività fisica</vt:lpstr>
      <vt:lpstr>EPATOSTEATOSI NON ALCOLICA: INQUADRAMENTO NOSOLOGICO E PROSPETTIVE TERAPEUTICHE</vt:lpstr>
      <vt:lpstr>EPATOSTEATOSI NON ALCOLICA: INQUADRAMENTO NOSOLOGICO E PROSPETTIVE TERAPEUTICHE</vt:lpstr>
      <vt:lpstr>UNIVERSO STEATOSI EPATICA</vt:lpstr>
      <vt:lpstr>Universo Steatosi</vt:lpstr>
      <vt:lpstr>Presentazione standard di PowerPoint</vt:lpstr>
      <vt:lpstr>Presentazione standard di PowerPoint</vt:lpstr>
      <vt:lpstr>Definizione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Universo Steatosi</dc:title>
  <dc:creator>Asus</dc:creator>
  <cp:lastModifiedBy>Asus</cp:lastModifiedBy>
  <cp:revision>174</cp:revision>
  <cp:lastPrinted>2018-02-26T11:28:59Z</cp:lastPrinted>
  <dcterms:created xsi:type="dcterms:W3CDTF">2018-01-27T15:39:58Z</dcterms:created>
  <dcterms:modified xsi:type="dcterms:W3CDTF">2018-10-04T15:12:22Z</dcterms:modified>
</cp:coreProperties>
</file>