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3"/>
  </p:notesMasterIdLst>
  <p:sldIdLst>
    <p:sldId id="256" r:id="rId2"/>
    <p:sldId id="360" r:id="rId3"/>
    <p:sldId id="293" r:id="rId4"/>
    <p:sldId id="388" r:id="rId5"/>
    <p:sldId id="335" r:id="rId6"/>
    <p:sldId id="369" r:id="rId7"/>
    <p:sldId id="257" r:id="rId8"/>
    <p:sldId id="258" r:id="rId9"/>
    <p:sldId id="259" r:id="rId10"/>
    <p:sldId id="361" r:id="rId11"/>
    <p:sldId id="260" r:id="rId12"/>
    <p:sldId id="261" r:id="rId13"/>
    <p:sldId id="378" r:id="rId14"/>
    <p:sldId id="379" r:id="rId15"/>
    <p:sldId id="380" r:id="rId16"/>
    <p:sldId id="381" r:id="rId17"/>
    <p:sldId id="382" r:id="rId18"/>
    <p:sldId id="383" r:id="rId19"/>
    <p:sldId id="367" r:id="rId20"/>
    <p:sldId id="263" r:id="rId21"/>
    <p:sldId id="262" r:id="rId22"/>
    <p:sldId id="345" r:id="rId23"/>
    <p:sldId id="389" r:id="rId24"/>
    <p:sldId id="384" r:id="rId25"/>
    <p:sldId id="346" r:id="rId26"/>
    <p:sldId id="347" r:id="rId27"/>
    <p:sldId id="368" r:id="rId28"/>
    <p:sldId id="348" r:id="rId29"/>
    <p:sldId id="349" r:id="rId30"/>
    <p:sldId id="370" r:id="rId31"/>
    <p:sldId id="350" r:id="rId32"/>
    <p:sldId id="264" r:id="rId33"/>
    <p:sldId id="371" r:id="rId34"/>
    <p:sldId id="265" r:id="rId35"/>
    <p:sldId id="289" r:id="rId36"/>
    <p:sldId id="266" r:id="rId37"/>
    <p:sldId id="267" r:id="rId38"/>
    <p:sldId id="268" r:id="rId39"/>
    <p:sldId id="269" r:id="rId40"/>
    <p:sldId id="270" r:id="rId41"/>
    <p:sldId id="290" r:id="rId42"/>
    <p:sldId id="291" r:id="rId43"/>
    <p:sldId id="271" r:id="rId44"/>
    <p:sldId id="362" r:id="rId45"/>
    <p:sldId id="341" r:id="rId46"/>
    <p:sldId id="338" r:id="rId47"/>
    <p:sldId id="339" r:id="rId48"/>
    <p:sldId id="340" r:id="rId49"/>
    <p:sldId id="372" r:id="rId50"/>
    <p:sldId id="342" r:id="rId51"/>
    <p:sldId id="343" r:id="rId52"/>
    <p:sldId id="344" r:id="rId53"/>
    <p:sldId id="373" r:id="rId54"/>
    <p:sldId id="282" r:id="rId55"/>
    <p:sldId id="283" r:id="rId56"/>
    <p:sldId id="284" r:id="rId57"/>
    <p:sldId id="285" r:id="rId58"/>
    <p:sldId id="286" r:id="rId59"/>
    <p:sldId id="287" r:id="rId60"/>
    <p:sldId id="288" r:id="rId61"/>
    <p:sldId id="294" r:id="rId62"/>
    <p:sldId id="310" r:id="rId63"/>
    <p:sldId id="311" r:id="rId64"/>
    <p:sldId id="312" r:id="rId65"/>
    <p:sldId id="313" r:id="rId66"/>
    <p:sldId id="314" r:id="rId67"/>
    <p:sldId id="315" r:id="rId68"/>
    <p:sldId id="316" r:id="rId69"/>
    <p:sldId id="317" r:id="rId70"/>
    <p:sldId id="318" r:id="rId71"/>
    <p:sldId id="296" r:id="rId72"/>
    <p:sldId id="297" r:id="rId73"/>
    <p:sldId id="319" r:id="rId74"/>
    <p:sldId id="299" r:id="rId75"/>
    <p:sldId id="320" r:id="rId76"/>
    <p:sldId id="298" r:id="rId77"/>
    <p:sldId id="300" r:id="rId78"/>
    <p:sldId id="321" r:id="rId79"/>
    <p:sldId id="322" r:id="rId80"/>
    <p:sldId id="323" r:id="rId81"/>
    <p:sldId id="324" r:id="rId82"/>
    <p:sldId id="325" r:id="rId83"/>
    <p:sldId id="326" r:id="rId84"/>
    <p:sldId id="327" r:id="rId85"/>
    <p:sldId id="328" r:id="rId86"/>
    <p:sldId id="329" r:id="rId87"/>
    <p:sldId id="330" r:id="rId88"/>
    <p:sldId id="333" r:id="rId89"/>
    <p:sldId id="334" r:id="rId90"/>
    <p:sldId id="336" r:id="rId91"/>
    <p:sldId id="337" r:id="rId92"/>
    <p:sldId id="301" r:id="rId93"/>
    <p:sldId id="331" r:id="rId94"/>
    <p:sldId id="302" r:id="rId95"/>
    <p:sldId id="303" r:id="rId96"/>
    <p:sldId id="304" r:id="rId97"/>
    <p:sldId id="305" r:id="rId98"/>
    <p:sldId id="307" r:id="rId99"/>
    <p:sldId id="308" r:id="rId100"/>
    <p:sldId id="306" r:id="rId101"/>
    <p:sldId id="374" r:id="rId102"/>
    <p:sldId id="309" r:id="rId103"/>
    <p:sldId id="387" r:id="rId104"/>
    <p:sldId id="272" r:id="rId105"/>
    <p:sldId id="273" r:id="rId106"/>
    <p:sldId id="274" r:id="rId107"/>
    <p:sldId id="275" r:id="rId108"/>
    <p:sldId id="375" r:id="rId109"/>
    <p:sldId id="276" r:id="rId110"/>
    <p:sldId id="277" r:id="rId111"/>
    <p:sldId id="376" r:id="rId112"/>
    <p:sldId id="278" r:id="rId113"/>
    <p:sldId id="279" r:id="rId114"/>
    <p:sldId id="280" r:id="rId115"/>
    <p:sldId id="385" r:id="rId116"/>
    <p:sldId id="351" r:id="rId117"/>
    <p:sldId id="352" r:id="rId118"/>
    <p:sldId id="353" r:id="rId119"/>
    <p:sldId id="354" r:id="rId120"/>
    <p:sldId id="355" r:id="rId121"/>
    <p:sldId id="386" r:id="rId122"/>
    <p:sldId id="390" r:id="rId123"/>
    <p:sldId id="356" r:id="rId124"/>
    <p:sldId id="359" r:id="rId125"/>
    <p:sldId id="357" r:id="rId126"/>
    <p:sldId id="358" r:id="rId127"/>
    <p:sldId id="377" r:id="rId128"/>
    <p:sldId id="365" r:id="rId129"/>
    <p:sldId id="281" r:id="rId130"/>
    <p:sldId id="366" r:id="rId131"/>
    <p:sldId id="292" r:id="rId132"/>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206" autoAdjust="0"/>
  </p:normalViewPr>
  <p:slideViewPr>
    <p:cSldViewPr snapToGrid="0">
      <p:cViewPr>
        <p:scale>
          <a:sx n="90" d="100"/>
          <a:sy n="90" d="100"/>
        </p:scale>
        <p:origin x="-398" y="-29"/>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notesMaster" Target="notesMasters/notesMaster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slide" Target="slides/slide117.xml"/><Relationship Id="rId126" Type="http://schemas.openxmlformats.org/officeDocument/2006/relationships/slide" Target="slides/slide125.xml"/><Relationship Id="rId13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slide" Target="slides/slide128.xml"/><Relationship Id="rId13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slide" Target="slides/slide13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theme" Target="theme/theme1.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E6045B8-9BC3-4D10-B8CA-AF77A07DF7CB}" type="datetimeFigureOut">
              <a:rPr lang="it-IT" smtClean="0"/>
              <a:t>15/04/2023</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B5503C9-E2CC-4E97-A9A3-09D789E9F016}" type="slidenum">
              <a:rPr lang="it-IT" smtClean="0"/>
              <a:t>‹N›</a:t>
            </a:fld>
            <a:endParaRPr lang="it-IT"/>
          </a:p>
        </p:txBody>
      </p:sp>
    </p:spTree>
    <p:extLst>
      <p:ext uri="{BB962C8B-B14F-4D97-AF65-F5344CB8AC3E}">
        <p14:creationId xmlns:p14="http://schemas.microsoft.com/office/powerpoint/2010/main" val="18486342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9B5503C9-E2CC-4E97-A9A3-09D789E9F016}" type="slidenum">
              <a:rPr lang="it-IT" smtClean="0"/>
              <a:t>124</a:t>
            </a:fld>
            <a:endParaRPr lang="it-IT"/>
          </a:p>
        </p:txBody>
      </p:sp>
    </p:spTree>
    <p:extLst>
      <p:ext uri="{BB962C8B-B14F-4D97-AF65-F5344CB8AC3E}">
        <p14:creationId xmlns:p14="http://schemas.microsoft.com/office/powerpoint/2010/main" val="1993197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FD952AAE-4CBC-9BF0-C63C-3EB1ADAEED8F}"/>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xmlns="" id="{3A3C7AFF-6DCD-CE15-AF90-81D735D182C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xmlns="" id="{95914CEA-4B8F-43DD-BE8A-514FDE0A9459}"/>
              </a:ext>
            </a:extLst>
          </p:cNvPr>
          <p:cNvSpPr>
            <a:spLocks noGrp="1"/>
          </p:cNvSpPr>
          <p:nvPr>
            <p:ph type="dt" sz="half" idx="10"/>
          </p:nvPr>
        </p:nvSpPr>
        <p:spPr/>
        <p:txBody>
          <a:bodyPr/>
          <a:lstStyle/>
          <a:p>
            <a:fld id="{767FB222-F9F9-4FE4-A34C-1C7B1979F18D}" type="datetimeFigureOut">
              <a:rPr lang="it-IT" smtClean="0"/>
              <a:t>15/04/2023</a:t>
            </a:fld>
            <a:endParaRPr lang="it-IT"/>
          </a:p>
        </p:txBody>
      </p:sp>
      <p:sp>
        <p:nvSpPr>
          <p:cNvPr id="5" name="Segnaposto piè di pagina 4">
            <a:extLst>
              <a:ext uri="{FF2B5EF4-FFF2-40B4-BE49-F238E27FC236}">
                <a16:creationId xmlns:a16="http://schemas.microsoft.com/office/drawing/2014/main" xmlns="" id="{CDF0AE6D-4B0F-D393-61D6-4792397B7164}"/>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xmlns="" id="{3B0624D1-E432-F496-8528-C69AE3FBDF11}"/>
              </a:ext>
            </a:extLst>
          </p:cNvPr>
          <p:cNvSpPr>
            <a:spLocks noGrp="1"/>
          </p:cNvSpPr>
          <p:nvPr>
            <p:ph type="sldNum" sz="quarter" idx="12"/>
          </p:nvPr>
        </p:nvSpPr>
        <p:spPr/>
        <p:txBody>
          <a:bodyPr/>
          <a:lstStyle/>
          <a:p>
            <a:fld id="{C16C21D0-82C9-4954-A139-1F758FBBC666}" type="slidenum">
              <a:rPr lang="it-IT" smtClean="0"/>
              <a:t>‹N›</a:t>
            </a:fld>
            <a:endParaRPr lang="it-IT"/>
          </a:p>
        </p:txBody>
      </p:sp>
    </p:spTree>
    <p:extLst>
      <p:ext uri="{BB962C8B-B14F-4D97-AF65-F5344CB8AC3E}">
        <p14:creationId xmlns:p14="http://schemas.microsoft.com/office/powerpoint/2010/main" val="25511242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9E604818-6861-DBB8-F80B-1FA910DB4F9A}"/>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xmlns="" id="{AB4590DD-4A6E-E02B-5AD8-B2CF68CE6CD1}"/>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xmlns="" id="{0101C3F9-9700-43A4-7796-C21A7A32A8BD}"/>
              </a:ext>
            </a:extLst>
          </p:cNvPr>
          <p:cNvSpPr>
            <a:spLocks noGrp="1"/>
          </p:cNvSpPr>
          <p:nvPr>
            <p:ph type="dt" sz="half" idx="10"/>
          </p:nvPr>
        </p:nvSpPr>
        <p:spPr/>
        <p:txBody>
          <a:bodyPr/>
          <a:lstStyle/>
          <a:p>
            <a:fld id="{767FB222-F9F9-4FE4-A34C-1C7B1979F18D}" type="datetimeFigureOut">
              <a:rPr lang="it-IT" smtClean="0"/>
              <a:t>15/04/2023</a:t>
            </a:fld>
            <a:endParaRPr lang="it-IT"/>
          </a:p>
        </p:txBody>
      </p:sp>
      <p:sp>
        <p:nvSpPr>
          <p:cNvPr id="5" name="Segnaposto piè di pagina 4">
            <a:extLst>
              <a:ext uri="{FF2B5EF4-FFF2-40B4-BE49-F238E27FC236}">
                <a16:creationId xmlns:a16="http://schemas.microsoft.com/office/drawing/2014/main" xmlns="" id="{A5294CE5-3281-7A13-0F5B-3A7D447430BD}"/>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xmlns="" id="{CE9FC4FA-5DA9-6A1D-0AFA-7ECE5B3DB9AF}"/>
              </a:ext>
            </a:extLst>
          </p:cNvPr>
          <p:cNvSpPr>
            <a:spLocks noGrp="1"/>
          </p:cNvSpPr>
          <p:nvPr>
            <p:ph type="sldNum" sz="quarter" idx="12"/>
          </p:nvPr>
        </p:nvSpPr>
        <p:spPr/>
        <p:txBody>
          <a:bodyPr/>
          <a:lstStyle/>
          <a:p>
            <a:fld id="{C16C21D0-82C9-4954-A139-1F758FBBC666}" type="slidenum">
              <a:rPr lang="it-IT" smtClean="0"/>
              <a:t>‹N›</a:t>
            </a:fld>
            <a:endParaRPr lang="it-IT"/>
          </a:p>
        </p:txBody>
      </p:sp>
    </p:spTree>
    <p:extLst>
      <p:ext uri="{BB962C8B-B14F-4D97-AF65-F5344CB8AC3E}">
        <p14:creationId xmlns:p14="http://schemas.microsoft.com/office/powerpoint/2010/main" val="18700592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xmlns="" id="{3BC446F4-EC59-4B60-19E4-E6CAAB5D0D35}"/>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xmlns="" id="{246BF303-24B0-19E7-95A9-E6AF0D317686}"/>
              </a:ext>
            </a:extLst>
          </p:cNvPr>
          <p:cNvSpPr>
            <a:spLocks noGrp="1"/>
          </p:cNvSpPr>
          <p:nvPr>
            <p:ph type="body" orient="vert" idx="1"/>
          </p:nvPr>
        </p:nvSpPr>
        <p:spPr>
          <a:xfrm>
            <a:off x="838200" y="365125"/>
            <a:ext cx="7734300"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xmlns="" id="{37BA3063-27FA-0F87-B13B-E3E9BB40896C}"/>
              </a:ext>
            </a:extLst>
          </p:cNvPr>
          <p:cNvSpPr>
            <a:spLocks noGrp="1"/>
          </p:cNvSpPr>
          <p:nvPr>
            <p:ph type="dt" sz="half" idx="10"/>
          </p:nvPr>
        </p:nvSpPr>
        <p:spPr/>
        <p:txBody>
          <a:bodyPr/>
          <a:lstStyle/>
          <a:p>
            <a:fld id="{767FB222-F9F9-4FE4-A34C-1C7B1979F18D}" type="datetimeFigureOut">
              <a:rPr lang="it-IT" smtClean="0"/>
              <a:t>15/04/2023</a:t>
            </a:fld>
            <a:endParaRPr lang="it-IT"/>
          </a:p>
        </p:txBody>
      </p:sp>
      <p:sp>
        <p:nvSpPr>
          <p:cNvPr id="5" name="Segnaposto piè di pagina 4">
            <a:extLst>
              <a:ext uri="{FF2B5EF4-FFF2-40B4-BE49-F238E27FC236}">
                <a16:creationId xmlns:a16="http://schemas.microsoft.com/office/drawing/2014/main" xmlns="" id="{09D75690-6568-66CF-6213-E48C6F737DE3}"/>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xmlns="" id="{204EB76A-BD9D-B92B-AE8E-0C213E003E20}"/>
              </a:ext>
            </a:extLst>
          </p:cNvPr>
          <p:cNvSpPr>
            <a:spLocks noGrp="1"/>
          </p:cNvSpPr>
          <p:nvPr>
            <p:ph type="sldNum" sz="quarter" idx="12"/>
          </p:nvPr>
        </p:nvSpPr>
        <p:spPr/>
        <p:txBody>
          <a:bodyPr/>
          <a:lstStyle/>
          <a:p>
            <a:fld id="{C16C21D0-82C9-4954-A139-1F758FBBC666}" type="slidenum">
              <a:rPr lang="it-IT" smtClean="0"/>
              <a:t>‹N›</a:t>
            </a:fld>
            <a:endParaRPr lang="it-IT"/>
          </a:p>
        </p:txBody>
      </p:sp>
    </p:spTree>
    <p:extLst>
      <p:ext uri="{BB962C8B-B14F-4D97-AF65-F5344CB8AC3E}">
        <p14:creationId xmlns:p14="http://schemas.microsoft.com/office/powerpoint/2010/main" val="10855686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0F8A5001-D3F2-9824-7D2E-5800A46DCE98}"/>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xmlns="" id="{1AE72549-1B43-DD54-3441-4F9AF73A8A86}"/>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xmlns="" id="{6B29D491-8872-602B-86BE-89AE7030DF7E}"/>
              </a:ext>
            </a:extLst>
          </p:cNvPr>
          <p:cNvSpPr>
            <a:spLocks noGrp="1"/>
          </p:cNvSpPr>
          <p:nvPr>
            <p:ph type="dt" sz="half" idx="10"/>
          </p:nvPr>
        </p:nvSpPr>
        <p:spPr/>
        <p:txBody>
          <a:bodyPr/>
          <a:lstStyle/>
          <a:p>
            <a:fld id="{767FB222-F9F9-4FE4-A34C-1C7B1979F18D}" type="datetimeFigureOut">
              <a:rPr lang="it-IT" smtClean="0"/>
              <a:t>15/04/2023</a:t>
            </a:fld>
            <a:endParaRPr lang="it-IT"/>
          </a:p>
        </p:txBody>
      </p:sp>
      <p:sp>
        <p:nvSpPr>
          <p:cNvPr id="5" name="Segnaposto piè di pagina 4">
            <a:extLst>
              <a:ext uri="{FF2B5EF4-FFF2-40B4-BE49-F238E27FC236}">
                <a16:creationId xmlns:a16="http://schemas.microsoft.com/office/drawing/2014/main" xmlns="" id="{F973A36C-D1ED-9668-0B90-9771408967BC}"/>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xmlns="" id="{523BCE07-8D87-A999-BB96-ECAE74756F7B}"/>
              </a:ext>
            </a:extLst>
          </p:cNvPr>
          <p:cNvSpPr>
            <a:spLocks noGrp="1"/>
          </p:cNvSpPr>
          <p:nvPr>
            <p:ph type="sldNum" sz="quarter" idx="12"/>
          </p:nvPr>
        </p:nvSpPr>
        <p:spPr/>
        <p:txBody>
          <a:bodyPr/>
          <a:lstStyle/>
          <a:p>
            <a:fld id="{C16C21D0-82C9-4954-A139-1F758FBBC666}" type="slidenum">
              <a:rPr lang="it-IT" smtClean="0"/>
              <a:t>‹N›</a:t>
            </a:fld>
            <a:endParaRPr lang="it-IT"/>
          </a:p>
        </p:txBody>
      </p:sp>
    </p:spTree>
    <p:extLst>
      <p:ext uri="{BB962C8B-B14F-4D97-AF65-F5344CB8AC3E}">
        <p14:creationId xmlns:p14="http://schemas.microsoft.com/office/powerpoint/2010/main" val="1918882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9BCB15B3-3A9E-E446-B247-6FAEB219216C}"/>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xmlns="" id="{DB1A8677-A8E2-F5D6-7BFB-812ED0CA159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xmlns="" id="{3728996B-2340-EB39-8C4D-AAA3D6856FC5}"/>
              </a:ext>
            </a:extLst>
          </p:cNvPr>
          <p:cNvSpPr>
            <a:spLocks noGrp="1"/>
          </p:cNvSpPr>
          <p:nvPr>
            <p:ph type="dt" sz="half" idx="10"/>
          </p:nvPr>
        </p:nvSpPr>
        <p:spPr/>
        <p:txBody>
          <a:bodyPr/>
          <a:lstStyle/>
          <a:p>
            <a:fld id="{767FB222-F9F9-4FE4-A34C-1C7B1979F18D}" type="datetimeFigureOut">
              <a:rPr lang="it-IT" smtClean="0"/>
              <a:t>15/04/2023</a:t>
            </a:fld>
            <a:endParaRPr lang="it-IT"/>
          </a:p>
        </p:txBody>
      </p:sp>
      <p:sp>
        <p:nvSpPr>
          <p:cNvPr id="5" name="Segnaposto piè di pagina 4">
            <a:extLst>
              <a:ext uri="{FF2B5EF4-FFF2-40B4-BE49-F238E27FC236}">
                <a16:creationId xmlns:a16="http://schemas.microsoft.com/office/drawing/2014/main" xmlns="" id="{AC50EDC3-5A47-3B6B-0315-1852DF950CAC}"/>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xmlns="" id="{579A47BF-BB6F-8AB3-61FB-1C0D6679B182}"/>
              </a:ext>
            </a:extLst>
          </p:cNvPr>
          <p:cNvSpPr>
            <a:spLocks noGrp="1"/>
          </p:cNvSpPr>
          <p:nvPr>
            <p:ph type="sldNum" sz="quarter" idx="12"/>
          </p:nvPr>
        </p:nvSpPr>
        <p:spPr/>
        <p:txBody>
          <a:bodyPr/>
          <a:lstStyle/>
          <a:p>
            <a:fld id="{C16C21D0-82C9-4954-A139-1F758FBBC666}" type="slidenum">
              <a:rPr lang="it-IT" smtClean="0"/>
              <a:t>‹N›</a:t>
            </a:fld>
            <a:endParaRPr lang="it-IT"/>
          </a:p>
        </p:txBody>
      </p:sp>
    </p:spTree>
    <p:extLst>
      <p:ext uri="{BB962C8B-B14F-4D97-AF65-F5344CB8AC3E}">
        <p14:creationId xmlns:p14="http://schemas.microsoft.com/office/powerpoint/2010/main" val="24283775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2E845978-A370-947E-F3A9-E8AD5D730176}"/>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xmlns="" id="{D9ACFD16-1789-54F3-BC18-DDD48991252B}"/>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xmlns="" id="{1F69781E-A5D7-BCF7-8A27-F30A5D202534}"/>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xmlns="" id="{153FA011-C40D-23EE-7E99-73918C9DFF4B}"/>
              </a:ext>
            </a:extLst>
          </p:cNvPr>
          <p:cNvSpPr>
            <a:spLocks noGrp="1"/>
          </p:cNvSpPr>
          <p:nvPr>
            <p:ph type="dt" sz="half" idx="10"/>
          </p:nvPr>
        </p:nvSpPr>
        <p:spPr/>
        <p:txBody>
          <a:bodyPr/>
          <a:lstStyle/>
          <a:p>
            <a:fld id="{767FB222-F9F9-4FE4-A34C-1C7B1979F18D}" type="datetimeFigureOut">
              <a:rPr lang="it-IT" smtClean="0"/>
              <a:t>15/04/2023</a:t>
            </a:fld>
            <a:endParaRPr lang="it-IT"/>
          </a:p>
        </p:txBody>
      </p:sp>
      <p:sp>
        <p:nvSpPr>
          <p:cNvPr id="6" name="Segnaposto piè di pagina 5">
            <a:extLst>
              <a:ext uri="{FF2B5EF4-FFF2-40B4-BE49-F238E27FC236}">
                <a16:creationId xmlns:a16="http://schemas.microsoft.com/office/drawing/2014/main" xmlns="" id="{06538532-8515-A8F8-806E-C5343C24B9E9}"/>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xmlns="" id="{1B707B94-B734-7DC0-8ADD-C4382B45DAC8}"/>
              </a:ext>
            </a:extLst>
          </p:cNvPr>
          <p:cNvSpPr>
            <a:spLocks noGrp="1"/>
          </p:cNvSpPr>
          <p:nvPr>
            <p:ph type="sldNum" sz="quarter" idx="12"/>
          </p:nvPr>
        </p:nvSpPr>
        <p:spPr/>
        <p:txBody>
          <a:bodyPr/>
          <a:lstStyle/>
          <a:p>
            <a:fld id="{C16C21D0-82C9-4954-A139-1F758FBBC666}" type="slidenum">
              <a:rPr lang="it-IT" smtClean="0"/>
              <a:t>‹N›</a:t>
            </a:fld>
            <a:endParaRPr lang="it-IT"/>
          </a:p>
        </p:txBody>
      </p:sp>
    </p:spTree>
    <p:extLst>
      <p:ext uri="{BB962C8B-B14F-4D97-AF65-F5344CB8AC3E}">
        <p14:creationId xmlns:p14="http://schemas.microsoft.com/office/powerpoint/2010/main" val="15496086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548CE356-F7B2-F73C-941D-B47B19D6D7C9}"/>
              </a:ext>
            </a:extLst>
          </p:cNvPr>
          <p:cNvSpPr>
            <a:spLocks noGrp="1"/>
          </p:cNvSpPr>
          <p:nvPr>
            <p:ph type="title"/>
          </p:nvPr>
        </p:nvSpPr>
        <p:spPr>
          <a:xfrm>
            <a:off x="839788" y="365125"/>
            <a:ext cx="105156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xmlns="" id="{27C568E1-0A9E-E560-0766-9FC2765E9A5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xmlns="" id="{413FF8F5-0D66-A07D-B9F3-8F3FC3F621B5}"/>
              </a:ext>
            </a:extLst>
          </p:cNvPr>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xmlns="" id="{0392EB3F-F1D9-445A-76F2-A80EFE1A047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xmlns="" id="{FF04FC09-8743-7846-3B7B-AB143AA0B943}"/>
              </a:ext>
            </a:extLst>
          </p:cNvPr>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xmlns="" id="{D70E1B66-C72F-6F8B-C974-846AA742F8EB}"/>
              </a:ext>
            </a:extLst>
          </p:cNvPr>
          <p:cNvSpPr>
            <a:spLocks noGrp="1"/>
          </p:cNvSpPr>
          <p:nvPr>
            <p:ph type="dt" sz="half" idx="10"/>
          </p:nvPr>
        </p:nvSpPr>
        <p:spPr/>
        <p:txBody>
          <a:bodyPr/>
          <a:lstStyle/>
          <a:p>
            <a:fld id="{767FB222-F9F9-4FE4-A34C-1C7B1979F18D}" type="datetimeFigureOut">
              <a:rPr lang="it-IT" smtClean="0"/>
              <a:t>15/04/2023</a:t>
            </a:fld>
            <a:endParaRPr lang="it-IT"/>
          </a:p>
        </p:txBody>
      </p:sp>
      <p:sp>
        <p:nvSpPr>
          <p:cNvPr id="8" name="Segnaposto piè di pagina 7">
            <a:extLst>
              <a:ext uri="{FF2B5EF4-FFF2-40B4-BE49-F238E27FC236}">
                <a16:creationId xmlns:a16="http://schemas.microsoft.com/office/drawing/2014/main" xmlns="" id="{1ACEC1B0-8B2D-B795-D590-7DF99EFC063F}"/>
              </a:ext>
            </a:extLst>
          </p:cNvPr>
          <p:cNvSpPr>
            <a:spLocks noGrp="1"/>
          </p:cNvSpPr>
          <p:nvPr>
            <p:ph type="ftr" sz="quarter" idx="11"/>
          </p:nvPr>
        </p:nvSpPr>
        <p:spPr/>
        <p:txBody>
          <a:bodyPr/>
          <a:lstStyle/>
          <a:p>
            <a:endParaRPr lang="it-IT"/>
          </a:p>
        </p:txBody>
      </p:sp>
      <p:sp>
        <p:nvSpPr>
          <p:cNvPr id="9" name="Segnaposto numero diapositiva 8">
            <a:extLst>
              <a:ext uri="{FF2B5EF4-FFF2-40B4-BE49-F238E27FC236}">
                <a16:creationId xmlns:a16="http://schemas.microsoft.com/office/drawing/2014/main" xmlns="" id="{2C382C4E-90D0-C700-B4F6-DEE95269FD93}"/>
              </a:ext>
            </a:extLst>
          </p:cNvPr>
          <p:cNvSpPr>
            <a:spLocks noGrp="1"/>
          </p:cNvSpPr>
          <p:nvPr>
            <p:ph type="sldNum" sz="quarter" idx="12"/>
          </p:nvPr>
        </p:nvSpPr>
        <p:spPr/>
        <p:txBody>
          <a:bodyPr/>
          <a:lstStyle/>
          <a:p>
            <a:fld id="{C16C21D0-82C9-4954-A139-1F758FBBC666}" type="slidenum">
              <a:rPr lang="it-IT" smtClean="0"/>
              <a:t>‹N›</a:t>
            </a:fld>
            <a:endParaRPr lang="it-IT"/>
          </a:p>
        </p:txBody>
      </p:sp>
    </p:spTree>
    <p:extLst>
      <p:ext uri="{BB962C8B-B14F-4D97-AF65-F5344CB8AC3E}">
        <p14:creationId xmlns:p14="http://schemas.microsoft.com/office/powerpoint/2010/main" val="26583573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003ACB6E-6FED-BA4B-19D3-58C5D5795AE0}"/>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xmlns="" id="{27548E5B-B12E-F094-BBB8-63C3361376BF}"/>
              </a:ext>
            </a:extLst>
          </p:cNvPr>
          <p:cNvSpPr>
            <a:spLocks noGrp="1"/>
          </p:cNvSpPr>
          <p:nvPr>
            <p:ph type="dt" sz="half" idx="10"/>
          </p:nvPr>
        </p:nvSpPr>
        <p:spPr/>
        <p:txBody>
          <a:bodyPr/>
          <a:lstStyle/>
          <a:p>
            <a:fld id="{767FB222-F9F9-4FE4-A34C-1C7B1979F18D}" type="datetimeFigureOut">
              <a:rPr lang="it-IT" smtClean="0"/>
              <a:t>15/04/2023</a:t>
            </a:fld>
            <a:endParaRPr lang="it-IT"/>
          </a:p>
        </p:txBody>
      </p:sp>
      <p:sp>
        <p:nvSpPr>
          <p:cNvPr id="4" name="Segnaposto piè di pagina 3">
            <a:extLst>
              <a:ext uri="{FF2B5EF4-FFF2-40B4-BE49-F238E27FC236}">
                <a16:creationId xmlns:a16="http://schemas.microsoft.com/office/drawing/2014/main" xmlns="" id="{0D3E8CC3-4A80-149F-EE8D-0D35628F19A1}"/>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xmlns="" id="{447768E2-8E61-1423-73A8-DFD117CD7A6B}"/>
              </a:ext>
            </a:extLst>
          </p:cNvPr>
          <p:cNvSpPr>
            <a:spLocks noGrp="1"/>
          </p:cNvSpPr>
          <p:nvPr>
            <p:ph type="sldNum" sz="quarter" idx="12"/>
          </p:nvPr>
        </p:nvSpPr>
        <p:spPr/>
        <p:txBody>
          <a:bodyPr/>
          <a:lstStyle/>
          <a:p>
            <a:fld id="{C16C21D0-82C9-4954-A139-1F758FBBC666}" type="slidenum">
              <a:rPr lang="it-IT" smtClean="0"/>
              <a:t>‹N›</a:t>
            </a:fld>
            <a:endParaRPr lang="it-IT"/>
          </a:p>
        </p:txBody>
      </p:sp>
    </p:spTree>
    <p:extLst>
      <p:ext uri="{BB962C8B-B14F-4D97-AF65-F5344CB8AC3E}">
        <p14:creationId xmlns:p14="http://schemas.microsoft.com/office/powerpoint/2010/main" val="5439014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xmlns="" id="{CD576329-79C2-62A4-808F-53E56C07A92D}"/>
              </a:ext>
            </a:extLst>
          </p:cNvPr>
          <p:cNvSpPr>
            <a:spLocks noGrp="1"/>
          </p:cNvSpPr>
          <p:nvPr>
            <p:ph type="dt" sz="half" idx="10"/>
          </p:nvPr>
        </p:nvSpPr>
        <p:spPr/>
        <p:txBody>
          <a:bodyPr/>
          <a:lstStyle/>
          <a:p>
            <a:fld id="{767FB222-F9F9-4FE4-A34C-1C7B1979F18D}" type="datetimeFigureOut">
              <a:rPr lang="it-IT" smtClean="0"/>
              <a:t>15/04/2023</a:t>
            </a:fld>
            <a:endParaRPr lang="it-IT"/>
          </a:p>
        </p:txBody>
      </p:sp>
      <p:sp>
        <p:nvSpPr>
          <p:cNvPr id="3" name="Segnaposto piè di pagina 2">
            <a:extLst>
              <a:ext uri="{FF2B5EF4-FFF2-40B4-BE49-F238E27FC236}">
                <a16:creationId xmlns:a16="http://schemas.microsoft.com/office/drawing/2014/main" xmlns="" id="{D3094BCA-C28D-CF25-058D-A08429538E6A}"/>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xmlns="" id="{9B225FF5-1F8E-E226-C5AF-273E1D3E7359}"/>
              </a:ext>
            </a:extLst>
          </p:cNvPr>
          <p:cNvSpPr>
            <a:spLocks noGrp="1"/>
          </p:cNvSpPr>
          <p:nvPr>
            <p:ph type="sldNum" sz="quarter" idx="12"/>
          </p:nvPr>
        </p:nvSpPr>
        <p:spPr/>
        <p:txBody>
          <a:bodyPr/>
          <a:lstStyle/>
          <a:p>
            <a:fld id="{C16C21D0-82C9-4954-A139-1F758FBBC666}" type="slidenum">
              <a:rPr lang="it-IT" smtClean="0"/>
              <a:t>‹N›</a:t>
            </a:fld>
            <a:endParaRPr lang="it-IT"/>
          </a:p>
        </p:txBody>
      </p:sp>
    </p:spTree>
    <p:extLst>
      <p:ext uri="{BB962C8B-B14F-4D97-AF65-F5344CB8AC3E}">
        <p14:creationId xmlns:p14="http://schemas.microsoft.com/office/powerpoint/2010/main" val="12567922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812FAC9B-C016-3321-EF05-F97D698E3276}"/>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xmlns="" id="{6711D111-EDAC-B9F8-5906-86445CED2CA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xmlns="" id="{C2392930-8024-DBEB-0EDB-76BF832E6B4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xmlns="" id="{5AF7CE28-74DB-1B4B-92D6-63DCD23A8FCC}"/>
              </a:ext>
            </a:extLst>
          </p:cNvPr>
          <p:cNvSpPr>
            <a:spLocks noGrp="1"/>
          </p:cNvSpPr>
          <p:nvPr>
            <p:ph type="dt" sz="half" idx="10"/>
          </p:nvPr>
        </p:nvSpPr>
        <p:spPr/>
        <p:txBody>
          <a:bodyPr/>
          <a:lstStyle/>
          <a:p>
            <a:fld id="{767FB222-F9F9-4FE4-A34C-1C7B1979F18D}" type="datetimeFigureOut">
              <a:rPr lang="it-IT" smtClean="0"/>
              <a:t>15/04/2023</a:t>
            </a:fld>
            <a:endParaRPr lang="it-IT"/>
          </a:p>
        </p:txBody>
      </p:sp>
      <p:sp>
        <p:nvSpPr>
          <p:cNvPr id="6" name="Segnaposto piè di pagina 5">
            <a:extLst>
              <a:ext uri="{FF2B5EF4-FFF2-40B4-BE49-F238E27FC236}">
                <a16:creationId xmlns:a16="http://schemas.microsoft.com/office/drawing/2014/main" xmlns="" id="{EDA47BB5-EE9D-6700-E8CB-54C0AC8214B2}"/>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xmlns="" id="{40928347-1786-D16E-ADD4-80A0ED3E848D}"/>
              </a:ext>
            </a:extLst>
          </p:cNvPr>
          <p:cNvSpPr>
            <a:spLocks noGrp="1"/>
          </p:cNvSpPr>
          <p:nvPr>
            <p:ph type="sldNum" sz="quarter" idx="12"/>
          </p:nvPr>
        </p:nvSpPr>
        <p:spPr/>
        <p:txBody>
          <a:bodyPr/>
          <a:lstStyle/>
          <a:p>
            <a:fld id="{C16C21D0-82C9-4954-A139-1F758FBBC666}" type="slidenum">
              <a:rPr lang="it-IT" smtClean="0"/>
              <a:t>‹N›</a:t>
            </a:fld>
            <a:endParaRPr lang="it-IT"/>
          </a:p>
        </p:txBody>
      </p:sp>
    </p:spTree>
    <p:extLst>
      <p:ext uri="{BB962C8B-B14F-4D97-AF65-F5344CB8AC3E}">
        <p14:creationId xmlns:p14="http://schemas.microsoft.com/office/powerpoint/2010/main" val="14318499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A4BA6521-86AC-FA65-C4F2-D4D93C8FA324}"/>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xmlns="" id="{E52880A1-6BB0-4E26-0F5F-78266798D4F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xmlns="" id="{D1D26509-D58D-BE1B-0DA0-DFEF2C41E30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xmlns="" id="{F6410EA1-FA4D-E1EF-2172-381E551BE1E2}"/>
              </a:ext>
            </a:extLst>
          </p:cNvPr>
          <p:cNvSpPr>
            <a:spLocks noGrp="1"/>
          </p:cNvSpPr>
          <p:nvPr>
            <p:ph type="dt" sz="half" idx="10"/>
          </p:nvPr>
        </p:nvSpPr>
        <p:spPr/>
        <p:txBody>
          <a:bodyPr/>
          <a:lstStyle/>
          <a:p>
            <a:fld id="{767FB222-F9F9-4FE4-A34C-1C7B1979F18D}" type="datetimeFigureOut">
              <a:rPr lang="it-IT" smtClean="0"/>
              <a:t>15/04/2023</a:t>
            </a:fld>
            <a:endParaRPr lang="it-IT"/>
          </a:p>
        </p:txBody>
      </p:sp>
      <p:sp>
        <p:nvSpPr>
          <p:cNvPr id="6" name="Segnaposto piè di pagina 5">
            <a:extLst>
              <a:ext uri="{FF2B5EF4-FFF2-40B4-BE49-F238E27FC236}">
                <a16:creationId xmlns:a16="http://schemas.microsoft.com/office/drawing/2014/main" xmlns="" id="{FE5A498C-6420-F79A-F2AC-558697C58BC3}"/>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xmlns="" id="{30F8BDB6-FD56-F3F4-5B2A-0E0848CA64CF}"/>
              </a:ext>
            </a:extLst>
          </p:cNvPr>
          <p:cNvSpPr>
            <a:spLocks noGrp="1"/>
          </p:cNvSpPr>
          <p:nvPr>
            <p:ph type="sldNum" sz="quarter" idx="12"/>
          </p:nvPr>
        </p:nvSpPr>
        <p:spPr/>
        <p:txBody>
          <a:bodyPr/>
          <a:lstStyle/>
          <a:p>
            <a:fld id="{C16C21D0-82C9-4954-A139-1F758FBBC666}" type="slidenum">
              <a:rPr lang="it-IT" smtClean="0"/>
              <a:t>‹N›</a:t>
            </a:fld>
            <a:endParaRPr lang="it-IT"/>
          </a:p>
        </p:txBody>
      </p:sp>
    </p:spTree>
    <p:extLst>
      <p:ext uri="{BB962C8B-B14F-4D97-AF65-F5344CB8AC3E}">
        <p14:creationId xmlns:p14="http://schemas.microsoft.com/office/powerpoint/2010/main" val="23248465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xmlns="" id="{BECA4B5A-15B2-3288-AC06-9A1177658B4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xmlns="" id="{B470F12D-DF8F-EE54-AB0F-3417E8433B5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xmlns="" id="{F8834EEE-32E6-EBCA-3D84-F87C1EA6D55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67FB222-F9F9-4FE4-A34C-1C7B1979F18D}" type="datetimeFigureOut">
              <a:rPr lang="it-IT" smtClean="0"/>
              <a:t>15/04/2023</a:t>
            </a:fld>
            <a:endParaRPr lang="it-IT"/>
          </a:p>
        </p:txBody>
      </p:sp>
      <p:sp>
        <p:nvSpPr>
          <p:cNvPr id="5" name="Segnaposto piè di pagina 4">
            <a:extLst>
              <a:ext uri="{FF2B5EF4-FFF2-40B4-BE49-F238E27FC236}">
                <a16:creationId xmlns:a16="http://schemas.microsoft.com/office/drawing/2014/main" xmlns="" id="{2DE71115-DCA4-F14C-7C93-73ACFBD1138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a:extLst>
              <a:ext uri="{FF2B5EF4-FFF2-40B4-BE49-F238E27FC236}">
                <a16:creationId xmlns:a16="http://schemas.microsoft.com/office/drawing/2014/main" xmlns="" id="{3C3D5B6E-DFC6-F6B4-7893-D9D0CFE2770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6C21D0-82C9-4954-A139-1F758FBBC666}" type="slidenum">
              <a:rPr lang="it-IT" smtClean="0"/>
              <a:t>‹N›</a:t>
            </a:fld>
            <a:endParaRPr lang="it-IT"/>
          </a:p>
        </p:txBody>
      </p:sp>
    </p:spTree>
    <p:extLst>
      <p:ext uri="{BB962C8B-B14F-4D97-AF65-F5344CB8AC3E}">
        <p14:creationId xmlns:p14="http://schemas.microsoft.com/office/powerpoint/2010/main" val="15767260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hyperlink" Target="https://www.airc.it/cancro/prevenzione-tumore/guida-agli-screening/che-cosa-sono-gli-screening" TargetMode="Externa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8" Type="http://schemas.openxmlformats.org/officeDocument/2006/relationships/hyperlink" Target="https://it.wikipedia.org/wiki/Polmone" TargetMode="External"/><Relationship Id="rId3" Type="http://schemas.openxmlformats.org/officeDocument/2006/relationships/hyperlink" Target="https://it.wikipedia.org/wiki/Tessuto_(biologia)" TargetMode="External"/><Relationship Id="rId7" Type="http://schemas.openxmlformats.org/officeDocument/2006/relationships/hyperlink" Target="https://it.wikipedia.org/wiki/Tiroide" TargetMode="External"/><Relationship Id="rId12" Type="http://schemas.openxmlformats.org/officeDocument/2006/relationships/hyperlink" Target="https://it.wikipedia.org/wiki/Sistema_linfatico" TargetMode="External"/><Relationship Id="rId2" Type="http://schemas.openxmlformats.org/officeDocument/2006/relationships/hyperlink" Target="https://it.wikipedia.org/wiki/Acronimo" TargetMode="External"/><Relationship Id="rId1" Type="http://schemas.openxmlformats.org/officeDocument/2006/relationships/slideLayout" Target="../slideLayouts/slideLayout2.xml"/><Relationship Id="rId6" Type="http://schemas.openxmlformats.org/officeDocument/2006/relationships/hyperlink" Target="https://it.wikipedia.org/wiki/Apparato_uro-genitale" TargetMode="External"/><Relationship Id="rId11" Type="http://schemas.openxmlformats.org/officeDocument/2006/relationships/hyperlink" Target="https://it.wikipedia.org/wiki/Organo_(anatomia)" TargetMode="External"/><Relationship Id="rId5" Type="http://schemas.openxmlformats.org/officeDocument/2006/relationships/hyperlink" Target="https://it.wikipedia.org/wiki/Apparato_gastrointestinale" TargetMode="External"/><Relationship Id="rId10" Type="http://schemas.openxmlformats.org/officeDocument/2006/relationships/hyperlink" Target="https://it.wikipedia.org/wiki/Pelle" TargetMode="External"/><Relationship Id="rId4" Type="http://schemas.openxmlformats.org/officeDocument/2006/relationships/hyperlink" Target="https://it.wikipedia.org/wiki/Mucosa" TargetMode="External"/><Relationship Id="rId9" Type="http://schemas.openxmlformats.org/officeDocument/2006/relationships/hyperlink" Target="https://it.wikipedia.org/wiki/Occhio"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s>
</file>

<file path=ppt/slides/_rels/slide131.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47.png"/><Relationship Id="rId1" Type="http://schemas.openxmlformats.org/officeDocument/2006/relationships/slideLayout" Target="../slideLayouts/slideLayout2.xml"/><Relationship Id="rId4" Type="http://schemas.openxmlformats.org/officeDocument/2006/relationships/image" Target="../media/image4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www.osservatoriomalattierare.it/i-tumori-rari" TargetMode="External"/><Relationship Id="rId2" Type="http://schemas.openxmlformats.org/officeDocument/2006/relationships/hyperlink" Target="https://www.osservatoriomalattierare.it/altre-malattie-croniche"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hyperlink" Target="https://www.bmj.com/content/346/bmj.f165"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www.dottormassa.it/"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4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4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4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hyperlink" Target="https://www.ajog.org/article/S0002-9378(17)30179-5/abstract" TargetMode="Externa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hyperlink" Target="https://www.nejm.org/doi/full/10.1056/nejmoa1700732" TargetMode="Externa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hyperlink" Target="http://www.thelancet.com/journals/lanonc/article/PIIS1470-2045(15)70134-8/abstract" TargetMode="External"/><Relationship Id="rId2" Type="http://schemas.openxmlformats.org/officeDocument/2006/relationships/hyperlink" Target="http://www.iarc.fr/" TargetMode="Externa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hyperlink" Target="http://aghealth.nih.gov/" TargetMode="Externa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hyperlink" Target="http://www.isprambiente.gov.it/it/pubblicazioni/rapporti/rapporto-nazionale-pesticidi-nelle-acque.-dati-2011-2012.-edizione-2014" TargetMode="Externa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hyperlink" Target="http://www.isde.it/" TargetMode="Externa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hyperlink" Target="https://www.airc.it/cancro/informazioni-tumori/cose-il-cancro/cause-del-cancro/" TargetMode="Externa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DE350F62-B933-EC28-C1D0-C26E0E20039B}"/>
              </a:ext>
            </a:extLst>
          </p:cNvPr>
          <p:cNvSpPr>
            <a:spLocks noGrp="1"/>
          </p:cNvSpPr>
          <p:nvPr>
            <p:ph type="ctrTitle"/>
          </p:nvPr>
        </p:nvSpPr>
        <p:spPr>
          <a:xfrm>
            <a:off x="847441" y="3830104"/>
            <a:ext cx="9144000" cy="1102939"/>
          </a:xfrm>
        </p:spPr>
        <p:txBody>
          <a:bodyPr>
            <a:normAutofit fontScale="90000"/>
          </a:bodyPr>
          <a:lstStyle/>
          <a:p>
            <a:pPr algn="l"/>
            <a:r>
              <a:rPr lang="it-IT" dirty="0"/>
              <a:t/>
            </a:r>
            <a:br>
              <a:rPr lang="it-IT" dirty="0"/>
            </a:br>
            <a:r>
              <a:rPr lang="it-IT" dirty="0"/>
              <a:t/>
            </a:r>
            <a:br>
              <a:rPr lang="it-IT" dirty="0"/>
            </a:br>
            <a:r>
              <a:rPr lang="it-IT" dirty="0"/>
              <a:t/>
            </a:r>
            <a:br>
              <a:rPr lang="it-IT" dirty="0"/>
            </a:br>
            <a:r>
              <a:rPr lang="it-IT" dirty="0"/>
              <a:t/>
            </a:r>
            <a:br>
              <a:rPr lang="it-IT" dirty="0"/>
            </a:br>
            <a:r>
              <a:rPr lang="it-IT" dirty="0"/>
              <a:t/>
            </a:r>
            <a:br>
              <a:rPr lang="it-IT" dirty="0"/>
            </a:br>
            <a:r>
              <a:rPr lang="it-IT" dirty="0"/>
              <a:t/>
            </a:r>
            <a:br>
              <a:rPr lang="it-IT" dirty="0"/>
            </a:br>
            <a:r>
              <a:rPr lang="it-IT" dirty="0"/>
              <a:t/>
            </a:r>
            <a:br>
              <a:rPr lang="it-IT" dirty="0"/>
            </a:br>
            <a:r>
              <a:rPr lang="it-IT" dirty="0"/>
              <a:t>Anno Accademico</a:t>
            </a:r>
            <a:br>
              <a:rPr lang="it-IT" dirty="0"/>
            </a:br>
            <a:r>
              <a:rPr lang="it-IT" dirty="0"/>
              <a:t>2022-3023</a:t>
            </a:r>
          </a:p>
        </p:txBody>
      </p:sp>
      <p:sp>
        <p:nvSpPr>
          <p:cNvPr id="3" name="Sottotitolo 2">
            <a:extLst>
              <a:ext uri="{FF2B5EF4-FFF2-40B4-BE49-F238E27FC236}">
                <a16:creationId xmlns:a16="http://schemas.microsoft.com/office/drawing/2014/main" xmlns="" id="{4C320194-ABDC-F240-6D11-54393E63FEB9}"/>
              </a:ext>
            </a:extLst>
          </p:cNvPr>
          <p:cNvSpPr>
            <a:spLocks noGrp="1"/>
          </p:cNvSpPr>
          <p:nvPr>
            <p:ph type="subTitle" idx="1"/>
          </p:nvPr>
        </p:nvSpPr>
        <p:spPr>
          <a:xfrm>
            <a:off x="930927" y="3980616"/>
            <a:ext cx="9144000" cy="2437418"/>
          </a:xfrm>
        </p:spPr>
        <p:txBody>
          <a:bodyPr>
            <a:normAutofit/>
          </a:bodyPr>
          <a:lstStyle/>
          <a:p>
            <a:endParaRPr lang="it-IT" sz="4000" dirty="0"/>
          </a:p>
          <a:p>
            <a:endParaRPr lang="it-IT" sz="4000" dirty="0"/>
          </a:p>
        </p:txBody>
      </p:sp>
      <p:pic>
        <p:nvPicPr>
          <p:cNvPr id="3074" name="Picture 2">
            <a:extLst>
              <a:ext uri="{FF2B5EF4-FFF2-40B4-BE49-F238E27FC236}">
                <a16:creationId xmlns:a16="http://schemas.microsoft.com/office/drawing/2014/main" xmlns="" id="{4DBEEEE5-7AED-3E68-5BD0-EF5ABDCF17D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9613" y="297238"/>
            <a:ext cx="6315075" cy="2047875"/>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Unitre Lecce">
            <a:extLst>
              <a:ext uri="{FF2B5EF4-FFF2-40B4-BE49-F238E27FC236}">
                <a16:creationId xmlns:a16="http://schemas.microsoft.com/office/drawing/2014/main" xmlns="" id="{A394FC54-4919-9EC7-2FF2-6110066B861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66356" y="350988"/>
            <a:ext cx="3894717" cy="51729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16199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egnaposto contenuto 3">
            <a:extLst>
              <a:ext uri="{FF2B5EF4-FFF2-40B4-BE49-F238E27FC236}">
                <a16:creationId xmlns:a16="http://schemas.microsoft.com/office/drawing/2014/main" xmlns="" id="{37CDA389-7B0B-A14E-12E4-B63C0A7AEF8A}"/>
              </a:ext>
            </a:extLst>
          </p:cNvPr>
          <p:cNvPicPr>
            <a:picLocks noGrp="1" noChangeAspect="1"/>
          </p:cNvPicPr>
          <p:nvPr>
            <p:ph idx="1"/>
          </p:nvPr>
        </p:nvPicPr>
        <p:blipFill>
          <a:blip r:embed="rId2"/>
          <a:stretch>
            <a:fillRect/>
          </a:stretch>
        </p:blipFill>
        <p:spPr>
          <a:xfrm>
            <a:off x="2696104" y="3701116"/>
            <a:ext cx="4022464" cy="2701217"/>
          </a:xfrm>
          <a:prstGeom prst="rect">
            <a:avLst/>
          </a:prstGeom>
        </p:spPr>
      </p:pic>
      <p:pic>
        <p:nvPicPr>
          <p:cNvPr id="5" name="Immagine 4">
            <a:extLst>
              <a:ext uri="{FF2B5EF4-FFF2-40B4-BE49-F238E27FC236}">
                <a16:creationId xmlns:a16="http://schemas.microsoft.com/office/drawing/2014/main" xmlns="" id="{460C7F69-9AE9-B092-0653-10792E954F9D}"/>
              </a:ext>
            </a:extLst>
          </p:cNvPr>
          <p:cNvPicPr>
            <a:picLocks noChangeAspect="1"/>
          </p:cNvPicPr>
          <p:nvPr/>
        </p:nvPicPr>
        <p:blipFill>
          <a:blip r:embed="rId3"/>
          <a:stretch>
            <a:fillRect/>
          </a:stretch>
        </p:blipFill>
        <p:spPr>
          <a:xfrm>
            <a:off x="6718568" y="455664"/>
            <a:ext cx="4685947" cy="3245452"/>
          </a:xfrm>
          <a:prstGeom prst="rect">
            <a:avLst/>
          </a:prstGeom>
        </p:spPr>
      </p:pic>
      <p:pic>
        <p:nvPicPr>
          <p:cNvPr id="6" name="Immagine 5">
            <a:extLst>
              <a:ext uri="{FF2B5EF4-FFF2-40B4-BE49-F238E27FC236}">
                <a16:creationId xmlns:a16="http://schemas.microsoft.com/office/drawing/2014/main" xmlns="" id="{672FF632-5A77-1B91-A555-5E42F7D317A4}"/>
              </a:ext>
            </a:extLst>
          </p:cNvPr>
          <p:cNvPicPr>
            <a:picLocks noChangeAspect="1"/>
          </p:cNvPicPr>
          <p:nvPr/>
        </p:nvPicPr>
        <p:blipFill>
          <a:blip r:embed="rId4"/>
          <a:stretch>
            <a:fillRect/>
          </a:stretch>
        </p:blipFill>
        <p:spPr>
          <a:xfrm>
            <a:off x="6718568" y="3627954"/>
            <a:ext cx="5084894" cy="2847541"/>
          </a:xfrm>
          <a:prstGeom prst="rect">
            <a:avLst/>
          </a:prstGeom>
        </p:spPr>
      </p:pic>
      <p:sp>
        <p:nvSpPr>
          <p:cNvPr id="3" name="CasellaDiTesto 2">
            <a:extLst>
              <a:ext uri="{FF2B5EF4-FFF2-40B4-BE49-F238E27FC236}">
                <a16:creationId xmlns:a16="http://schemas.microsoft.com/office/drawing/2014/main" xmlns="" id="{BFD43218-8C84-5D4C-9684-E381CD3C3E76}"/>
              </a:ext>
            </a:extLst>
          </p:cNvPr>
          <p:cNvSpPr txBox="1"/>
          <p:nvPr/>
        </p:nvSpPr>
        <p:spPr>
          <a:xfrm>
            <a:off x="403623" y="801117"/>
            <a:ext cx="6093618" cy="2554545"/>
          </a:xfrm>
          <a:prstGeom prst="rect">
            <a:avLst/>
          </a:prstGeom>
          <a:noFill/>
        </p:spPr>
        <p:txBody>
          <a:bodyPr wrap="square">
            <a:spAutoFit/>
          </a:bodyPr>
          <a:lstStyle/>
          <a:p>
            <a:pPr marL="0" indent="0" algn="just">
              <a:buNone/>
            </a:pPr>
            <a:r>
              <a:rPr lang="it-IT" sz="3200" dirty="0">
                <a:effectLst/>
                <a:latin typeface="Calibri" panose="020F0502020204030204" pitchFamily="34" charset="0"/>
                <a:ea typeface="Calibri" panose="020F0502020204030204" pitchFamily="34" charset="0"/>
                <a:cs typeface="Times New Roman" panose="02020603050405020304" pitchFamily="18" charset="0"/>
              </a:rPr>
              <a:t>Nel 2019, però, più del 44% delle morti per cancro nel mondo è stato causato da fattori di rischio ben precisi e prevenibili: </a:t>
            </a:r>
          </a:p>
          <a:p>
            <a:pPr marL="0" indent="0" algn="ctr">
              <a:buNone/>
            </a:pPr>
            <a:r>
              <a:rPr lang="it-IT" sz="3200" dirty="0">
                <a:effectLst/>
                <a:latin typeface="Calibri" panose="020F0502020204030204" pitchFamily="34" charset="0"/>
                <a:ea typeface="Calibri" panose="020F0502020204030204" pitchFamily="34" charset="0"/>
                <a:cs typeface="Times New Roman" panose="02020603050405020304" pitchFamily="18" charset="0"/>
              </a:rPr>
              <a:t>fumo, alcool, sovrappeso.</a:t>
            </a:r>
          </a:p>
        </p:txBody>
      </p:sp>
    </p:spTree>
    <p:extLst>
      <p:ext uri="{BB962C8B-B14F-4D97-AF65-F5344CB8AC3E}">
        <p14:creationId xmlns:p14="http://schemas.microsoft.com/office/powerpoint/2010/main" val="897002896"/>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E70EB299-5965-ED04-C6EB-4F95A8E893E5}"/>
              </a:ext>
            </a:extLst>
          </p:cNvPr>
          <p:cNvSpPr>
            <a:spLocks noGrp="1"/>
          </p:cNvSpPr>
          <p:nvPr>
            <p:ph type="title"/>
          </p:nvPr>
        </p:nvSpPr>
        <p:spPr/>
        <p:txBody>
          <a:bodyPr/>
          <a:lstStyle/>
          <a:p>
            <a:r>
              <a:rPr lang="it-IT" dirty="0"/>
              <a:t>Markers tumorali</a:t>
            </a:r>
          </a:p>
        </p:txBody>
      </p:sp>
      <p:sp>
        <p:nvSpPr>
          <p:cNvPr id="3" name="Segnaposto contenuto 2">
            <a:extLst>
              <a:ext uri="{FF2B5EF4-FFF2-40B4-BE49-F238E27FC236}">
                <a16:creationId xmlns:a16="http://schemas.microsoft.com/office/drawing/2014/main" xmlns="" id="{2B8604B6-C4E4-94EF-DAEB-5E00133403F2}"/>
              </a:ext>
            </a:extLst>
          </p:cNvPr>
          <p:cNvSpPr>
            <a:spLocks noGrp="1"/>
          </p:cNvSpPr>
          <p:nvPr>
            <p:ph idx="1"/>
          </p:nvPr>
        </p:nvSpPr>
        <p:spPr/>
        <p:txBody>
          <a:bodyPr>
            <a:normAutofit fontScale="92500" lnSpcReduction="10000"/>
          </a:bodyPr>
          <a:lstStyle/>
          <a:p>
            <a:pPr algn="l"/>
            <a:r>
              <a:rPr lang="it-IT" b="0" i="0" dirty="0">
                <a:solidFill>
                  <a:srgbClr val="1A3040"/>
                </a:solidFill>
                <a:effectLst/>
                <a:latin typeface="garamoun-regular"/>
              </a:rPr>
              <a:t>I </a:t>
            </a:r>
            <a:r>
              <a:rPr lang="it-IT" b="1" i="0" dirty="0">
                <a:solidFill>
                  <a:srgbClr val="1A3040"/>
                </a:solidFill>
                <a:effectLst/>
                <a:latin typeface="garamoun-bold"/>
              </a:rPr>
              <a:t>marcatori tumorali</a:t>
            </a:r>
            <a:r>
              <a:rPr lang="it-IT" b="0" i="0" dirty="0">
                <a:solidFill>
                  <a:srgbClr val="1A3040"/>
                </a:solidFill>
                <a:effectLst/>
                <a:latin typeface="garamoun-regular"/>
              </a:rPr>
              <a:t> sono sostanze, per lo più </a:t>
            </a:r>
            <a:r>
              <a:rPr lang="it-IT" b="1" i="0" dirty="0">
                <a:solidFill>
                  <a:srgbClr val="1A3040"/>
                </a:solidFill>
                <a:effectLst/>
                <a:latin typeface="garamoun-bold"/>
              </a:rPr>
              <a:t>proteine</a:t>
            </a:r>
            <a:r>
              <a:rPr lang="it-IT" b="0" i="0" dirty="0">
                <a:solidFill>
                  <a:srgbClr val="1A3040"/>
                </a:solidFill>
                <a:effectLst/>
                <a:latin typeface="garamoun-regular"/>
              </a:rPr>
              <a:t>, che circolano nel sangue e possono essere associate anche a malattie diverse dal cancro, quali situazioni infiammatorie. </a:t>
            </a:r>
            <a:r>
              <a:rPr lang="it-IT" b="1" i="0" dirty="0">
                <a:solidFill>
                  <a:srgbClr val="1A3040"/>
                </a:solidFill>
                <a:effectLst/>
                <a:latin typeface="garamoun-regular"/>
              </a:rPr>
              <a:t>Tuttavia in presenza di una neoplasia maligna spesso le concentrazioni ematiche di marcatori sono molto superiori alla norma e pertanto questi sono a volte usati come indicatori indiretti dello stato della malattia e della sua possibile progressione. Nella fase diagnostica invece i marcatori tumorali possono a volte indirizzare o confermare una diagnosi, ma da soli non sono sufficienti a stabilire la diagnosi di tumore</a:t>
            </a:r>
            <a:r>
              <a:rPr lang="it-IT" b="1" i="0" dirty="0">
                <a:solidFill>
                  <a:srgbClr val="1A3040"/>
                </a:solidFill>
                <a:effectLst/>
                <a:latin typeface="garamoun-bold"/>
              </a:rPr>
              <a:t>. Devono essere sempre considerati insieme all'esito di altri esami clinici e strumentali</a:t>
            </a:r>
            <a:r>
              <a:rPr lang="it-IT" b="1" i="0" dirty="0">
                <a:solidFill>
                  <a:srgbClr val="1A3040"/>
                </a:solidFill>
                <a:effectLst/>
                <a:latin typeface="garamoun-regular"/>
              </a:rPr>
              <a:t>. Quando un tumore è presente ed è stato diagnosticato, l’andamento dei marcatori può essere utile a misurare la risposta a un trattamento e a seguire l’evoluzione della malattia.</a:t>
            </a:r>
          </a:p>
          <a:p>
            <a:endParaRPr lang="it-IT" dirty="0"/>
          </a:p>
        </p:txBody>
      </p:sp>
    </p:spTree>
    <p:extLst>
      <p:ext uri="{BB962C8B-B14F-4D97-AF65-F5344CB8AC3E}">
        <p14:creationId xmlns:p14="http://schemas.microsoft.com/office/powerpoint/2010/main" val="2677927741"/>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5E2EBD37-17AF-1DC4-B6DB-4FFE15B45AEC}"/>
              </a:ext>
            </a:extLst>
          </p:cNvPr>
          <p:cNvSpPr>
            <a:spLocks noGrp="1"/>
          </p:cNvSpPr>
          <p:nvPr>
            <p:ph type="title"/>
          </p:nvPr>
        </p:nvSpPr>
        <p:spPr/>
        <p:txBody>
          <a:bodyPr/>
          <a:lstStyle/>
          <a:p>
            <a:endParaRPr lang="it-IT"/>
          </a:p>
        </p:txBody>
      </p:sp>
      <p:sp>
        <p:nvSpPr>
          <p:cNvPr id="3" name="Segnaposto contenuto 2">
            <a:extLst>
              <a:ext uri="{FF2B5EF4-FFF2-40B4-BE49-F238E27FC236}">
                <a16:creationId xmlns:a16="http://schemas.microsoft.com/office/drawing/2014/main" xmlns="" id="{2120AAA6-7958-3D9E-503F-B5D54BDB0DD0}"/>
              </a:ext>
            </a:extLst>
          </p:cNvPr>
          <p:cNvSpPr>
            <a:spLocks noGrp="1"/>
          </p:cNvSpPr>
          <p:nvPr>
            <p:ph idx="1"/>
          </p:nvPr>
        </p:nvSpPr>
        <p:spPr>
          <a:xfrm>
            <a:off x="838200" y="1253331"/>
            <a:ext cx="10515600" cy="4351338"/>
          </a:xfrm>
        </p:spPr>
        <p:txBody>
          <a:bodyPr>
            <a:normAutofit fontScale="92500" lnSpcReduction="10000"/>
          </a:bodyPr>
          <a:lstStyle/>
          <a:p>
            <a:pPr algn="l"/>
            <a:r>
              <a:rPr lang="it-IT" b="0" i="0" dirty="0">
                <a:solidFill>
                  <a:srgbClr val="1A3040"/>
                </a:solidFill>
                <a:effectLst/>
                <a:latin typeface="garamoun-regular"/>
              </a:rPr>
              <a:t>Quando i marcatori sono affidabili, possono essere un metodo semplice e poco invasivo per seguire nel tempo l'evolvere della malattia oppure per individuare precocemente una ripresa dopo una remissione.</a:t>
            </a:r>
          </a:p>
          <a:p>
            <a:pPr algn="l"/>
            <a:r>
              <a:rPr lang="it-IT" b="0" i="0" dirty="0">
                <a:solidFill>
                  <a:srgbClr val="1A3040"/>
                </a:solidFill>
                <a:effectLst/>
                <a:latin typeface="garamoun-regular"/>
              </a:rPr>
              <a:t>Tuttavia, data la complessità della malattia tumorale, non esistono marcatori che siano sempre attendibili, né un marcatore unico e specifico per tutte le forme di cancro. È inoltre importante sottolineare che nessuno dei marcatori e dei test attualmente disponibili è consigliato </a:t>
            </a:r>
            <a:r>
              <a:rPr lang="it-IT" b="1" i="0" u="none" strike="noStrike" dirty="0">
                <a:effectLst/>
                <a:latin typeface="garamoun-bold"/>
                <a:hlinkClick r:id="rId2">
                  <a:extLst>
                    <a:ext uri="{A12FA001-AC4F-418D-AE19-62706E023703}">
                      <ahyp:hlinkClr xmlns:ahyp="http://schemas.microsoft.com/office/drawing/2018/hyperlinkcolor" xmlns="" val="tx"/>
                    </a:ext>
                  </a:extLst>
                </a:hlinkClick>
              </a:rPr>
              <a:t>come strumento di screening</a:t>
            </a:r>
            <a:r>
              <a:rPr lang="it-IT" b="1" i="0" dirty="0">
                <a:effectLst/>
                <a:latin typeface="garamoun-regular"/>
              </a:rPr>
              <a:t> </a:t>
            </a:r>
            <a:r>
              <a:rPr lang="it-IT" b="0" i="0" dirty="0">
                <a:solidFill>
                  <a:srgbClr val="1A3040"/>
                </a:solidFill>
                <a:effectLst/>
                <a:latin typeface="garamoun-regular"/>
              </a:rPr>
              <a:t>per la diagnosi precoce di un tumore, soprattutto in assenza di disturbi che facciano sospettare la malattia. Peraltro alcuni di questi marcatori possono risultare positivi per ragioni diverse dal cancro (</a:t>
            </a:r>
            <a:r>
              <a:rPr lang="it-IT" b="1" i="0" dirty="0">
                <a:solidFill>
                  <a:srgbClr val="1A3040"/>
                </a:solidFill>
                <a:effectLst/>
                <a:latin typeface="garamoun-bold"/>
              </a:rPr>
              <a:t>falso positivo</a:t>
            </a:r>
            <a:r>
              <a:rPr lang="it-IT" b="0" i="0" dirty="0">
                <a:solidFill>
                  <a:srgbClr val="1A3040"/>
                </a:solidFill>
                <a:effectLst/>
                <a:latin typeface="garamoun-regular"/>
              </a:rPr>
              <a:t>) e, viceversa, è possibile che un tumore, soprattutto se di piccole dimensioni, non si rifletta in un corrispondente significativo aumento del marcatore (</a:t>
            </a:r>
            <a:r>
              <a:rPr lang="it-IT" b="1" i="0" dirty="0">
                <a:solidFill>
                  <a:srgbClr val="1A3040"/>
                </a:solidFill>
                <a:effectLst/>
                <a:latin typeface="garamoun-bold"/>
              </a:rPr>
              <a:t>falso negativo</a:t>
            </a:r>
            <a:r>
              <a:rPr lang="it-IT" b="0" i="0" dirty="0">
                <a:solidFill>
                  <a:srgbClr val="1A3040"/>
                </a:solidFill>
                <a:effectLst/>
                <a:latin typeface="garamoun-regular"/>
              </a:rPr>
              <a:t>).</a:t>
            </a:r>
          </a:p>
          <a:p>
            <a:endParaRPr lang="it-IT" dirty="0"/>
          </a:p>
        </p:txBody>
      </p:sp>
    </p:spTree>
    <p:extLst>
      <p:ext uri="{BB962C8B-B14F-4D97-AF65-F5344CB8AC3E}">
        <p14:creationId xmlns:p14="http://schemas.microsoft.com/office/powerpoint/2010/main" val="2986985025"/>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xmlns="" id="{9C52C8F8-C1D5-1BA9-4B43-FC9648DCF696}"/>
              </a:ext>
            </a:extLst>
          </p:cNvPr>
          <p:cNvSpPr>
            <a:spLocks noGrp="1"/>
          </p:cNvSpPr>
          <p:nvPr>
            <p:ph idx="1"/>
          </p:nvPr>
        </p:nvSpPr>
        <p:spPr>
          <a:xfrm>
            <a:off x="838200" y="1253331"/>
            <a:ext cx="10515600" cy="4351338"/>
          </a:xfrm>
        </p:spPr>
        <p:txBody>
          <a:bodyPr>
            <a:normAutofit fontScale="77500" lnSpcReduction="20000"/>
          </a:bodyPr>
          <a:lstStyle/>
          <a:p>
            <a:pPr marL="0" indent="0">
              <a:buNone/>
            </a:pPr>
            <a:r>
              <a:rPr lang="it-IT" b="0" i="0" dirty="0">
                <a:solidFill>
                  <a:srgbClr val="1A3040"/>
                </a:solidFill>
                <a:effectLst/>
                <a:latin typeface="garamoun-regular"/>
              </a:rPr>
              <a:t>Alcuni marcatori sono prodotti solo dalle cellule di un organo e quindi sono specifici di un particolare tumore. </a:t>
            </a:r>
          </a:p>
          <a:p>
            <a:r>
              <a:rPr lang="it-IT" b="0" i="0" dirty="0">
                <a:solidFill>
                  <a:srgbClr val="1A3040"/>
                </a:solidFill>
                <a:effectLst/>
                <a:latin typeface="garamoun-regular"/>
              </a:rPr>
              <a:t>Il </a:t>
            </a:r>
            <a:r>
              <a:rPr lang="it-IT" b="1" i="0" dirty="0">
                <a:solidFill>
                  <a:srgbClr val="1A3040"/>
                </a:solidFill>
                <a:effectLst/>
                <a:latin typeface="garamoun-bold"/>
              </a:rPr>
              <a:t>PSA</a:t>
            </a:r>
            <a:r>
              <a:rPr lang="it-IT" b="0" i="0" dirty="0">
                <a:solidFill>
                  <a:srgbClr val="1A3040"/>
                </a:solidFill>
                <a:effectLst/>
                <a:latin typeface="garamoun-regular"/>
              </a:rPr>
              <a:t>, per esempio, è l’antigene prostatico specifico, prodotto dalla ghiandola prostatica e la sua concentrazione può crescere in uomini con carcinoma della prostata, iperplasia prostatica benigna, infezione o infiammazione della ghiandola prostatica. </a:t>
            </a:r>
          </a:p>
          <a:p>
            <a:pPr marL="0" indent="0">
              <a:buNone/>
            </a:pPr>
            <a:r>
              <a:rPr lang="it-IT" b="0" i="0" dirty="0">
                <a:solidFill>
                  <a:srgbClr val="1A3040"/>
                </a:solidFill>
                <a:effectLst/>
                <a:latin typeface="garamoun-regular"/>
              </a:rPr>
              <a:t>Altri marcatori possono aumentare in presenza di più tipi di tumore. </a:t>
            </a:r>
          </a:p>
          <a:p>
            <a:r>
              <a:rPr lang="it-IT" b="0" i="0" dirty="0">
                <a:solidFill>
                  <a:srgbClr val="1A3040"/>
                </a:solidFill>
                <a:effectLst/>
                <a:latin typeface="garamoun-regular"/>
              </a:rPr>
              <a:t>Il </a:t>
            </a:r>
            <a:r>
              <a:rPr lang="it-IT" b="1" i="0" dirty="0">
                <a:solidFill>
                  <a:srgbClr val="1A3040"/>
                </a:solidFill>
                <a:effectLst/>
                <a:latin typeface="garamoun-bold"/>
              </a:rPr>
              <a:t>CA 125</a:t>
            </a:r>
            <a:r>
              <a:rPr lang="it-IT" b="0" i="0" dirty="0">
                <a:solidFill>
                  <a:srgbClr val="1A3040"/>
                </a:solidFill>
                <a:effectLst/>
                <a:latin typeface="garamoun-regular"/>
              </a:rPr>
              <a:t>, o </a:t>
            </a:r>
            <a:r>
              <a:rPr lang="it-IT" b="1" i="0" dirty="0">
                <a:solidFill>
                  <a:srgbClr val="1A3040"/>
                </a:solidFill>
                <a:effectLst/>
                <a:latin typeface="garamoun-bold"/>
              </a:rPr>
              <a:t>antigene tumorale 125</a:t>
            </a:r>
            <a:r>
              <a:rPr lang="it-IT" b="0" i="0" dirty="0">
                <a:solidFill>
                  <a:srgbClr val="1A3040"/>
                </a:solidFill>
                <a:effectLst/>
                <a:latin typeface="garamoun-regular"/>
              </a:rPr>
              <a:t>, si può trovare in alte concentrazioni nel sangue di pazienti con diversi tipi di tumore tra cui il carcinoma dell’ovaio.</a:t>
            </a:r>
          </a:p>
          <a:p>
            <a:r>
              <a:rPr lang="it-IT" b="0" i="0" dirty="0">
                <a:solidFill>
                  <a:srgbClr val="1A3040"/>
                </a:solidFill>
                <a:effectLst/>
                <a:latin typeface="garamoun-regular"/>
              </a:rPr>
              <a:t> Il </a:t>
            </a:r>
            <a:r>
              <a:rPr lang="it-IT" b="1" i="0" dirty="0">
                <a:solidFill>
                  <a:srgbClr val="1A3040"/>
                </a:solidFill>
                <a:effectLst/>
                <a:latin typeface="garamoun-bold"/>
              </a:rPr>
              <a:t>CEA</a:t>
            </a:r>
            <a:r>
              <a:rPr lang="it-IT" b="0" i="0" dirty="0">
                <a:solidFill>
                  <a:srgbClr val="1A3040"/>
                </a:solidFill>
                <a:effectLst/>
                <a:latin typeface="garamoun-regular"/>
              </a:rPr>
              <a:t>, o </a:t>
            </a:r>
            <a:r>
              <a:rPr lang="it-IT" b="1" i="0" dirty="0">
                <a:solidFill>
                  <a:srgbClr val="1A3040"/>
                </a:solidFill>
                <a:effectLst/>
                <a:latin typeface="garamoun-bold"/>
              </a:rPr>
              <a:t>antigene </a:t>
            </a:r>
            <a:r>
              <a:rPr lang="it-IT" b="1" i="0" dirty="0" err="1">
                <a:solidFill>
                  <a:srgbClr val="1A3040"/>
                </a:solidFill>
                <a:effectLst/>
                <a:latin typeface="garamoun-bold"/>
              </a:rPr>
              <a:t>carcino</a:t>
            </a:r>
            <a:r>
              <a:rPr lang="it-IT" b="1" i="0" dirty="0">
                <a:solidFill>
                  <a:srgbClr val="1A3040"/>
                </a:solidFill>
                <a:effectLst/>
                <a:latin typeface="garamoun-bold"/>
              </a:rPr>
              <a:t>-embrionario</a:t>
            </a:r>
            <a:r>
              <a:rPr lang="it-IT" b="0" i="0" dirty="0">
                <a:solidFill>
                  <a:srgbClr val="1A3040"/>
                </a:solidFill>
                <a:effectLst/>
                <a:latin typeface="garamoun-regular"/>
              </a:rPr>
              <a:t>, è una sostanza che si può trovare nel sangue di pazienti che hanno il cancro del colon, altri tipi di cancro o malattie, o in quello di persone che fumano tabacco. </a:t>
            </a:r>
          </a:p>
          <a:p>
            <a:r>
              <a:rPr lang="it-IT" b="0" i="0" dirty="0">
                <a:solidFill>
                  <a:srgbClr val="1A3040"/>
                </a:solidFill>
                <a:effectLst/>
                <a:latin typeface="garamoun-regular"/>
              </a:rPr>
              <a:t>L'</a:t>
            </a:r>
            <a:r>
              <a:rPr lang="it-IT" b="1" i="0" dirty="0">
                <a:solidFill>
                  <a:srgbClr val="1A3040"/>
                </a:solidFill>
                <a:effectLst/>
                <a:latin typeface="garamoun-bold"/>
              </a:rPr>
              <a:t>alfafetoproteina (AFP)</a:t>
            </a:r>
            <a:r>
              <a:rPr lang="it-IT" b="0" i="0" dirty="0">
                <a:solidFill>
                  <a:srgbClr val="1A3040"/>
                </a:solidFill>
                <a:effectLst/>
                <a:latin typeface="garamoun-regular"/>
              </a:rPr>
              <a:t>, normalmente prodotta dal feto, può suggerire la presenza di un tumore del fegato primario o di un tumore delle cellule germinali quando si trova ad alta concentrazione in uomini adulti e donne non in gravidanza.</a:t>
            </a:r>
            <a:endParaRPr lang="it-IT" dirty="0"/>
          </a:p>
        </p:txBody>
      </p:sp>
    </p:spTree>
    <p:extLst>
      <p:ext uri="{BB962C8B-B14F-4D97-AF65-F5344CB8AC3E}">
        <p14:creationId xmlns:p14="http://schemas.microsoft.com/office/powerpoint/2010/main" val="1312677926"/>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A4C95308-E299-BB5A-6606-AFAFEC536CDD}"/>
              </a:ext>
            </a:extLst>
          </p:cNvPr>
          <p:cNvSpPr>
            <a:spLocks noGrp="1"/>
          </p:cNvSpPr>
          <p:nvPr>
            <p:ph type="title"/>
          </p:nvPr>
        </p:nvSpPr>
        <p:spPr/>
        <p:txBody>
          <a:bodyPr>
            <a:normAutofit/>
          </a:bodyPr>
          <a:lstStyle/>
          <a:p>
            <a:pPr algn="ctr"/>
            <a:r>
              <a:rPr lang="it-IT" sz="6600" dirty="0"/>
              <a:t>Parte Quinta:</a:t>
            </a:r>
          </a:p>
        </p:txBody>
      </p:sp>
      <p:sp>
        <p:nvSpPr>
          <p:cNvPr id="3" name="Segnaposto contenuto 2">
            <a:extLst>
              <a:ext uri="{FF2B5EF4-FFF2-40B4-BE49-F238E27FC236}">
                <a16:creationId xmlns:a16="http://schemas.microsoft.com/office/drawing/2014/main" xmlns="" id="{03906B87-F622-3363-9084-650B8275D4DE}"/>
              </a:ext>
            </a:extLst>
          </p:cNvPr>
          <p:cNvSpPr>
            <a:spLocks noGrp="1"/>
          </p:cNvSpPr>
          <p:nvPr>
            <p:ph idx="1"/>
          </p:nvPr>
        </p:nvSpPr>
        <p:spPr>
          <a:xfrm>
            <a:off x="723900" y="2897188"/>
            <a:ext cx="10515600" cy="1603375"/>
          </a:xfrm>
        </p:spPr>
        <p:txBody>
          <a:bodyPr>
            <a:normAutofit/>
          </a:bodyPr>
          <a:lstStyle/>
          <a:p>
            <a:pPr marL="0" indent="0" algn="ctr">
              <a:buNone/>
            </a:pPr>
            <a:r>
              <a:rPr lang="it-IT" sz="9600" dirty="0"/>
              <a:t>Gli Screening</a:t>
            </a:r>
          </a:p>
        </p:txBody>
      </p:sp>
    </p:spTree>
    <p:extLst>
      <p:ext uri="{BB962C8B-B14F-4D97-AF65-F5344CB8AC3E}">
        <p14:creationId xmlns:p14="http://schemas.microsoft.com/office/powerpoint/2010/main" val="1128337958"/>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xmlns="" id="{BBF465D0-8743-2E8B-5D89-ABFC779CFA31}"/>
              </a:ext>
            </a:extLst>
          </p:cNvPr>
          <p:cNvSpPr>
            <a:spLocks noGrp="1"/>
          </p:cNvSpPr>
          <p:nvPr>
            <p:ph idx="1"/>
          </p:nvPr>
        </p:nvSpPr>
        <p:spPr>
          <a:xfrm>
            <a:off x="838200" y="823026"/>
            <a:ext cx="10515600" cy="4351338"/>
          </a:xfrm>
        </p:spPr>
        <p:txBody>
          <a:bodyPr>
            <a:normAutofit fontScale="92500" lnSpcReduction="20000"/>
          </a:bodyPr>
          <a:lstStyle/>
          <a:p>
            <a:pPr marL="0" indent="0" algn="ctr">
              <a:lnSpc>
                <a:spcPct val="107000"/>
              </a:lnSpc>
              <a:spcAft>
                <a:spcPts val="800"/>
              </a:spcAft>
              <a:buNone/>
            </a:pPr>
            <a:r>
              <a:rPr lang="it-IT" sz="4400" b="1" u="sng" dirty="0">
                <a:effectLst/>
                <a:latin typeface="Calibri" panose="020F0502020204030204" pitchFamily="34" charset="0"/>
                <a:ea typeface="Calibri" panose="020F0502020204030204" pitchFamily="34" charset="0"/>
                <a:cs typeface="Times New Roman" panose="02020603050405020304" pitchFamily="18" charset="0"/>
              </a:rPr>
              <a:t>Veniamo ora agli screening anti tumorali di provata efficacia</a:t>
            </a:r>
            <a:r>
              <a:rPr lang="it-IT" sz="2400" dirty="0">
                <a:effectLst/>
                <a:latin typeface="Calibri" panose="020F0502020204030204" pitchFamily="34" charset="0"/>
                <a:ea typeface="Calibri" panose="020F0502020204030204" pitchFamily="34" charset="0"/>
                <a:cs typeface="Times New Roman" panose="02020603050405020304" pitchFamily="18" charset="0"/>
              </a:rPr>
              <a:t>.</a:t>
            </a:r>
          </a:p>
          <a:p>
            <a:pPr algn="just">
              <a:lnSpc>
                <a:spcPct val="107000"/>
              </a:lnSpc>
              <a:spcAft>
                <a:spcPts val="800"/>
              </a:spcAft>
            </a:pPr>
            <a:r>
              <a:rPr lang="it-IT" sz="2400" dirty="0">
                <a:effectLst/>
                <a:latin typeface="Calibri" panose="020F0502020204030204" pitchFamily="34" charset="0"/>
                <a:ea typeface="Calibri" panose="020F0502020204030204" pitchFamily="34" charset="0"/>
                <a:cs typeface="Times New Roman" panose="02020603050405020304" pitchFamily="18" charset="0"/>
              </a:rPr>
              <a:t>Di provata efficacia significa che lo screening individua precocemente un tumore che ha una incidenza significativa nella popolazione (cioè non è raro), che è possibile identificare già nelle sue fasi iniziali, che ha terapie utili a ridurre la gravità della malattia se iniziate precocemente. </a:t>
            </a:r>
          </a:p>
          <a:p>
            <a:pPr algn="just">
              <a:lnSpc>
                <a:spcPct val="107000"/>
              </a:lnSpc>
              <a:spcAft>
                <a:spcPts val="800"/>
              </a:spcAft>
            </a:pPr>
            <a:r>
              <a:rPr lang="it-IT" sz="2400" dirty="0">
                <a:effectLst/>
                <a:latin typeface="Calibri" panose="020F0502020204030204" pitchFamily="34" charset="0"/>
                <a:ea typeface="Calibri" panose="020F0502020204030204" pitchFamily="34" charset="0"/>
                <a:cs typeface="Times New Roman" panose="02020603050405020304" pitchFamily="18" charset="0"/>
              </a:rPr>
              <a:t>Per esempio, un tumore altamente aggressivo, come alcuni cancri con alta mortalità entro un anno dalla diagnosi, non merita uno screening di popolazione perché il costo non coprirebbe i benefici. Così pure è inutile effettuare screening per tumori ben curabili anche se diagnosticati in fase evoluta.</a:t>
            </a:r>
          </a:p>
          <a:p>
            <a:endParaRPr lang="it-IT" dirty="0"/>
          </a:p>
        </p:txBody>
      </p:sp>
      <p:pic>
        <p:nvPicPr>
          <p:cNvPr id="2" name="Immagine 1">
            <a:extLst>
              <a:ext uri="{FF2B5EF4-FFF2-40B4-BE49-F238E27FC236}">
                <a16:creationId xmlns:a16="http://schemas.microsoft.com/office/drawing/2014/main" xmlns="" id="{2BEC92B2-10EF-1D13-A9F4-1D4D06BE4673}"/>
              </a:ext>
            </a:extLst>
          </p:cNvPr>
          <p:cNvPicPr>
            <a:picLocks noChangeAspect="1"/>
          </p:cNvPicPr>
          <p:nvPr/>
        </p:nvPicPr>
        <p:blipFill>
          <a:blip r:embed="rId2"/>
          <a:stretch>
            <a:fillRect/>
          </a:stretch>
        </p:blipFill>
        <p:spPr>
          <a:xfrm>
            <a:off x="8265254" y="4594397"/>
            <a:ext cx="2581275" cy="1771650"/>
          </a:xfrm>
          <a:prstGeom prst="rect">
            <a:avLst/>
          </a:prstGeom>
        </p:spPr>
      </p:pic>
    </p:spTree>
    <p:extLst>
      <p:ext uri="{BB962C8B-B14F-4D97-AF65-F5344CB8AC3E}">
        <p14:creationId xmlns:p14="http://schemas.microsoft.com/office/powerpoint/2010/main" val="1310680401"/>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xmlns="" id="{6D7BCB52-F4A2-4B46-3080-796C98BE0426}"/>
              </a:ext>
            </a:extLst>
          </p:cNvPr>
          <p:cNvSpPr>
            <a:spLocks noGrp="1"/>
          </p:cNvSpPr>
          <p:nvPr>
            <p:ph idx="1"/>
          </p:nvPr>
        </p:nvSpPr>
        <p:spPr>
          <a:xfrm>
            <a:off x="838200" y="1253331"/>
            <a:ext cx="10515600" cy="4351338"/>
          </a:xfrm>
        </p:spPr>
        <p:txBody>
          <a:bodyPr/>
          <a:lstStyle/>
          <a:p>
            <a:pPr>
              <a:lnSpc>
                <a:spcPct val="107000"/>
              </a:lnSpc>
              <a:spcAft>
                <a:spcPts val="800"/>
              </a:spcAft>
            </a:pPr>
            <a:r>
              <a:rPr lang="it-IT" sz="3200" dirty="0">
                <a:effectLst/>
                <a:latin typeface="Calibri" panose="020F0502020204030204" pitchFamily="34" charset="0"/>
                <a:ea typeface="Calibri" panose="020F0502020204030204" pitchFamily="34" charset="0"/>
                <a:cs typeface="Times New Roman" panose="02020603050405020304" pitchFamily="18" charset="0"/>
              </a:rPr>
              <a:t>Lo Stato italiano offre gratuitamente nelle strutture del SSR lo screening per il tumore della mammella, della cervice uterina, del colon-retto.</a:t>
            </a:r>
          </a:p>
          <a:p>
            <a:pPr>
              <a:lnSpc>
                <a:spcPct val="107000"/>
              </a:lnSpc>
              <a:spcAft>
                <a:spcPts val="800"/>
              </a:spcAft>
            </a:pPr>
            <a:r>
              <a:rPr lang="it-IT" sz="3200" dirty="0">
                <a:effectLst/>
                <a:latin typeface="Calibri" panose="020F0502020204030204" pitchFamily="34" charset="0"/>
                <a:ea typeface="Calibri" panose="020F0502020204030204" pitchFamily="34" charset="0"/>
                <a:cs typeface="Times New Roman" panose="02020603050405020304" pitchFamily="18" charset="0"/>
              </a:rPr>
              <a:t>Ci sono poi due vaccinazioni gratuite utili a prevenire il tumore uterino correlato a infezione da papilloma virus e il tumore epatico correlato a infezione da virus B dell’epatite.</a:t>
            </a:r>
          </a:p>
          <a:p>
            <a:pPr marL="0" indent="0">
              <a:buNone/>
            </a:pPr>
            <a:endParaRPr lang="it-IT" dirty="0"/>
          </a:p>
        </p:txBody>
      </p:sp>
    </p:spTree>
    <p:extLst>
      <p:ext uri="{BB962C8B-B14F-4D97-AF65-F5344CB8AC3E}">
        <p14:creationId xmlns:p14="http://schemas.microsoft.com/office/powerpoint/2010/main" val="488086701"/>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xmlns="" id="{2892BA59-8968-F822-E66A-2DA4AF79DF2E}"/>
              </a:ext>
            </a:extLst>
          </p:cNvPr>
          <p:cNvSpPr>
            <a:spLocks noGrp="1"/>
          </p:cNvSpPr>
          <p:nvPr>
            <p:ph idx="1"/>
          </p:nvPr>
        </p:nvSpPr>
        <p:spPr>
          <a:xfrm>
            <a:off x="473448" y="2318123"/>
            <a:ext cx="10515600" cy="4351338"/>
          </a:xfrm>
        </p:spPr>
        <p:txBody>
          <a:bodyPr>
            <a:normAutofit fontScale="92500"/>
          </a:bodyPr>
          <a:lstStyle/>
          <a:p>
            <a:pPr marL="0" indent="0" algn="just">
              <a:buNone/>
            </a:pPr>
            <a:r>
              <a:rPr lang="it-IT" sz="4000" dirty="0">
                <a:effectLst/>
                <a:latin typeface="Calibri" panose="020F0502020204030204" pitchFamily="34" charset="0"/>
                <a:ea typeface="Calibri" panose="020F0502020204030204" pitchFamily="34" charset="0"/>
                <a:cs typeface="Times New Roman" panose="02020603050405020304" pitchFamily="18" charset="0"/>
              </a:rPr>
              <a:t>La mammografia viene offerta </a:t>
            </a:r>
          </a:p>
          <a:p>
            <a:pPr marL="0" indent="0" algn="just">
              <a:buNone/>
            </a:pPr>
            <a:r>
              <a:rPr lang="it-IT" sz="4000" dirty="0">
                <a:effectLst/>
                <a:latin typeface="Calibri" panose="020F0502020204030204" pitchFamily="34" charset="0"/>
                <a:ea typeface="Calibri" panose="020F0502020204030204" pitchFamily="34" charset="0"/>
                <a:cs typeface="Times New Roman" panose="02020603050405020304" pitchFamily="18" charset="0"/>
              </a:rPr>
              <a:t>alle donne tra i 50 e i 69 anni di età </a:t>
            </a:r>
          </a:p>
          <a:p>
            <a:pPr marL="0" indent="0" algn="just">
              <a:buNone/>
            </a:pPr>
            <a:r>
              <a:rPr lang="it-IT" sz="4000" dirty="0">
                <a:effectLst/>
                <a:latin typeface="Calibri" panose="020F0502020204030204" pitchFamily="34" charset="0"/>
                <a:ea typeface="Calibri" panose="020F0502020204030204" pitchFamily="34" charset="0"/>
                <a:cs typeface="Times New Roman" panose="02020603050405020304" pitchFamily="18" charset="0"/>
              </a:rPr>
              <a:t>con un esame ogni 2 anni. </a:t>
            </a:r>
          </a:p>
          <a:p>
            <a:pPr marL="0" indent="0" algn="just">
              <a:buNone/>
            </a:pPr>
            <a:r>
              <a:rPr lang="it-IT" sz="4000" dirty="0">
                <a:effectLst/>
                <a:latin typeface="Calibri" panose="020F0502020204030204" pitchFamily="34" charset="0"/>
                <a:ea typeface="Calibri" panose="020F0502020204030204" pitchFamily="34" charset="0"/>
                <a:cs typeface="Times New Roman" panose="02020603050405020304" pitchFamily="18" charset="0"/>
              </a:rPr>
              <a:t>Molte sono le discussioni in merito, sia relativamente alla fascia di età che alla frequenza dell’esame radiologico, ma questo scelto sembra sia il miglior compromesso tra rischi, costi e benefici.</a:t>
            </a:r>
          </a:p>
          <a:p>
            <a:endParaRPr lang="it-IT" dirty="0"/>
          </a:p>
        </p:txBody>
      </p:sp>
      <p:pic>
        <p:nvPicPr>
          <p:cNvPr id="2" name="Immagine 1">
            <a:extLst>
              <a:ext uri="{FF2B5EF4-FFF2-40B4-BE49-F238E27FC236}">
                <a16:creationId xmlns:a16="http://schemas.microsoft.com/office/drawing/2014/main" xmlns="" id="{2F52AD2F-8854-0425-2729-763D59BFD5D4}"/>
              </a:ext>
            </a:extLst>
          </p:cNvPr>
          <p:cNvPicPr>
            <a:picLocks noChangeAspect="1"/>
          </p:cNvPicPr>
          <p:nvPr/>
        </p:nvPicPr>
        <p:blipFill>
          <a:blip r:embed="rId2"/>
          <a:stretch>
            <a:fillRect/>
          </a:stretch>
        </p:blipFill>
        <p:spPr>
          <a:xfrm>
            <a:off x="7358063" y="885824"/>
            <a:ext cx="4648200" cy="3186114"/>
          </a:xfrm>
          <a:prstGeom prst="rect">
            <a:avLst/>
          </a:prstGeom>
        </p:spPr>
      </p:pic>
    </p:spTree>
    <p:extLst>
      <p:ext uri="{BB962C8B-B14F-4D97-AF65-F5344CB8AC3E}">
        <p14:creationId xmlns:p14="http://schemas.microsoft.com/office/powerpoint/2010/main" val="3618026391"/>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xmlns="" id="{4FA661B5-E5DB-4C63-CA93-78E0881A56BF}"/>
              </a:ext>
            </a:extLst>
          </p:cNvPr>
          <p:cNvSpPr>
            <a:spLocks noGrp="1"/>
          </p:cNvSpPr>
          <p:nvPr>
            <p:ph idx="1"/>
          </p:nvPr>
        </p:nvSpPr>
        <p:spPr>
          <a:xfrm>
            <a:off x="557493" y="3587750"/>
            <a:ext cx="10515600" cy="2202659"/>
          </a:xfrm>
        </p:spPr>
        <p:txBody>
          <a:bodyPr>
            <a:normAutofit/>
          </a:bodyPr>
          <a:lstStyle/>
          <a:p>
            <a:pPr marL="0" indent="0">
              <a:lnSpc>
                <a:spcPct val="107000"/>
              </a:lnSpc>
              <a:spcAft>
                <a:spcPts val="800"/>
              </a:spcAft>
              <a:buNone/>
            </a:pPr>
            <a:r>
              <a:rPr lang="it-IT" sz="3200" dirty="0">
                <a:effectLst/>
                <a:latin typeface="Calibri" panose="020F0502020204030204" pitchFamily="34" charset="0"/>
                <a:ea typeface="Calibri" panose="020F0502020204030204" pitchFamily="34" charset="0"/>
                <a:cs typeface="Times New Roman" panose="02020603050405020304" pitchFamily="18" charset="0"/>
              </a:rPr>
              <a:t>Il PAP test viene offerto intervalli triennali </a:t>
            </a:r>
          </a:p>
          <a:p>
            <a:pPr marL="0" indent="0">
              <a:lnSpc>
                <a:spcPct val="107000"/>
              </a:lnSpc>
              <a:spcAft>
                <a:spcPts val="800"/>
              </a:spcAft>
              <a:buNone/>
            </a:pPr>
            <a:r>
              <a:rPr lang="it-IT" sz="3200" dirty="0">
                <a:effectLst/>
                <a:latin typeface="Calibri" panose="020F0502020204030204" pitchFamily="34" charset="0"/>
                <a:ea typeface="Calibri" panose="020F0502020204030204" pitchFamily="34" charset="0"/>
                <a:cs typeface="Times New Roman" panose="02020603050405020304" pitchFamily="18" charset="0"/>
              </a:rPr>
              <a:t>alle donne di età compresa tra 25 e 64 anni, e vi è l’alternativa dell’esame del DNA di HPV dall’età di 30 a. ripetibile dopo 5 a.</a:t>
            </a:r>
          </a:p>
          <a:p>
            <a:pPr marL="0" indent="0">
              <a:buNone/>
            </a:pPr>
            <a:endParaRPr lang="it-IT" dirty="0"/>
          </a:p>
        </p:txBody>
      </p:sp>
      <p:pic>
        <p:nvPicPr>
          <p:cNvPr id="2" name="Immagine 1">
            <a:extLst>
              <a:ext uri="{FF2B5EF4-FFF2-40B4-BE49-F238E27FC236}">
                <a16:creationId xmlns:a16="http://schemas.microsoft.com/office/drawing/2014/main" xmlns="" id="{B3E4A2AA-3B31-97AA-2069-27B87AC169FA}"/>
              </a:ext>
            </a:extLst>
          </p:cNvPr>
          <p:cNvPicPr>
            <a:picLocks noChangeAspect="1"/>
          </p:cNvPicPr>
          <p:nvPr/>
        </p:nvPicPr>
        <p:blipFill>
          <a:blip r:embed="rId2"/>
          <a:stretch>
            <a:fillRect/>
          </a:stretch>
        </p:blipFill>
        <p:spPr>
          <a:xfrm>
            <a:off x="6353455" y="244965"/>
            <a:ext cx="5062258" cy="3184035"/>
          </a:xfrm>
          <a:prstGeom prst="rect">
            <a:avLst/>
          </a:prstGeom>
        </p:spPr>
      </p:pic>
    </p:spTree>
    <p:extLst>
      <p:ext uri="{BB962C8B-B14F-4D97-AF65-F5344CB8AC3E}">
        <p14:creationId xmlns:p14="http://schemas.microsoft.com/office/powerpoint/2010/main" val="1473238274"/>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a:extLst>
              <a:ext uri="{FF2B5EF4-FFF2-40B4-BE49-F238E27FC236}">
                <a16:creationId xmlns:a16="http://schemas.microsoft.com/office/drawing/2014/main" xmlns="" id="{A122B64E-E7B4-50A0-BCBD-E6FD6D26D80F}"/>
              </a:ext>
            </a:extLst>
          </p:cNvPr>
          <p:cNvPicPr>
            <a:picLocks noChangeAspect="1"/>
          </p:cNvPicPr>
          <p:nvPr/>
        </p:nvPicPr>
        <p:blipFill>
          <a:blip r:embed="rId2"/>
          <a:stretch>
            <a:fillRect/>
          </a:stretch>
        </p:blipFill>
        <p:spPr>
          <a:xfrm>
            <a:off x="3833812" y="365125"/>
            <a:ext cx="4524376" cy="3388915"/>
          </a:xfrm>
          <a:prstGeom prst="rect">
            <a:avLst/>
          </a:prstGeom>
        </p:spPr>
      </p:pic>
      <p:sp>
        <p:nvSpPr>
          <p:cNvPr id="2" name="Titolo 1">
            <a:extLst>
              <a:ext uri="{FF2B5EF4-FFF2-40B4-BE49-F238E27FC236}">
                <a16:creationId xmlns:a16="http://schemas.microsoft.com/office/drawing/2014/main" xmlns="" id="{5A0AE0C6-BCA2-EF48-59D5-C7437A649B43}"/>
              </a:ext>
            </a:extLst>
          </p:cNvPr>
          <p:cNvSpPr>
            <a:spLocks noGrp="1"/>
          </p:cNvSpPr>
          <p:nvPr>
            <p:ph type="title"/>
          </p:nvPr>
        </p:nvSpPr>
        <p:spPr/>
        <p:txBody>
          <a:bodyPr/>
          <a:lstStyle/>
          <a:p>
            <a:endParaRPr lang="it-IT" dirty="0"/>
          </a:p>
        </p:txBody>
      </p:sp>
      <p:sp>
        <p:nvSpPr>
          <p:cNvPr id="3" name="Segnaposto contenuto 2">
            <a:extLst>
              <a:ext uri="{FF2B5EF4-FFF2-40B4-BE49-F238E27FC236}">
                <a16:creationId xmlns:a16="http://schemas.microsoft.com/office/drawing/2014/main" xmlns="" id="{6905E6F3-DABE-5DF8-FD55-FFE0966D1B23}"/>
              </a:ext>
            </a:extLst>
          </p:cNvPr>
          <p:cNvSpPr>
            <a:spLocks noGrp="1"/>
          </p:cNvSpPr>
          <p:nvPr>
            <p:ph idx="1"/>
          </p:nvPr>
        </p:nvSpPr>
        <p:spPr>
          <a:xfrm>
            <a:off x="838200" y="3983037"/>
            <a:ext cx="10515600" cy="1846263"/>
          </a:xfrm>
        </p:spPr>
        <p:txBody>
          <a:bodyPr/>
          <a:lstStyle/>
          <a:p>
            <a:r>
              <a:rPr lang="it-IT" sz="2800" dirty="0">
                <a:effectLst/>
                <a:latin typeface="Calibri" panose="020F0502020204030204" pitchFamily="34" charset="0"/>
                <a:ea typeface="Calibri" panose="020F0502020204030204" pitchFamily="34" charset="0"/>
                <a:cs typeface="Times New Roman" panose="02020603050405020304" pitchFamily="18" charset="0"/>
              </a:rPr>
              <a:t>La ricerca del sangue occulto nelle feci viene offerta ogni 2 anni a maschi e femmine di età compresa tra 50 e 69 a. con in aggiunta la possibilità di una colonscopia limitata all’area di maggior rischio dell’intestino all’età di 58-60 a. per una volta sola.</a:t>
            </a:r>
          </a:p>
          <a:p>
            <a:endParaRPr lang="it-IT" dirty="0"/>
          </a:p>
        </p:txBody>
      </p:sp>
    </p:spTree>
    <p:extLst>
      <p:ext uri="{BB962C8B-B14F-4D97-AF65-F5344CB8AC3E}">
        <p14:creationId xmlns:p14="http://schemas.microsoft.com/office/powerpoint/2010/main" val="4169536380"/>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xmlns="" id="{AA96FF9E-C9F0-B358-ACDB-0B9B7AF206D1}"/>
              </a:ext>
            </a:extLst>
          </p:cNvPr>
          <p:cNvSpPr>
            <a:spLocks noGrp="1"/>
          </p:cNvSpPr>
          <p:nvPr>
            <p:ph idx="1"/>
          </p:nvPr>
        </p:nvSpPr>
        <p:spPr>
          <a:xfrm>
            <a:off x="972670" y="1253331"/>
            <a:ext cx="10515600" cy="4351338"/>
          </a:xfrm>
        </p:spPr>
        <p:txBody>
          <a:bodyPr>
            <a:normAutofit fontScale="85000" lnSpcReduction="10000"/>
          </a:bodyPr>
          <a:lstStyle/>
          <a:p>
            <a:pPr marL="0" indent="0" algn="ctr">
              <a:lnSpc>
                <a:spcPct val="107000"/>
              </a:lnSpc>
              <a:spcAft>
                <a:spcPts val="800"/>
              </a:spcAft>
              <a:buNone/>
            </a:pPr>
            <a:r>
              <a:rPr lang="it-IT" sz="3500" b="1" dirty="0">
                <a:effectLst/>
                <a:latin typeface="Calibri" panose="020F0502020204030204" pitchFamily="34" charset="0"/>
                <a:ea typeface="Calibri" panose="020F0502020204030204" pitchFamily="34" charset="0"/>
                <a:cs typeface="Times New Roman" panose="02020603050405020304" pitchFamily="18" charset="0"/>
              </a:rPr>
              <a:t>Alcuni tumori sono correlati a infezioni cronicizzate</a:t>
            </a:r>
            <a:r>
              <a:rPr lang="it-IT" sz="2000" dirty="0">
                <a:effectLst/>
                <a:latin typeface="Calibri" panose="020F0502020204030204" pitchFamily="34" charset="0"/>
                <a:ea typeface="Calibri" panose="020F0502020204030204" pitchFamily="34" charset="0"/>
                <a:cs typeface="Times New Roman" panose="02020603050405020304" pitchFamily="18" charset="0"/>
              </a:rPr>
              <a:t>.</a:t>
            </a:r>
          </a:p>
          <a:p>
            <a:pPr>
              <a:lnSpc>
                <a:spcPct val="107000"/>
              </a:lnSpc>
              <a:spcAft>
                <a:spcPts val="800"/>
              </a:spcAft>
            </a:pPr>
            <a:r>
              <a:rPr lang="it-IT" sz="2000" dirty="0">
                <a:effectLst/>
                <a:latin typeface="Calibri" panose="020F0502020204030204" pitchFamily="34" charset="0"/>
                <a:ea typeface="Calibri" panose="020F0502020204030204" pitchFamily="34" charset="0"/>
                <a:cs typeface="Times New Roman" panose="02020603050405020304" pitchFamily="18" charset="0"/>
              </a:rPr>
              <a:t>L’HPV, o meglio alcuni suoi sottotipi, è causa di tumori del collo e cervice uterina, ma anche, sebbene più raramente, di tumori anali, del cavo orale e </a:t>
            </a:r>
            <a:r>
              <a:rPr lang="it-IT" sz="2000" dirty="0" err="1">
                <a:effectLst/>
                <a:latin typeface="Calibri" panose="020F0502020204030204" pitchFamily="34" charset="0"/>
                <a:ea typeface="Calibri" panose="020F0502020204030204" pitchFamily="34" charset="0"/>
                <a:cs typeface="Times New Roman" panose="02020603050405020304" pitchFamily="18" charset="0"/>
              </a:rPr>
              <a:t>faringolaringei</a:t>
            </a:r>
            <a:r>
              <a:rPr lang="it-IT" sz="2000" dirty="0">
                <a:effectLst/>
                <a:latin typeface="Calibri" panose="020F0502020204030204" pitchFamily="34" charset="0"/>
                <a:ea typeface="Calibri" panose="020F0502020204030204" pitchFamily="34" charset="0"/>
                <a:cs typeface="Times New Roman" panose="02020603050405020304" pitchFamily="18" charset="0"/>
              </a:rPr>
              <a:t>.</a:t>
            </a:r>
          </a:p>
          <a:p>
            <a:pPr>
              <a:lnSpc>
                <a:spcPct val="107000"/>
              </a:lnSpc>
              <a:spcAft>
                <a:spcPts val="800"/>
              </a:spcAft>
            </a:pPr>
            <a:r>
              <a:rPr lang="it-IT" sz="2000" dirty="0">
                <a:effectLst/>
                <a:latin typeface="Calibri" panose="020F0502020204030204" pitchFamily="34" charset="0"/>
                <a:ea typeface="Calibri" panose="020F0502020204030204" pitchFamily="34" charset="0"/>
                <a:cs typeface="Times New Roman" panose="02020603050405020304" pitchFamily="18" charset="0"/>
              </a:rPr>
              <a:t>Il virus di Epstein-Barr, agente della MNI, può essere all’origine di neoplasie linfomatose e del cavo orale.</a:t>
            </a:r>
          </a:p>
          <a:p>
            <a:pPr>
              <a:lnSpc>
                <a:spcPct val="107000"/>
              </a:lnSpc>
              <a:spcAft>
                <a:spcPts val="800"/>
              </a:spcAft>
            </a:pPr>
            <a:r>
              <a:rPr lang="it-IT" sz="2000" dirty="0">
                <a:effectLst/>
                <a:latin typeface="Calibri" panose="020F0502020204030204" pitchFamily="34" charset="0"/>
                <a:ea typeface="Calibri" panose="020F0502020204030204" pitchFamily="34" charset="0"/>
                <a:cs typeface="Times New Roman" panose="02020603050405020304" pitchFamily="18" charset="0"/>
              </a:rPr>
              <a:t>Il virus Herpes 8 causa il sarcoma di </a:t>
            </a:r>
            <a:r>
              <a:rPr lang="it-IT" sz="2000" dirty="0" err="1">
                <a:effectLst/>
                <a:latin typeface="Calibri" panose="020F0502020204030204" pitchFamily="34" charset="0"/>
                <a:ea typeface="Calibri" panose="020F0502020204030204" pitchFamily="34" charset="0"/>
                <a:cs typeface="Times New Roman" panose="02020603050405020304" pitchFamily="18" charset="0"/>
              </a:rPr>
              <a:t>Kaposi</a:t>
            </a:r>
            <a:r>
              <a:rPr lang="it-IT" sz="2000" dirty="0">
                <a:effectLst/>
                <a:latin typeface="Calibri" panose="020F0502020204030204" pitchFamily="34" charset="0"/>
                <a:ea typeface="Calibri" panose="020F0502020204030204" pitchFamily="34" charset="0"/>
                <a:cs typeface="Times New Roman" panose="02020603050405020304" pitchFamily="18" charset="0"/>
              </a:rPr>
              <a:t>.</a:t>
            </a:r>
          </a:p>
          <a:p>
            <a:pPr>
              <a:lnSpc>
                <a:spcPct val="107000"/>
              </a:lnSpc>
              <a:spcAft>
                <a:spcPts val="800"/>
              </a:spcAft>
            </a:pPr>
            <a:r>
              <a:rPr lang="it-IT" sz="2000" dirty="0">
                <a:effectLst/>
                <a:latin typeface="Calibri" panose="020F0502020204030204" pitchFamily="34" charset="0"/>
                <a:ea typeface="Calibri" panose="020F0502020204030204" pitchFamily="34" charset="0"/>
                <a:cs typeface="Times New Roman" panose="02020603050405020304" pitchFamily="18" charset="0"/>
              </a:rPr>
              <a:t>L’Helicobacter </a:t>
            </a:r>
            <a:r>
              <a:rPr lang="it-IT" sz="2000" dirty="0" err="1">
                <a:effectLst/>
                <a:latin typeface="Calibri" panose="020F0502020204030204" pitchFamily="34" charset="0"/>
                <a:ea typeface="Calibri" panose="020F0502020204030204" pitchFamily="34" charset="0"/>
                <a:cs typeface="Times New Roman" panose="02020603050405020304" pitchFamily="18" charset="0"/>
              </a:rPr>
              <a:t>pylorii</a:t>
            </a:r>
            <a:r>
              <a:rPr lang="it-IT" sz="2000" dirty="0">
                <a:effectLst/>
                <a:latin typeface="Calibri" panose="020F0502020204030204" pitchFamily="34" charset="0"/>
                <a:ea typeface="Calibri" panose="020F0502020204030204" pitchFamily="34" charset="0"/>
                <a:cs typeface="Times New Roman" panose="02020603050405020304" pitchFamily="18" charset="0"/>
              </a:rPr>
              <a:t> è correlato a cancri gastrici e a linfomi detti MALT (</a:t>
            </a:r>
            <a:r>
              <a:rPr lang="it-IT" sz="1400" b="0" i="0" dirty="0">
                <a:effectLst/>
                <a:latin typeface="Arial" panose="020B0604020202020204" pitchFamily="34" charset="0"/>
              </a:rPr>
              <a:t>Il termine </a:t>
            </a:r>
            <a:r>
              <a:rPr lang="it-IT" sz="1400" b="1" i="0" dirty="0">
                <a:effectLst/>
                <a:latin typeface="Arial" panose="020B0604020202020204" pitchFamily="34" charset="0"/>
              </a:rPr>
              <a:t>MALT</a:t>
            </a:r>
            <a:r>
              <a:rPr lang="it-IT" sz="1400" b="0" i="0" dirty="0">
                <a:effectLst/>
                <a:latin typeface="Arial" panose="020B0604020202020204" pitchFamily="34" charset="0"/>
              </a:rPr>
              <a:t> è l'</a:t>
            </a:r>
            <a:r>
              <a:rPr lang="it-IT" sz="1400" b="0" i="0" strike="noStrike" dirty="0">
                <a:effectLst/>
                <a:latin typeface="Arial" panose="020B0604020202020204" pitchFamily="34" charset="0"/>
                <a:hlinkClick r:id="rId2" tooltip="Acronimo">
                  <a:extLst>
                    <a:ext uri="{A12FA001-AC4F-418D-AE19-62706E023703}">
                      <ahyp:hlinkClr xmlns:ahyp="http://schemas.microsoft.com/office/drawing/2018/hyperlinkcolor" xmlns="" val="tx"/>
                    </a:ext>
                  </a:extLst>
                </a:hlinkClick>
              </a:rPr>
              <a:t>acronimo</a:t>
            </a:r>
            <a:r>
              <a:rPr lang="it-IT" sz="1400" b="0" i="0" dirty="0">
                <a:effectLst/>
                <a:latin typeface="Arial" panose="020B0604020202020204" pitchFamily="34" charset="0"/>
              </a:rPr>
              <a:t> inglese per </a:t>
            </a:r>
            <a:r>
              <a:rPr lang="it-IT" sz="1400" b="0" i="1" dirty="0">
                <a:effectLst/>
                <a:latin typeface="Arial" panose="020B0604020202020204" pitchFamily="34" charset="0"/>
              </a:rPr>
              <a:t>mucose-</a:t>
            </a:r>
            <a:r>
              <a:rPr lang="it-IT" sz="1400" b="0" i="1" dirty="0" err="1">
                <a:effectLst/>
                <a:latin typeface="Arial" panose="020B0604020202020204" pitchFamily="34" charset="0"/>
              </a:rPr>
              <a:t>associated</a:t>
            </a:r>
            <a:r>
              <a:rPr lang="it-IT" sz="1400" b="0" i="1" dirty="0">
                <a:effectLst/>
                <a:latin typeface="Arial" panose="020B0604020202020204" pitchFamily="34" charset="0"/>
              </a:rPr>
              <a:t> </a:t>
            </a:r>
            <a:r>
              <a:rPr lang="it-IT" sz="1400" b="0" i="1" dirty="0" err="1">
                <a:effectLst/>
                <a:latin typeface="Arial" panose="020B0604020202020204" pitchFamily="34" charset="0"/>
              </a:rPr>
              <a:t>lymphoid</a:t>
            </a:r>
            <a:r>
              <a:rPr lang="it-IT" sz="1400" b="0" i="1" dirty="0">
                <a:effectLst/>
                <a:latin typeface="Arial" panose="020B0604020202020204" pitchFamily="34" charset="0"/>
              </a:rPr>
              <a:t> </a:t>
            </a:r>
            <a:r>
              <a:rPr lang="it-IT" sz="1400" b="0" i="1" dirty="0" err="1">
                <a:effectLst/>
                <a:latin typeface="Arial" panose="020B0604020202020204" pitchFamily="34" charset="0"/>
              </a:rPr>
              <a:t>tissue</a:t>
            </a:r>
            <a:r>
              <a:rPr lang="it-IT" sz="1400" b="0" i="0" dirty="0">
                <a:effectLst/>
                <a:latin typeface="Arial" panose="020B0604020202020204" pitchFamily="34" charset="0"/>
              </a:rPr>
              <a:t> tradotto come </a:t>
            </a:r>
            <a:r>
              <a:rPr lang="it-IT" sz="1400" b="1" i="0" dirty="0">
                <a:effectLst/>
                <a:latin typeface="Arial" panose="020B0604020202020204" pitchFamily="34" charset="0"/>
              </a:rPr>
              <a:t>tessuto linfoide associato alla mucosa</a:t>
            </a:r>
            <a:r>
              <a:rPr lang="it-IT" sz="1400" b="0" i="0" dirty="0">
                <a:effectLst/>
                <a:latin typeface="Arial" panose="020B0604020202020204" pitchFamily="34" charset="0"/>
              </a:rPr>
              <a:t>. Il MALT è un </a:t>
            </a:r>
            <a:r>
              <a:rPr lang="it-IT" sz="1400" b="0" i="0" strike="noStrike" dirty="0">
                <a:effectLst/>
                <a:latin typeface="Arial" panose="020B0604020202020204" pitchFamily="34" charset="0"/>
                <a:hlinkClick r:id="rId3" tooltip="Tessuto (biologia)">
                  <a:extLst>
                    <a:ext uri="{A12FA001-AC4F-418D-AE19-62706E023703}">
                      <ahyp:hlinkClr xmlns:ahyp="http://schemas.microsoft.com/office/drawing/2018/hyperlinkcolor" xmlns="" val="tx"/>
                    </a:ext>
                  </a:extLst>
                </a:hlinkClick>
              </a:rPr>
              <a:t>tessuto</a:t>
            </a:r>
            <a:r>
              <a:rPr lang="it-IT" sz="1400" b="0" i="0" dirty="0">
                <a:effectLst/>
                <a:latin typeface="Arial" panose="020B0604020202020204" pitchFamily="34" charset="0"/>
              </a:rPr>
              <a:t> linfoide diffuso a livello di </a:t>
            </a:r>
            <a:r>
              <a:rPr lang="it-IT" sz="1400" b="0" i="0" strike="noStrike" dirty="0">
                <a:effectLst/>
                <a:latin typeface="Arial" panose="020B0604020202020204" pitchFamily="34" charset="0"/>
                <a:hlinkClick r:id="rId4" tooltip="Mucosa">
                  <a:extLst>
                    <a:ext uri="{A12FA001-AC4F-418D-AE19-62706E023703}">
                      <ahyp:hlinkClr xmlns:ahyp="http://schemas.microsoft.com/office/drawing/2018/hyperlinkcolor" xmlns="" val="tx"/>
                    </a:ext>
                  </a:extLst>
                </a:hlinkClick>
              </a:rPr>
              <a:t>mucose</a:t>
            </a:r>
            <a:r>
              <a:rPr lang="it-IT" sz="1400" b="0" i="0" dirty="0">
                <a:effectLst/>
                <a:latin typeface="Arial" panose="020B0604020202020204" pitchFamily="34" charset="0"/>
              </a:rPr>
              <a:t> quali il </a:t>
            </a:r>
            <a:r>
              <a:rPr lang="it-IT" sz="1400" b="0" i="0" strike="noStrike" dirty="0">
                <a:effectLst/>
                <a:latin typeface="Arial" panose="020B0604020202020204" pitchFamily="34" charset="0"/>
                <a:hlinkClick r:id="rId5" tooltip="Apparato gastrointestinale">
                  <a:extLst>
                    <a:ext uri="{A12FA001-AC4F-418D-AE19-62706E023703}">
                      <ahyp:hlinkClr xmlns:ahyp="http://schemas.microsoft.com/office/drawing/2018/hyperlinkcolor" xmlns="" val="tx"/>
                    </a:ext>
                  </a:extLst>
                </a:hlinkClick>
              </a:rPr>
              <a:t>tratto gastrointestinale</a:t>
            </a:r>
            <a:r>
              <a:rPr lang="it-IT" sz="1400" b="0" i="0" dirty="0">
                <a:effectLst/>
                <a:latin typeface="Arial" panose="020B0604020202020204" pitchFamily="34" charset="0"/>
              </a:rPr>
              <a:t>, quello </a:t>
            </a:r>
            <a:r>
              <a:rPr lang="it-IT" sz="1400" b="0" i="0" strike="noStrike" dirty="0">
                <a:effectLst/>
                <a:latin typeface="Arial" panose="020B0604020202020204" pitchFamily="34" charset="0"/>
                <a:hlinkClick r:id="rId6" tooltip="Apparato uro-genitale">
                  <a:extLst>
                    <a:ext uri="{A12FA001-AC4F-418D-AE19-62706E023703}">
                      <ahyp:hlinkClr xmlns:ahyp="http://schemas.microsoft.com/office/drawing/2018/hyperlinkcolor" xmlns="" val="tx"/>
                    </a:ext>
                  </a:extLst>
                </a:hlinkClick>
              </a:rPr>
              <a:t>uro-genitale</a:t>
            </a:r>
            <a:r>
              <a:rPr lang="it-IT" sz="1400" b="0" i="0" dirty="0">
                <a:effectLst/>
                <a:latin typeface="Arial" panose="020B0604020202020204" pitchFamily="34" charset="0"/>
              </a:rPr>
              <a:t>, la </a:t>
            </a:r>
            <a:r>
              <a:rPr lang="it-IT" sz="1400" b="0" i="0" strike="noStrike" dirty="0">
                <a:effectLst/>
                <a:latin typeface="Arial" panose="020B0604020202020204" pitchFamily="34" charset="0"/>
                <a:hlinkClick r:id="rId7" tooltip="Tiroide">
                  <a:extLst>
                    <a:ext uri="{A12FA001-AC4F-418D-AE19-62706E023703}">
                      <ahyp:hlinkClr xmlns:ahyp="http://schemas.microsoft.com/office/drawing/2018/hyperlinkcolor" xmlns="" val="tx"/>
                    </a:ext>
                  </a:extLst>
                </a:hlinkClick>
              </a:rPr>
              <a:t>tiroide</a:t>
            </a:r>
            <a:r>
              <a:rPr lang="it-IT" sz="1400" b="0" i="0" dirty="0">
                <a:effectLst/>
                <a:latin typeface="Arial" panose="020B0604020202020204" pitchFamily="34" charset="0"/>
              </a:rPr>
              <a:t>, i </a:t>
            </a:r>
            <a:r>
              <a:rPr lang="it-IT" sz="1400" b="0" i="0" strike="noStrike" dirty="0">
                <a:effectLst/>
                <a:latin typeface="Arial" panose="020B0604020202020204" pitchFamily="34" charset="0"/>
                <a:hlinkClick r:id="rId8" tooltip="Polmone">
                  <a:extLst>
                    <a:ext uri="{A12FA001-AC4F-418D-AE19-62706E023703}">
                      <ahyp:hlinkClr xmlns:ahyp="http://schemas.microsoft.com/office/drawing/2018/hyperlinkcolor" xmlns="" val="tx"/>
                    </a:ext>
                  </a:extLst>
                </a:hlinkClick>
              </a:rPr>
              <a:t>polmoni</a:t>
            </a:r>
            <a:r>
              <a:rPr lang="it-IT" sz="1400" b="0" i="0" dirty="0">
                <a:effectLst/>
                <a:latin typeface="Arial" panose="020B0604020202020204" pitchFamily="34" charset="0"/>
              </a:rPr>
              <a:t>, gli </a:t>
            </a:r>
            <a:r>
              <a:rPr lang="it-IT" sz="1400" b="0" i="0" strike="noStrike" dirty="0">
                <a:effectLst/>
                <a:latin typeface="Arial" panose="020B0604020202020204" pitchFamily="34" charset="0"/>
                <a:hlinkClick r:id="rId9" tooltip="Occhio">
                  <a:extLst>
                    <a:ext uri="{A12FA001-AC4F-418D-AE19-62706E023703}">
                      <ahyp:hlinkClr xmlns:ahyp="http://schemas.microsoft.com/office/drawing/2018/hyperlinkcolor" xmlns="" val="tx"/>
                    </a:ext>
                  </a:extLst>
                </a:hlinkClick>
              </a:rPr>
              <a:t>occhi</a:t>
            </a:r>
            <a:r>
              <a:rPr lang="it-IT" sz="1400" b="0" i="0" dirty="0">
                <a:effectLst/>
                <a:latin typeface="Arial" panose="020B0604020202020204" pitchFamily="34" charset="0"/>
              </a:rPr>
              <a:t> e la </a:t>
            </a:r>
            <a:r>
              <a:rPr lang="it-IT" sz="1400" b="0" i="0" strike="noStrike" dirty="0">
                <a:effectLst/>
                <a:latin typeface="Arial" panose="020B0604020202020204" pitchFamily="34" charset="0"/>
                <a:hlinkClick r:id="rId10" tooltip="Pelle">
                  <a:extLst>
                    <a:ext uri="{A12FA001-AC4F-418D-AE19-62706E023703}">
                      <ahyp:hlinkClr xmlns:ahyp="http://schemas.microsoft.com/office/drawing/2018/hyperlinkcolor" xmlns="" val="tx"/>
                    </a:ext>
                  </a:extLst>
                </a:hlinkClick>
              </a:rPr>
              <a:t>pelle</a:t>
            </a:r>
            <a:r>
              <a:rPr lang="it-IT" sz="1400" b="0" i="0" dirty="0">
                <a:effectLst/>
                <a:latin typeface="Arial" panose="020B0604020202020204" pitchFamily="34" charset="0"/>
              </a:rPr>
              <a:t>. Queste formazioni non sono organizzate a formare </a:t>
            </a:r>
            <a:r>
              <a:rPr lang="it-IT" sz="1400" b="0" i="0" strike="noStrike" dirty="0">
                <a:effectLst/>
                <a:latin typeface="Arial" panose="020B0604020202020204" pitchFamily="34" charset="0"/>
                <a:hlinkClick r:id="rId11" tooltip="Organo (anatomia)">
                  <a:extLst>
                    <a:ext uri="{A12FA001-AC4F-418D-AE19-62706E023703}">
                      <ahyp:hlinkClr xmlns:ahyp="http://schemas.microsoft.com/office/drawing/2018/hyperlinkcolor" xmlns="" val="tx"/>
                    </a:ext>
                  </a:extLst>
                </a:hlinkClick>
              </a:rPr>
              <a:t>organi</a:t>
            </a:r>
            <a:r>
              <a:rPr lang="it-IT" sz="1400" b="0" i="0" dirty="0">
                <a:effectLst/>
                <a:latin typeface="Arial" panose="020B0604020202020204" pitchFamily="34" charset="0"/>
              </a:rPr>
              <a:t> del </a:t>
            </a:r>
            <a:r>
              <a:rPr lang="it-IT" sz="1400" b="0" i="0" strike="noStrike" dirty="0">
                <a:effectLst/>
                <a:latin typeface="Arial" panose="020B0604020202020204" pitchFamily="34" charset="0"/>
                <a:hlinkClick r:id="rId12" tooltip="Sistema linfatico">
                  <a:extLst>
                    <a:ext uri="{A12FA001-AC4F-418D-AE19-62706E023703}">
                      <ahyp:hlinkClr xmlns:ahyp="http://schemas.microsoft.com/office/drawing/2018/hyperlinkcolor" xmlns="" val="tx"/>
                    </a:ext>
                  </a:extLst>
                </a:hlinkClick>
              </a:rPr>
              <a:t>sistema linfatico</a:t>
            </a:r>
            <a:r>
              <a:rPr lang="it-IT" sz="1400" b="0" i="0" dirty="0">
                <a:effectLst/>
                <a:latin typeface="Arial" panose="020B0604020202020204" pitchFamily="34" charset="0"/>
              </a:rPr>
              <a:t> ma piuttosto come noduli linfatici (o anche cellule isolate</a:t>
            </a:r>
            <a:r>
              <a:rPr lang="it-IT" sz="1400" b="0" i="0" dirty="0">
                <a:solidFill>
                  <a:srgbClr val="202122"/>
                </a:solidFill>
                <a:effectLst/>
                <a:latin typeface="Arial" panose="020B0604020202020204" pitchFamily="34" charset="0"/>
              </a:rPr>
              <a:t>).</a:t>
            </a:r>
            <a:r>
              <a:rPr lang="it-IT" sz="2000" dirty="0">
                <a:effectLst/>
                <a:latin typeface="Calibri" panose="020F0502020204030204" pitchFamily="34" charset="0"/>
                <a:ea typeface="Calibri" panose="020F0502020204030204" pitchFamily="34" charset="0"/>
                <a:cs typeface="Times New Roman" panose="02020603050405020304" pitchFamily="18" charset="0"/>
              </a:rPr>
              <a:t>.</a:t>
            </a:r>
          </a:p>
          <a:p>
            <a:pPr>
              <a:lnSpc>
                <a:spcPct val="107000"/>
              </a:lnSpc>
              <a:spcAft>
                <a:spcPts val="800"/>
              </a:spcAft>
            </a:pPr>
            <a:r>
              <a:rPr lang="it-IT" sz="2000" dirty="0">
                <a:effectLst/>
                <a:latin typeface="Calibri" panose="020F0502020204030204" pitchFamily="34" charset="0"/>
                <a:ea typeface="Calibri" panose="020F0502020204030204" pitchFamily="34" charset="0"/>
                <a:cs typeface="Times New Roman" panose="02020603050405020304" pitchFamily="18" charset="0"/>
              </a:rPr>
              <a:t>Il virus dell’epatite C (come quello dell’epatite B, per il quale però abbiamo il vaccino) causa cancro epatico.</a:t>
            </a:r>
          </a:p>
          <a:p>
            <a:endParaRPr lang="it-IT" dirty="0"/>
          </a:p>
        </p:txBody>
      </p:sp>
    </p:spTree>
    <p:extLst>
      <p:ext uri="{BB962C8B-B14F-4D97-AF65-F5344CB8AC3E}">
        <p14:creationId xmlns:p14="http://schemas.microsoft.com/office/powerpoint/2010/main" val="15047372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xmlns="" id="{61B71D4E-D9AA-BC01-EA2A-D61AF9BCC39A}"/>
              </a:ext>
            </a:extLst>
          </p:cNvPr>
          <p:cNvSpPr>
            <a:spLocks noGrp="1"/>
          </p:cNvSpPr>
          <p:nvPr>
            <p:ph idx="1"/>
          </p:nvPr>
        </p:nvSpPr>
        <p:spPr>
          <a:xfrm>
            <a:off x="838200" y="1237129"/>
            <a:ext cx="10515600" cy="4939834"/>
          </a:xfrm>
        </p:spPr>
        <p:txBody>
          <a:bodyPr>
            <a:normAutofit fontScale="85000" lnSpcReduction="10000"/>
          </a:bodyPr>
          <a:lstStyle/>
          <a:p>
            <a:pPr marL="0" indent="0" algn="l">
              <a:lnSpc>
                <a:spcPct val="107000"/>
              </a:lnSpc>
              <a:spcAft>
                <a:spcPts val="800"/>
              </a:spcAft>
              <a:buNone/>
            </a:pPr>
            <a:r>
              <a:rPr lang="it-IT" dirty="0">
                <a:effectLst/>
                <a:latin typeface="Calibri" panose="020F0502020204030204" pitchFamily="34" charset="0"/>
                <a:ea typeface="Calibri" panose="020F0502020204030204" pitchFamily="34" charset="0"/>
                <a:cs typeface="Times New Roman" panose="02020603050405020304" pitchFamily="18" charset="0"/>
              </a:rPr>
              <a:t>Quindi se riuscissimo a eliminare questi fattori di rischio salveremmo milioni di vite.</a:t>
            </a:r>
          </a:p>
          <a:p>
            <a:pPr marL="0" indent="0" algn="l">
              <a:lnSpc>
                <a:spcPct val="107000"/>
              </a:lnSpc>
              <a:spcAft>
                <a:spcPts val="800"/>
              </a:spcAft>
              <a:buNone/>
            </a:pPr>
            <a:r>
              <a:rPr lang="it-IT" dirty="0">
                <a:effectLst/>
                <a:latin typeface="Calibri" panose="020F0502020204030204" pitchFamily="34" charset="0"/>
                <a:ea typeface="Calibri" panose="020F0502020204030204" pitchFamily="34" charset="0"/>
                <a:cs typeface="Times New Roman" panose="02020603050405020304" pitchFamily="18" charset="0"/>
              </a:rPr>
              <a:t>Ne deriva che sostenere un sano stile di vita, educando a questo i giovani, è vitale come l’ossigeno che respiriamo.</a:t>
            </a:r>
          </a:p>
          <a:p>
            <a:pPr marL="0" indent="0" algn="l">
              <a:lnSpc>
                <a:spcPct val="107000"/>
              </a:lnSpc>
              <a:spcAft>
                <a:spcPts val="800"/>
              </a:spcAft>
              <a:buNone/>
            </a:pPr>
            <a:r>
              <a:rPr lang="it-IT" dirty="0">
                <a:effectLst/>
                <a:latin typeface="Calibri" panose="020F0502020204030204" pitchFamily="34" charset="0"/>
                <a:ea typeface="Calibri" panose="020F0502020204030204" pitchFamily="34" charset="0"/>
                <a:cs typeface="Times New Roman" panose="02020603050405020304" pitchFamily="18" charset="0"/>
              </a:rPr>
              <a:t>Ma, se ci guardiamo attorno, cominciando da questa sala, dalle nostre famiglie, dalle nostre amicizie, troviamo certamente moltissime persone e moltissimi giovani che fumano, eccedono con l’alcool, sono cicciottelli e/o obesi. Eppure viviamo in un Paese dove la cultura e l’informazione sono disponibili e circolano liberamente e dove la stragrande maggioranza degli individui queste cose le sa, più o meno, ma le trascura … serenamente.</a:t>
            </a:r>
          </a:p>
          <a:p>
            <a:pPr marL="0" indent="0" algn="l">
              <a:lnSpc>
                <a:spcPct val="107000"/>
              </a:lnSpc>
              <a:spcAft>
                <a:spcPts val="800"/>
              </a:spcAft>
              <a:buNone/>
            </a:pPr>
            <a:r>
              <a:rPr lang="it-IT" dirty="0">
                <a:effectLst/>
                <a:latin typeface="Calibri" panose="020F0502020204030204" pitchFamily="34" charset="0"/>
                <a:ea typeface="Calibri" panose="020F0502020204030204" pitchFamily="34" charset="0"/>
                <a:cs typeface="Times New Roman" panose="02020603050405020304" pitchFamily="18" charset="0"/>
              </a:rPr>
              <a:t>Quindi dobbiamo impegnarci maggiormente sul piano educativo/informativo.</a:t>
            </a:r>
          </a:p>
          <a:p>
            <a:endParaRPr lang="it-IT" dirty="0"/>
          </a:p>
        </p:txBody>
      </p:sp>
    </p:spTree>
    <p:extLst>
      <p:ext uri="{BB962C8B-B14F-4D97-AF65-F5344CB8AC3E}">
        <p14:creationId xmlns:p14="http://schemas.microsoft.com/office/powerpoint/2010/main" val="932127759"/>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xmlns="" id="{D4FB2784-7EC1-7849-E69A-35E5E9D5DD2C}"/>
              </a:ext>
            </a:extLst>
          </p:cNvPr>
          <p:cNvSpPr>
            <a:spLocks noGrp="1"/>
          </p:cNvSpPr>
          <p:nvPr>
            <p:ph idx="1"/>
          </p:nvPr>
        </p:nvSpPr>
        <p:spPr>
          <a:xfrm>
            <a:off x="952500" y="2816224"/>
            <a:ext cx="10515600" cy="3113089"/>
          </a:xfrm>
        </p:spPr>
        <p:txBody>
          <a:bodyPr>
            <a:normAutofit/>
          </a:bodyPr>
          <a:lstStyle/>
          <a:p>
            <a:pPr>
              <a:lnSpc>
                <a:spcPct val="107000"/>
              </a:lnSpc>
              <a:spcAft>
                <a:spcPts val="800"/>
              </a:spcAft>
            </a:pPr>
            <a:r>
              <a:rPr lang="it-IT" sz="3200" dirty="0">
                <a:effectLst/>
                <a:latin typeface="Calibri" panose="020F0502020204030204" pitchFamily="34" charset="0"/>
                <a:ea typeface="Calibri" panose="020F0502020204030204" pitchFamily="34" charset="0"/>
                <a:cs typeface="Times New Roman" panose="02020603050405020304" pitchFamily="18" charset="0"/>
              </a:rPr>
              <a:t>Per l’HPV abbiamo un vaccino efficace a prevenire la infezione, da somministrare a 11 a. compiuti a tutti i bambini in 2 dosi distanziate da alcune settimane. L’età adolescenziale è scelta per arrivare prima dell’inizio di attività sessuali anche non penetrative.</a:t>
            </a:r>
          </a:p>
          <a:p>
            <a:endParaRPr lang="it-IT" dirty="0"/>
          </a:p>
        </p:txBody>
      </p:sp>
      <p:pic>
        <p:nvPicPr>
          <p:cNvPr id="2" name="Immagine 1">
            <a:extLst>
              <a:ext uri="{FF2B5EF4-FFF2-40B4-BE49-F238E27FC236}">
                <a16:creationId xmlns:a16="http://schemas.microsoft.com/office/drawing/2014/main" xmlns="" id="{E05EFFDA-093C-517F-DB2C-D1F33727786B}"/>
              </a:ext>
            </a:extLst>
          </p:cNvPr>
          <p:cNvPicPr>
            <a:picLocks noChangeAspect="1"/>
          </p:cNvPicPr>
          <p:nvPr/>
        </p:nvPicPr>
        <p:blipFill>
          <a:blip r:embed="rId2"/>
          <a:stretch>
            <a:fillRect/>
          </a:stretch>
        </p:blipFill>
        <p:spPr>
          <a:xfrm>
            <a:off x="3328987" y="219075"/>
            <a:ext cx="4700588" cy="2072153"/>
          </a:xfrm>
          <a:prstGeom prst="rect">
            <a:avLst/>
          </a:prstGeom>
        </p:spPr>
      </p:pic>
    </p:spTree>
    <p:extLst>
      <p:ext uri="{BB962C8B-B14F-4D97-AF65-F5344CB8AC3E}">
        <p14:creationId xmlns:p14="http://schemas.microsoft.com/office/powerpoint/2010/main" val="71948979"/>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a:extLst>
              <a:ext uri="{FF2B5EF4-FFF2-40B4-BE49-F238E27FC236}">
                <a16:creationId xmlns:a16="http://schemas.microsoft.com/office/drawing/2014/main" xmlns="" id="{5CE01246-5BDB-D737-5D3E-8626B463E6EA}"/>
              </a:ext>
            </a:extLst>
          </p:cNvPr>
          <p:cNvPicPr>
            <a:picLocks noChangeAspect="1"/>
          </p:cNvPicPr>
          <p:nvPr/>
        </p:nvPicPr>
        <p:blipFill>
          <a:blip r:embed="rId2"/>
          <a:stretch>
            <a:fillRect/>
          </a:stretch>
        </p:blipFill>
        <p:spPr>
          <a:xfrm>
            <a:off x="3500436" y="1041111"/>
            <a:ext cx="4857751" cy="2727902"/>
          </a:xfrm>
          <a:prstGeom prst="rect">
            <a:avLst/>
          </a:prstGeom>
        </p:spPr>
      </p:pic>
      <p:sp>
        <p:nvSpPr>
          <p:cNvPr id="2" name="Titolo 1">
            <a:extLst>
              <a:ext uri="{FF2B5EF4-FFF2-40B4-BE49-F238E27FC236}">
                <a16:creationId xmlns:a16="http://schemas.microsoft.com/office/drawing/2014/main" xmlns="" id="{38D54894-1002-1E1C-54C2-4FB1F77AD0EC}"/>
              </a:ext>
            </a:extLst>
          </p:cNvPr>
          <p:cNvSpPr>
            <a:spLocks noGrp="1"/>
          </p:cNvSpPr>
          <p:nvPr>
            <p:ph type="title"/>
          </p:nvPr>
        </p:nvSpPr>
        <p:spPr/>
        <p:txBody>
          <a:bodyPr/>
          <a:lstStyle/>
          <a:p>
            <a:endParaRPr lang="it-IT" dirty="0"/>
          </a:p>
        </p:txBody>
      </p:sp>
      <p:sp>
        <p:nvSpPr>
          <p:cNvPr id="3" name="Segnaposto contenuto 2">
            <a:extLst>
              <a:ext uri="{FF2B5EF4-FFF2-40B4-BE49-F238E27FC236}">
                <a16:creationId xmlns:a16="http://schemas.microsoft.com/office/drawing/2014/main" xmlns="" id="{F46FDB88-C4AD-F364-0A65-CD2AE7A78152}"/>
              </a:ext>
            </a:extLst>
          </p:cNvPr>
          <p:cNvSpPr>
            <a:spLocks noGrp="1"/>
          </p:cNvSpPr>
          <p:nvPr>
            <p:ph idx="1"/>
          </p:nvPr>
        </p:nvSpPr>
        <p:spPr>
          <a:xfrm>
            <a:off x="623887" y="4125913"/>
            <a:ext cx="10515600" cy="1031875"/>
          </a:xfrm>
        </p:spPr>
        <p:txBody>
          <a:bodyPr/>
          <a:lstStyle/>
          <a:p>
            <a:r>
              <a:rPr lang="it-IT" sz="2800" dirty="0">
                <a:effectLst/>
                <a:latin typeface="Calibri" panose="020F0502020204030204" pitchFamily="34" charset="0"/>
                <a:ea typeface="Calibri" panose="020F0502020204030204" pitchFamily="34" charset="0"/>
                <a:cs typeface="Times New Roman" panose="02020603050405020304" pitchFamily="18" charset="0"/>
              </a:rPr>
              <a:t>Per l’epatite virale da virus B il vaccino è consigliato a tutti i bambini nel contesto della vaccinazione esavalente a 3-5-11 mesi.</a:t>
            </a:r>
          </a:p>
          <a:p>
            <a:endParaRPr lang="it-IT" dirty="0"/>
          </a:p>
        </p:txBody>
      </p:sp>
    </p:spTree>
    <p:extLst>
      <p:ext uri="{BB962C8B-B14F-4D97-AF65-F5344CB8AC3E}">
        <p14:creationId xmlns:p14="http://schemas.microsoft.com/office/powerpoint/2010/main" val="3442961699"/>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xmlns="" id="{AAF04F50-C1CE-4FE3-7577-A4062101AC1D}"/>
              </a:ext>
            </a:extLst>
          </p:cNvPr>
          <p:cNvSpPr>
            <a:spLocks noGrp="1"/>
          </p:cNvSpPr>
          <p:nvPr>
            <p:ph idx="1"/>
          </p:nvPr>
        </p:nvSpPr>
        <p:spPr>
          <a:xfrm>
            <a:off x="838200" y="1825625"/>
            <a:ext cx="10515600" cy="3190128"/>
          </a:xfrm>
        </p:spPr>
        <p:txBody>
          <a:bodyPr/>
          <a:lstStyle/>
          <a:p>
            <a:pPr marL="0" indent="0" algn="just">
              <a:buNone/>
            </a:pPr>
            <a:r>
              <a:rPr lang="it-IT" sz="3600" dirty="0">
                <a:effectLst/>
                <a:latin typeface="Calibri" panose="020F0502020204030204" pitchFamily="34" charset="0"/>
                <a:ea typeface="Calibri" panose="020F0502020204030204" pitchFamily="34" charset="0"/>
                <a:cs typeface="Times New Roman" panose="02020603050405020304" pitchFamily="18" charset="0"/>
              </a:rPr>
              <a:t>In aggiunta a queste procedure nulla vieta di affiancare una prevenzione mediante diagnosi precoce individuale anti neoplastica basata su una valutazione medica delle proprie condizioni di rischio per familiarità, esposizioni ambientali e/o lavorative, stili di vita, eventi vari.</a:t>
            </a:r>
          </a:p>
          <a:p>
            <a:pPr algn="just"/>
            <a:endParaRPr lang="it-IT" dirty="0"/>
          </a:p>
        </p:txBody>
      </p:sp>
    </p:spTree>
    <p:extLst>
      <p:ext uri="{BB962C8B-B14F-4D97-AF65-F5344CB8AC3E}">
        <p14:creationId xmlns:p14="http://schemas.microsoft.com/office/powerpoint/2010/main" val="2351998086"/>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xmlns="" id="{66611166-37D5-A4EC-F8C8-822F3FFBACF2}"/>
              </a:ext>
            </a:extLst>
          </p:cNvPr>
          <p:cNvSpPr>
            <a:spLocks noGrp="1"/>
          </p:cNvSpPr>
          <p:nvPr>
            <p:ph idx="1"/>
          </p:nvPr>
        </p:nvSpPr>
        <p:spPr>
          <a:xfrm>
            <a:off x="838200" y="1253331"/>
            <a:ext cx="10515600" cy="4351338"/>
          </a:xfrm>
        </p:spPr>
        <p:txBody>
          <a:bodyPr>
            <a:normAutofit lnSpcReduction="10000"/>
          </a:bodyPr>
          <a:lstStyle/>
          <a:p>
            <a:r>
              <a:rPr lang="it-IT" dirty="0">
                <a:effectLst/>
                <a:latin typeface="Calibri" panose="020F0502020204030204" pitchFamily="34" charset="0"/>
                <a:ea typeface="Calibri" panose="020F0502020204030204" pitchFamily="34" charset="0"/>
                <a:cs typeface="Times New Roman" panose="02020603050405020304" pitchFamily="18" charset="0"/>
              </a:rPr>
              <a:t>Ad esempio, un fumatore incallito potrà sottoporsi periodicamente a esame citologico dell’espettorato, e a Rx Torace (o magari anche a TC torace) oltre che a visita ORL con laringoscopia. </a:t>
            </a:r>
          </a:p>
          <a:p>
            <a:r>
              <a:rPr lang="it-IT" dirty="0">
                <a:effectLst/>
                <a:latin typeface="Calibri" panose="020F0502020204030204" pitchFamily="34" charset="0"/>
                <a:ea typeface="Calibri" panose="020F0502020204030204" pitchFamily="34" charset="0"/>
                <a:cs typeface="Times New Roman" panose="02020603050405020304" pitchFamily="18" charset="0"/>
              </a:rPr>
              <a:t>Chi ha subito terapie radianti potrà cercare di tenere sotto controllo le proprie stazioni linfonodali almeno con ecografia. </a:t>
            </a:r>
          </a:p>
          <a:p>
            <a:r>
              <a:rPr lang="it-IT" dirty="0">
                <a:effectLst/>
                <a:latin typeface="Calibri" panose="020F0502020204030204" pitchFamily="34" charset="0"/>
                <a:ea typeface="Calibri" panose="020F0502020204030204" pitchFamily="34" charset="0"/>
                <a:cs typeface="Times New Roman" panose="02020603050405020304" pitchFamily="18" charset="0"/>
              </a:rPr>
              <a:t>Chi si espone notevolmente al sole potrà eseguire annualmente una mappatura dei nevi cutanei. </a:t>
            </a:r>
          </a:p>
          <a:p>
            <a:r>
              <a:rPr lang="it-IT" dirty="0">
                <a:latin typeface="Calibri" panose="020F0502020204030204" pitchFamily="34" charset="0"/>
                <a:cs typeface="Times New Roman" panose="02020603050405020304" pitchFamily="18" charset="0"/>
              </a:rPr>
              <a:t>Chi ha infezione da HP può eseguire con regolarità una </a:t>
            </a:r>
            <a:r>
              <a:rPr lang="it-IT" dirty="0" err="1">
                <a:latin typeface="Calibri" panose="020F0502020204030204" pitchFamily="34" charset="0"/>
                <a:cs typeface="Times New Roman" panose="02020603050405020304" pitchFamily="18" charset="0"/>
              </a:rPr>
              <a:t>EGDScopia</a:t>
            </a:r>
            <a:r>
              <a:rPr lang="it-IT" dirty="0">
                <a:latin typeface="Calibri" panose="020F0502020204030204" pitchFamily="34" charset="0"/>
                <a:cs typeface="Times New Roman" panose="02020603050405020304" pitchFamily="18" charset="0"/>
              </a:rPr>
              <a:t>.</a:t>
            </a:r>
          </a:p>
          <a:p>
            <a:r>
              <a:rPr lang="it-IT" dirty="0">
                <a:latin typeface="Calibri" panose="020F0502020204030204" pitchFamily="34" charset="0"/>
                <a:cs typeface="Times New Roman" panose="02020603050405020304" pitchFamily="18" charset="0"/>
              </a:rPr>
              <a:t>Alcune esposizioni lavorative richiedono appositi protocolli di sorveglianza</a:t>
            </a:r>
            <a:endParaRPr lang="it-IT" dirty="0"/>
          </a:p>
        </p:txBody>
      </p:sp>
    </p:spTree>
    <p:extLst>
      <p:ext uri="{BB962C8B-B14F-4D97-AF65-F5344CB8AC3E}">
        <p14:creationId xmlns:p14="http://schemas.microsoft.com/office/powerpoint/2010/main" val="2688925396"/>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xmlns="" id="{6336D6D0-02BB-D549-A16F-8A8DA530E1D2}"/>
              </a:ext>
            </a:extLst>
          </p:cNvPr>
          <p:cNvSpPr>
            <a:spLocks noGrp="1"/>
          </p:cNvSpPr>
          <p:nvPr>
            <p:ph idx="1"/>
          </p:nvPr>
        </p:nvSpPr>
        <p:spPr>
          <a:xfrm>
            <a:off x="838200" y="1253331"/>
            <a:ext cx="10515600" cy="4351338"/>
          </a:xfrm>
        </p:spPr>
        <p:txBody>
          <a:bodyPr>
            <a:normAutofit lnSpcReduction="10000"/>
          </a:bodyPr>
          <a:lstStyle/>
          <a:p>
            <a:r>
              <a:rPr lang="it-IT" sz="2400" dirty="0">
                <a:effectLst/>
                <a:latin typeface="Calibri" panose="020F0502020204030204" pitchFamily="34" charset="0"/>
                <a:ea typeface="Calibri" panose="020F0502020204030204" pitchFamily="34" charset="0"/>
                <a:cs typeface="Times New Roman" panose="02020603050405020304" pitchFamily="18" charset="0"/>
              </a:rPr>
              <a:t>Chi soffre di malattie croniche intestinali infiammatorie potrà scegliere di eseguire gastro- e colonscopie con frequenza triennale, come chi riporta familiarità per poliposi o neoplasie intestinali. </a:t>
            </a:r>
          </a:p>
          <a:p>
            <a:r>
              <a:rPr lang="it-IT" sz="2400" dirty="0">
                <a:effectLst/>
                <a:latin typeface="Calibri" panose="020F0502020204030204" pitchFamily="34" charset="0"/>
                <a:ea typeface="Calibri" panose="020F0502020204030204" pitchFamily="34" charset="0"/>
                <a:cs typeface="Times New Roman" panose="02020603050405020304" pitchFamily="18" charset="0"/>
              </a:rPr>
              <a:t>Una sorveglianza più stretta per il tumore della mammella femminile può essere tentata utilizzando l’ecografia nell’intervallo tra due mammografie (riducendo così il periodo di intervallo nell’osservazione). Un caso particolare è quello delle donne portatrici di mutazioni dei geni BRCA 1 e 2, con alta incidenza familiare di tumori mammari, ove è necessario adottare procedure di controllo impegnative.</a:t>
            </a:r>
          </a:p>
          <a:p>
            <a:r>
              <a:rPr lang="it-IT" sz="2400" dirty="0">
                <a:effectLst/>
                <a:latin typeface="Calibri" panose="020F0502020204030204" pitchFamily="34" charset="0"/>
                <a:ea typeface="Calibri" panose="020F0502020204030204" pitchFamily="34" charset="0"/>
                <a:cs typeface="Times New Roman" panose="02020603050405020304" pitchFamily="18" charset="0"/>
              </a:rPr>
              <a:t>Chi ha problemi di tiroide o vive in aree di endemia gozzigena può sottoporsi ogni 1 – 3 anni a una ecografia tiroidea per una classificazione di eventuali noduli in fasce di rischio. </a:t>
            </a:r>
          </a:p>
          <a:p>
            <a:r>
              <a:rPr lang="it-IT" sz="2400" dirty="0">
                <a:effectLst/>
                <a:latin typeface="Calibri" panose="020F0502020204030204" pitchFamily="34" charset="0"/>
                <a:ea typeface="Calibri" panose="020F0502020204030204" pitchFamily="34" charset="0"/>
                <a:cs typeface="Times New Roman" panose="02020603050405020304" pitchFamily="18" charset="0"/>
              </a:rPr>
              <a:t>E così via, sulla base di una accurata anamnesi oncologica preventiva che ogni medico può applicare.</a:t>
            </a:r>
          </a:p>
          <a:p>
            <a:endParaRPr lang="it-IT" dirty="0"/>
          </a:p>
        </p:txBody>
      </p:sp>
    </p:spTree>
    <p:extLst>
      <p:ext uri="{BB962C8B-B14F-4D97-AF65-F5344CB8AC3E}">
        <p14:creationId xmlns:p14="http://schemas.microsoft.com/office/powerpoint/2010/main" val="3272059228"/>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96E10EC1-200B-4FDB-635A-D52CDDF2D2A0}"/>
              </a:ext>
            </a:extLst>
          </p:cNvPr>
          <p:cNvSpPr>
            <a:spLocks noGrp="1"/>
          </p:cNvSpPr>
          <p:nvPr>
            <p:ph type="title"/>
          </p:nvPr>
        </p:nvSpPr>
        <p:spPr/>
        <p:txBody>
          <a:bodyPr/>
          <a:lstStyle/>
          <a:p>
            <a:endParaRPr lang="it-IT"/>
          </a:p>
        </p:txBody>
      </p:sp>
      <p:sp>
        <p:nvSpPr>
          <p:cNvPr id="3" name="Segnaposto contenuto 2">
            <a:extLst>
              <a:ext uri="{FF2B5EF4-FFF2-40B4-BE49-F238E27FC236}">
                <a16:creationId xmlns:a16="http://schemas.microsoft.com/office/drawing/2014/main" xmlns="" id="{B2272795-FA63-C658-A01C-2876C4591CE2}"/>
              </a:ext>
            </a:extLst>
          </p:cNvPr>
          <p:cNvSpPr>
            <a:spLocks noGrp="1"/>
          </p:cNvSpPr>
          <p:nvPr>
            <p:ph idx="1"/>
          </p:nvPr>
        </p:nvSpPr>
        <p:spPr/>
        <p:txBody>
          <a:bodyPr>
            <a:normAutofit/>
          </a:bodyPr>
          <a:lstStyle/>
          <a:p>
            <a:pPr marL="0" indent="0" algn="ctr">
              <a:buNone/>
            </a:pPr>
            <a:r>
              <a:rPr lang="it-IT" sz="7200" dirty="0"/>
              <a:t>Possibili schemi di prevenzione mediante esami diagnostici</a:t>
            </a:r>
          </a:p>
        </p:txBody>
      </p:sp>
    </p:spTree>
    <p:extLst>
      <p:ext uri="{BB962C8B-B14F-4D97-AF65-F5344CB8AC3E}">
        <p14:creationId xmlns:p14="http://schemas.microsoft.com/office/powerpoint/2010/main" val="2368485990"/>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Segnaposto contenuto 6">
            <a:extLst>
              <a:ext uri="{FF2B5EF4-FFF2-40B4-BE49-F238E27FC236}">
                <a16:creationId xmlns:a16="http://schemas.microsoft.com/office/drawing/2014/main" xmlns="" id="{AB1CA360-87D4-6068-9F85-53F61BE7E100}"/>
              </a:ext>
            </a:extLst>
          </p:cNvPr>
          <p:cNvGraphicFramePr>
            <a:graphicFrameLocks noGrp="1"/>
          </p:cNvGraphicFramePr>
          <p:nvPr>
            <p:ph idx="1"/>
            <p:extLst>
              <p:ext uri="{D42A27DB-BD31-4B8C-83A1-F6EECF244321}">
                <p14:modId xmlns:p14="http://schemas.microsoft.com/office/powerpoint/2010/main" val="2794733696"/>
              </p:ext>
            </p:extLst>
          </p:nvPr>
        </p:nvGraphicFramePr>
        <p:xfrm>
          <a:off x="2043113" y="514350"/>
          <a:ext cx="8015285" cy="5978519"/>
        </p:xfrm>
        <a:graphic>
          <a:graphicData uri="http://schemas.openxmlformats.org/drawingml/2006/table">
            <a:tbl>
              <a:tblPr>
                <a:tableStyleId>{5C22544A-7EE6-4342-B048-85BDC9FD1C3A}</a:tableStyleId>
              </a:tblPr>
              <a:tblGrid>
                <a:gridCol w="2383012">
                  <a:extLst>
                    <a:ext uri="{9D8B030D-6E8A-4147-A177-3AD203B41FA5}">
                      <a16:colId xmlns:a16="http://schemas.microsoft.com/office/drawing/2014/main" xmlns="" val="520117776"/>
                    </a:ext>
                  </a:extLst>
                </a:gridCol>
                <a:gridCol w="289570">
                  <a:extLst>
                    <a:ext uri="{9D8B030D-6E8A-4147-A177-3AD203B41FA5}">
                      <a16:colId xmlns:a16="http://schemas.microsoft.com/office/drawing/2014/main" xmlns="" val="3081638647"/>
                    </a:ext>
                  </a:extLst>
                </a:gridCol>
                <a:gridCol w="2385472">
                  <a:extLst>
                    <a:ext uri="{9D8B030D-6E8A-4147-A177-3AD203B41FA5}">
                      <a16:colId xmlns:a16="http://schemas.microsoft.com/office/drawing/2014/main" xmlns="" val="475146042"/>
                    </a:ext>
                  </a:extLst>
                </a:gridCol>
                <a:gridCol w="287110">
                  <a:extLst>
                    <a:ext uri="{9D8B030D-6E8A-4147-A177-3AD203B41FA5}">
                      <a16:colId xmlns:a16="http://schemas.microsoft.com/office/drawing/2014/main" xmlns="" val="2983146842"/>
                    </a:ext>
                  </a:extLst>
                </a:gridCol>
                <a:gridCol w="2387113">
                  <a:extLst>
                    <a:ext uri="{9D8B030D-6E8A-4147-A177-3AD203B41FA5}">
                      <a16:colId xmlns:a16="http://schemas.microsoft.com/office/drawing/2014/main" xmlns="" val="65789577"/>
                    </a:ext>
                  </a:extLst>
                </a:gridCol>
                <a:gridCol w="283008">
                  <a:extLst>
                    <a:ext uri="{9D8B030D-6E8A-4147-A177-3AD203B41FA5}">
                      <a16:colId xmlns:a16="http://schemas.microsoft.com/office/drawing/2014/main" xmlns="" val="3464657301"/>
                    </a:ext>
                  </a:extLst>
                </a:gridCol>
              </a:tblGrid>
              <a:tr h="405409">
                <a:tc gridSpan="2">
                  <a:txBody>
                    <a:bodyPr/>
                    <a:lstStyle/>
                    <a:p>
                      <a:pPr algn="ctr">
                        <a:lnSpc>
                          <a:spcPct val="115000"/>
                        </a:lnSpc>
                        <a:spcAft>
                          <a:spcPts val="1000"/>
                        </a:spcAft>
                      </a:pPr>
                      <a:r>
                        <a:rPr lang="it-IT" sz="1600" dirty="0">
                          <a:effectLst/>
                          <a:highlight>
                            <a:srgbClr val="FFFF00"/>
                          </a:highlight>
                        </a:rPr>
                        <a:t>Mammella</a:t>
                      </a:r>
                      <a:endParaRPr lang="it-IT"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hMerge="1">
                  <a:txBody>
                    <a:bodyPr/>
                    <a:lstStyle/>
                    <a:p>
                      <a:endParaRPr lang="it-IT"/>
                    </a:p>
                  </a:txBody>
                  <a:tcPr/>
                </a:tc>
                <a:tc gridSpan="2">
                  <a:txBody>
                    <a:bodyPr/>
                    <a:lstStyle/>
                    <a:p>
                      <a:pPr algn="ctr">
                        <a:lnSpc>
                          <a:spcPct val="115000"/>
                        </a:lnSpc>
                        <a:spcAft>
                          <a:spcPts val="1000"/>
                        </a:spcAft>
                      </a:pPr>
                      <a:r>
                        <a:rPr lang="it-IT" sz="1600">
                          <a:effectLst/>
                          <a:highlight>
                            <a:srgbClr val="FFFF00"/>
                          </a:highlight>
                        </a:rPr>
                        <a:t>Utero</a:t>
                      </a:r>
                      <a:endParaRPr lang="it-IT"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hMerge="1">
                  <a:txBody>
                    <a:bodyPr/>
                    <a:lstStyle/>
                    <a:p>
                      <a:endParaRPr lang="it-IT"/>
                    </a:p>
                  </a:txBody>
                  <a:tcPr/>
                </a:tc>
                <a:tc gridSpan="2">
                  <a:txBody>
                    <a:bodyPr/>
                    <a:lstStyle/>
                    <a:p>
                      <a:pPr algn="ctr">
                        <a:lnSpc>
                          <a:spcPct val="115000"/>
                        </a:lnSpc>
                        <a:spcAft>
                          <a:spcPts val="1000"/>
                        </a:spcAft>
                      </a:pPr>
                      <a:r>
                        <a:rPr lang="it-IT" sz="1600">
                          <a:effectLst/>
                          <a:highlight>
                            <a:srgbClr val="FFFF00"/>
                          </a:highlight>
                        </a:rPr>
                        <a:t>Ovaio</a:t>
                      </a:r>
                      <a:endParaRPr lang="it-IT"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hMerge="1">
                  <a:txBody>
                    <a:bodyPr/>
                    <a:lstStyle/>
                    <a:p>
                      <a:endParaRPr lang="it-IT"/>
                    </a:p>
                  </a:txBody>
                  <a:tcPr/>
                </a:tc>
                <a:extLst>
                  <a:ext uri="{0D108BD9-81ED-4DB2-BD59-A6C34878D82A}">
                    <a16:rowId xmlns:a16="http://schemas.microsoft.com/office/drawing/2014/main" xmlns="" val="2170273934"/>
                  </a:ext>
                </a:extLst>
              </a:tr>
              <a:tr h="557311">
                <a:tc>
                  <a:txBody>
                    <a:bodyPr/>
                    <a:lstStyle/>
                    <a:p>
                      <a:pPr>
                        <a:lnSpc>
                          <a:spcPct val="115000"/>
                        </a:lnSpc>
                        <a:spcAft>
                          <a:spcPts val="1000"/>
                        </a:spcAft>
                      </a:pPr>
                      <a:r>
                        <a:rPr lang="it-IT" sz="1600" dirty="0">
                          <a:effectLst/>
                        </a:rPr>
                        <a:t>Mammografia di base (35-40 anni)</a:t>
                      </a:r>
                      <a:endParaRPr lang="it-IT"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nSpc>
                          <a:spcPct val="115000"/>
                        </a:lnSpc>
                        <a:spcAft>
                          <a:spcPts val="1000"/>
                        </a:spcAft>
                      </a:pPr>
                      <a:r>
                        <a:rPr lang="it-IT" sz="1600">
                          <a:effectLst/>
                        </a:rPr>
                        <a:t> </a:t>
                      </a:r>
                      <a:endParaRPr lang="it-IT"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nSpc>
                          <a:spcPct val="115000"/>
                        </a:lnSpc>
                        <a:spcAft>
                          <a:spcPts val="1000"/>
                        </a:spcAft>
                      </a:pPr>
                      <a:r>
                        <a:rPr lang="it-IT" sz="1600">
                          <a:effectLst/>
                        </a:rPr>
                        <a:t>PAP test annuale</a:t>
                      </a:r>
                      <a:endParaRPr lang="it-IT"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nSpc>
                          <a:spcPct val="115000"/>
                        </a:lnSpc>
                        <a:spcAft>
                          <a:spcPts val="1000"/>
                        </a:spcAft>
                      </a:pPr>
                      <a:r>
                        <a:rPr lang="it-IT" sz="1600">
                          <a:effectLst/>
                        </a:rPr>
                        <a:t> </a:t>
                      </a:r>
                      <a:endParaRPr lang="it-IT"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nSpc>
                          <a:spcPct val="115000"/>
                        </a:lnSpc>
                        <a:spcAft>
                          <a:spcPts val="1000"/>
                        </a:spcAft>
                      </a:pPr>
                      <a:r>
                        <a:rPr lang="it-IT" sz="1600">
                          <a:effectLst/>
                        </a:rPr>
                        <a:t>Ecografia trans vaginale annuale</a:t>
                      </a:r>
                      <a:endParaRPr lang="it-IT"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nSpc>
                          <a:spcPct val="115000"/>
                        </a:lnSpc>
                        <a:spcAft>
                          <a:spcPts val="1000"/>
                        </a:spcAft>
                      </a:pPr>
                      <a:r>
                        <a:rPr lang="it-IT" sz="1600">
                          <a:effectLst/>
                        </a:rPr>
                        <a:t> </a:t>
                      </a:r>
                      <a:endParaRPr lang="it-IT"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xmlns="" val="2562022675"/>
                  </a:ext>
                </a:extLst>
              </a:tr>
              <a:tr h="557311">
                <a:tc>
                  <a:txBody>
                    <a:bodyPr/>
                    <a:lstStyle/>
                    <a:p>
                      <a:pPr>
                        <a:lnSpc>
                          <a:spcPct val="115000"/>
                        </a:lnSpc>
                        <a:spcAft>
                          <a:spcPts val="1000"/>
                        </a:spcAft>
                      </a:pPr>
                      <a:r>
                        <a:rPr lang="it-IT" sz="1600" dirty="0">
                          <a:effectLst/>
                        </a:rPr>
                        <a:t>Mammografia biennale (40-50 anni)</a:t>
                      </a:r>
                      <a:endParaRPr lang="it-IT"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nSpc>
                          <a:spcPct val="115000"/>
                        </a:lnSpc>
                        <a:spcAft>
                          <a:spcPts val="1000"/>
                        </a:spcAft>
                      </a:pPr>
                      <a:r>
                        <a:rPr lang="it-IT" sz="1600">
                          <a:effectLst/>
                        </a:rPr>
                        <a:t> </a:t>
                      </a:r>
                      <a:endParaRPr lang="it-IT"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nSpc>
                          <a:spcPct val="115000"/>
                        </a:lnSpc>
                        <a:spcAft>
                          <a:spcPts val="1000"/>
                        </a:spcAft>
                      </a:pPr>
                      <a:r>
                        <a:rPr lang="it-IT" sz="1600">
                          <a:effectLst/>
                        </a:rPr>
                        <a:t>Colposcopia annuale</a:t>
                      </a:r>
                      <a:endParaRPr lang="it-IT"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nSpc>
                          <a:spcPct val="115000"/>
                        </a:lnSpc>
                        <a:spcAft>
                          <a:spcPts val="1000"/>
                        </a:spcAft>
                      </a:pPr>
                      <a:r>
                        <a:rPr lang="it-IT" sz="1600">
                          <a:effectLst/>
                        </a:rPr>
                        <a:t> </a:t>
                      </a:r>
                      <a:endParaRPr lang="it-IT"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nSpc>
                          <a:spcPct val="115000"/>
                        </a:lnSpc>
                        <a:spcAft>
                          <a:spcPts val="1000"/>
                        </a:spcAft>
                      </a:pPr>
                      <a:r>
                        <a:rPr lang="it-IT" sz="1600">
                          <a:effectLst/>
                        </a:rPr>
                        <a:t>Ecografia pelvica annuale</a:t>
                      </a:r>
                      <a:endParaRPr lang="it-IT"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nSpc>
                          <a:spcPct val="115000"/>
                        </a:lnSpc>
                        <a:spcAft>
                          <a:spcPts val="1000"/>
                        </a:spcAft>
                      </a:pPr>
                      <a:r>
                        <a:rPr lang="it-IT" sz="1600">
                          <a:effectLst/>
                        </a:rPr>
                        <a:t> </a:t>
                      </a:r>
                      <a:endParaRPr lang="it-IT"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xmlns="" val="3348663913"/>
                  </a:ext>
                </a:extLst>
              </a:tr>
              <a:tr h="557311">
                <a:tc>
                  <a:txBody>
                    <a:bodyPr/>
                    <a:lstStyle/>
                    <a:p>
                      <a:pPr>
                        <a:lnSpc>
                          <a:spcPct val="115000"/>
                        </a:lnSpc>
                        <a:spcAft>
                          <a:spcPts val="1000"/>
                        </a:spcAft>
                      </a:pPr>
                      <a:r>
                        <a:rPr lang="it-IT" sz="1600" dirty="0">
                          <a:effectLst/>
                        </a:rPr>
                        <a:t>Mammografia annuale (&gt; 50 anni)</a:t>
                      </a:r>
                      <a:endParaRPr lang="it-IT"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nSpc>
                          <a:spcPct val="115000"/>
                        </a:lnSpc>
                        <a:spcAft>
                          <a:spcPts val="1000"/>
                        </a:spcAft>
                      </a:pPr>
                      <a:r>
                        <a:rPr lang="it-IT" sz="1600">
                          <a:effectLst/>
                        </a:rPr>
                        <a:t> </a:t>
                      </a:r>
                      <a:endParaRPr lang="it-IT"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nSpc>
                          <a:spcPct val="115000"/>
                        </a:lnSpc>
                        <a:spcAft>
                          <a:spcPts val="1000"/>
                        </a:spcAft>
                      </a:pPr>
                      <a:r>
                        <a:rPr lang="it-IT" sz="1600">
                          <a:effectLst/>
                        </a:rPr>
                        <a:t>Isteroscopia</a:t>
                      </a:r>
                      <a:endParaRPr lang="it-IT"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nSpc>
                          <a:spcPct val="115000"/>
                        </a:lnSpc>
                        <a:spcAft>
                          <a:spcPts val="1000"/>
                        </a:spcAft>
                      </a:pPr>
                      <a:r>
                        <a:rPr lang="it-IT" sz="1600">
                          <a:effectLst/>
                        </a:rPr>
                        <a:t> </a:t>
                      </a:r>
                      <a:endParaRPr lang="it-IT"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nSpc>
                          <a:spcPct val="115000"/>
                        </a:lnSpc>
                        <a:spcAft>
                          <a:spcPts val="1000"/>
                        </a:spcAft>
                      </a:pPr>
                      <a:r>
                        <a:rPr lang="it-IT" sz="1600">
                          <a:effectLst/>
                        </a:rPr>
                        <a:t>TAC s/c m.d.c.</a:t>
                      </a:r>
                      <a:endParaRPr lang="it-IT"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nSpc>
                          <a:spcPct val="115000"/>
                        </a:lnSpc>
                        <a:spcAft>
                          <a:spcPts val="1000"/>
                        </a:spcAft>
                      </a:pPr>
                      <a:r>
                        <a:rPr lang="it-IT" sz="1600">
                          <a:effectLst/>
                        </a:rPr>
                        <a:t> </a:t>
                      </a:r>
                      <a:endParaRPr lang="it-IT"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xmlns="" val="3579394843"/>
                  </a:ext>
                </a:extLst>
              </a:tr>
              <a:tr h="557311">
                <a:tc>
                  <a:txBody>
                    <a:bodyPr/>
                    <a:lstStyle/>
                    <a:p>
                      <a:pPr>
                        <a:lnSpc>
                          <a:spcPct val="115000"/>
                        </a:lnSpc>
                        <a:spcAft>
                          <a:spcPts val="1000"/>
                        </a:spcAft>
                      </a:pPr>
                      <a:r>
                        <a:rPr lang="it-IT" sz="1600">
                          <a:effectLst/>
                        </a:rPr>
                        <a:t>Ecografia di base annuale (25-35 anni)</a:t>
                      </a:r>
                      <a:endParaRPr lang="it-IT"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nSpc>
                          <a:spcPct val="115000"/>
                        </a:lnSpc>
                        <a:spcAft>
                          <a:spcPts val="1000"/>
                        </a:spcAft>
                      </a:pPr>
                      <a:r>
                        <a:rPr lang="it-IT" sz="1600" dirty="0">
                          <a:effectLst/>
                        </a:rPr>
                        <a:t> </a:t>
                      </a:r>
                      <a:endParaRPr lang="it-IT"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nSpc>
                          <a:spcPct val="115000"/>
                        </a:lnSpc>
                        <a:spcAft>
                          <a:spcPts val="1000"/>
                        </a:spcAft>
                      </a:pPr>
                      <a:r>
                        <a:rPr lang="it-IT" sz="1600">
                          <a:effectLst/>
                        </a:rPr>
                        <a:t>Ecografia trans vaginale annuale</a:t>
                      </a:r>
                      <a:endParaRPr lang="it-IT"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nSpc>
                          <a:spcPct val="115000"/>
                        </a:lnSpc>
                        <a:spcAft>
                          <a:spcPts val="1000"/>
                        </a:spcAft>
                      </a:pPr>
                      <a:r>
                        <a:rPr lang="it-IT" sz="1600">
                          <a:effectLst/>
                        </a:rPr>
                        <a:t> </a:t>
                      </a:r>
                      <a:endParaRPr lang="it-IT"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nSpc>
                          <a:spcPct val="115000"/>
                        </a:lnSpc>
                        <a:spcAft>
                          <a:spcPts val="1000"/>
                        </a:spcAft>
                      </a:pPr>
                      <a:r>
                        <a:rPr lang="it-IT" sz="1600">
                          <a:effectLst/>
                        </a:rPr>
                        <a:t>RMN pelvi</a:t>
                      </a:r>
                      <a:endParaRPr lang="it-IT"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nSpc>
                          <a:spcPct val="115000"/>
                        </a:lnSpc>
                        <a:spcAft>
                          <a:spcPts val="1000"/>
                        </a:spcAft>
                      </a:pPr>
                      <a:r>
                        <a:rPr lang="it-IT" sz="1600">
                          <a:effectLst/>
                        </a:rPr>
                        <a:t> </a:t>
                      </a:r>
                      <a:endParaRPr lang="it-IT"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xmlns="" val="3645956743"/>
                  </a:ext>
                </a:extLst>
              </a:tr>
              <a:tr h="557311">
                <a:tc>
                  <a:txBody>
                    <a:bodyPr/>
                    <a:lstStyle/>
                    <a:p>
                      <a:pPr>
                        <a:lnSpc>
                          <a:spcPct val="115000"/>
                        </a:lnSpc>
                        <a:spcAft>
                          <a:spcPts val="1000"/>
                        </a:spcAft>
                      </a:pPr>
                      <a:r>
                        <a:rPr lang="it-IT" sz="1600">
                          <a:effectLst/>
                        </a:rPr>
                        <a:t>Ecografia di base semestrale (35-40 anni)</a:t>
                      </a:r>
                      <a:endParaRPr lang="it-IT"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nSpc>
                          <a:spcPct val="115000"/>
                        </a:lnSpc>
                        <a:spcAft>
                          <a:spcPts val="1000"/>
                        </a:spcAft>
                      </a:pPr>
                      <a:r>
                        <a:rPr lang="it-IT" sz="1600">
                          <a:effectLst/>
                        </a:rPr>
                        <a:t> </a:t>
                      </a:r>
                      <a:endParaRPr lang="it-IT"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nSpc>
                          <a:spcPct val="115000"/>
                        </a:lnSpc>
                        <a:spcAft>
                          <a:spcPts val="1000"/>
                        </a:spcAft>
                      </a:pPr>
                      <a:r>
                        <a:rPr lang="it-IT" sz="1600" dirty="0">
                          <a:effectLst/>
                        </a:rPr>
                        <a:t>Ecografia pelvica annuale</a:t>
                      </a:r>
                      <a:endParaRPr lang="it-IT"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nSpc>
                          <a:spcPct val="115000"/>
                        </a:lnSpc>
                        <a:spcAft>
                          <a:spcPts val="1000"/>
                        </a:spcAft>
                      </a:pPr>
                      <a:r>
                        <a:rPr lang="it-IT" sz="1600">
                          <a:effectLst/>
                        </a:rPr>
                        <a:t> </a:t>
                      </a:r>
                      <a:endParaRPr lang="it-IT"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nSpc>
                          <a:spcPct val="115000"/>
                        </a:lnSpc>
                        <a:spcAft>
                          <a:spcPts val="1000"/>
                        </a:spcAft>
                      </a:pPr>
                      <a:r>
                        <a:rPr lang="it-IT" sz="1600">
                          <a:effectLst/>
                        </a:rPr>
                        <a:t>Ca 125, Ca 15-3, Ca 72-4, alfa-FP, beta-HCG, CEA</a:t>
                      </a:r>
                      <a:endParaRPr lang="it-IT"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nSpc>
                          <a:spcPct val="115000"/>
                        </a:lnSpc>
                        <a:spcAft>
                          <a:spcPts val="1000"/>
                        </a:spcAft>
                      </a:pPr>
                      <a:r>
                        <a:rPr lang="it-IT" sz="1600">
                          <a:effectLst/>
                        </a:rPr>
                        <a:t> </a:t>
                      </a:r>
                      <a:endParaRPr lang="it-IT"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xmlns="" val="1538213196"/>
                  </a:ext>
                </a:extLst>
              </a:tr>
              <a:tr h="557311">
                <a:tc>
                  <a:txBody>
                    <a:bodyPr/>
                    <a:lstStyle/>
                    <a:p>
                      <a:pPr>
                        <a:lnSpc>
                          <a:spcPct val="115000"/>
                        </a:lnSpc>
                        <a:spcAft>
                          <a:spcPts val="1000"/>
                        </a:spcAft>
                      </a:pPr>
                      <a:r>
                        <a:rPr lang="it-IT" sz="1600">
                          <a:effectLst/>
                        </a:rPr>
                        <a:t>Ecografia di 2° livello (&gt; 40 anni)</a:t>
                      </a:r>
                      <a:endParaRPr lang="it-IT"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nSpc>
                          <a:spcPct val="115000"/>
                        </a:lnSpc>
                        <a:spcAft>
                          <a:spcPts val="1000"/>
                        </a:spcAft>
                      </a:pPr>
                      <a:r>
                        <a:rPr lang="it-IT" sz="1600">
                          <a:effectLst/>
                        </a:rPr>
                        <a:t> </a:t>
                      </a:r>
                      <a:endParaRPr lang="it-IT"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nSpc>
                          <a:spcPct val="115000"/>
                        </a:lnSpc>
                        <a:spcAft>
                          <a:spcPts val="1000"/>
                        </a:spcAft>
                      </a:pPr>
                      <a:r>
                        <a:rPr lang="it-IT" sz="1600" dirty="0">
                          <a:effectLst/>
                        </a:rPr>
                        <a:t>TAC s/c </a:t>
                      </a:r>
                      <a:r>
                        <a:rPr lang="it-IT" sz="1600" dirty="0" err="1">
                          <a:effectLst/>
                        </a:rPr>
                        <a:t>m.d.c</a:t>
                      </a:r>
                      <a:r>
                        <a:rPr lang="it-IT" sz="1600" dirty="0">
                          <a:effectLst/>
                        </a:rPr>
                        <a:t>.</a:t>
                      </a:r>
                      <a:endParaRPr lang="it-IT"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nSpc>
                          <a:spcPct val="115000"/>
                        </a:lnSpc>
                        <a:spcAft>
                          <a:spcPts val="1000"/>
                        </a:spcAft>
                      </a:pPr>
                      <a:r>
                        <a:rPr lang="it-IT" sz="1600">
                          <a:effectLst/>
                        </a:rPr>
                        <a:t> </a:t>
                      </a:r>
                      <a:endParaRPr lang="it-IT"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nSpc>
                          <a:spcPct val="115000"/>
                        </a:lnSpc>
                        <a:spcAft>
                          <a:spcPts val="1000"/>
                        </a:spcAft>
                      </a:pPr>
                      <a:r>
                        <a:rPr lang="it-IT" sz="1600">
                          <a:effectLst/>
                        </a:rPr>
                        <a:t> </a:t>
                      </a:r>
                      <a:endParaRPr lang="it-IT"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nSpc>
                          <a:spcPct val="115000"/>
                        </a:lnSpc>
                        <a:spcAft>
                          <a:spcPts val="1000"/>
                        </a:spcAft>
                      </a:pPr>
                      <a:r>
                        <a:rPr lang="it-IT" sz="1600">
                          <a:effectLst/>
                        </a:rPr>
                        <a:t> </a:t>
                      </a:r>
                      <a:endParaRPr lang="it-IT"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xmlns="" val="2410542107"/>
                  </a:ext>
                </a:extLst>
              </a:tr>
              <a:tr h="557311">
                <a:tc>
                  <a:txBody>
                    <a:bodyPr/>
                    <a:lstStyle/>
                    <a:p>
                      <a:pPr>
                        <a:lnSpc>
                          <a:spcPct val="115000"/>
                        </a:lnSpc>
                        <a:spcAft>
                          <a:spcPts val="1000"/>
                        </a:spcAft>
                      </a:pPr>
                      <a:r>
                        <a:rPr lang="it-IT" sz="1600">
                          <a:effectLst/>
                        </a:rPr>
                        <a:t>Citologia (FNA ecoguidata – stereotassica)</a:t>
                      </a:r>
                      <a:endParaRPr lang="it-IT"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nSpc>
                          <a:spcPct val="115000"/>
                        </a:lnSpc>
                        <a:spcAft>
                          <a:spcPts val="1000"/>
                        </a:spcAft>
                      </a:pPr>
                      <a:r>
                        <a:rPr lang="it-IT" sz="1600">
                          <a:effectLst/>
                        </a:rPr>
                        <a:t> </a:t>
                      </a:r>
                      <a:endParaRPr lang="it-IT"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nSpc>
                          <a:spcPct val="115000"/>
                        </a:lnSpc>
                        <a:spcAft>
                          <a:spcPts val="1000"/>
                        </a:spcAft>
                      </a:pPr>
                      <a:r>
                        <a:rPr lang="it-IT" sz="1600" dirty="0">
                          <a:effectLst/>
                        </a:rPr>
                        <a:t>RMN pelvi</a:t>
                      </a:r>
                      <a:endParaRPr lang="it-IT"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nSpc>
                          <a:spcPct val="115000"/>
                        </a:lnSpc>
                        <a:spcAft>
                          <a:spcPts val="1000"/>
                        </a:spcAft>
                      </a:pPr>
                      <a:r>
                        <a:rPr lang="it-IT" sz="1600">
                          <a:effectLst/>
                        </a:rPr>
                        <a:t> </a:t>
                      </a:r>
                      <a:endParaRPr lang="it-IT"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nSpc>
                          <a:spcPct val="115000"/>
                        </a:lnSpc>
                        <a:spcAft>
                          <a:spcPts val="1000"/>
                        </a:spcAft>
                      </a:pPr>
                      <a:r>
                        <a:rPr lang="it-IT" sz="1600">
                          <a:effectLst/>
                        </a:rPr>
                        <a:t> </a:t>
                      </a:r>
                      <a:endParaRPr lang="it-IT"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nSpc>
                          <a:spcPct val="115000"/>
                        </a:lnSpc>
                        <a:spcAft>
                          <a:spcPts val="1000"/>
                        </a:spcAft>
                      </a:pPr>
                      <a:r>
                        <a:rPr lang="it-IT" sz="1600">
                          <a:effectLst/>
                        </a:rPr>
                        <a:t> </a:t>
                      </a:r>
                      <a:endParaRPr lang="it-IT"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xmlns="" val="903643690"/>
                  </a:ext>
                </a:extLst>
              </a:tr>
              <a:tr h="557311">
                <a:tc>
                  <a:txBody>
                    <a:bodyPr/>
                    <a:lstStyle/>
                    <a:p>
                      <a:pPr>
                        <a:lnSpc>
                          <a:spcPct val="115000"/>
                        </a:lnSpc>
                        <a:spcAft>
                          <a:spcPts val="1000"/>
                        </a:spcAft>
                      </a:pPr>
                      <a:r>
                        <a:rPr lang="it-IT" sz="1600">
                          <a:effectLst/>
                        </a:rPr>
                        <a:t>Istologia (Mammotome – Chirurgica)</a:t>
                      </a:r>
                      <a:endParaRPr lang="it-IT"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nSpc>
                          <a:spcPct val="115000"/>
                        </a:lnSpc>
                        <a:spcAft>
                          <a:spcPts val="1000"/>
                        </a:spcAft>
                      </a:pPr>
                      <a:r>
                        <a:rPr lang="it-IT" sz="1600">
                          <a:effectLst/>
                        </a:rPr>
                        <a:t> </a:t>
                      </a:r>
                      <a:endParaRPr lang="it-IT"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nSpc>
                          <a:spcPct val="115000"/>
                        </a:lnSpc>
                        <a:spcAft>
                          <a:spcPts val="1000"/>
                        </a:spcAft>
                      </a:pPr>
                      <a:r>
                        <a:rPr lang="it-IT" sz="1600">
                          <a:effectLst/>
                        </a:rPr>
                        <a:t>CEA</a:t>
                      </a:r>
                      <a:endParaRPr lang="it-IT"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nSpc>
                          <a:spcPct val="115000"/>
                        </a:lnSpc>
                        <a:spcAft>
                          <a:spcPts val="1000"/>
                        </a:spcAft>
                      </a:pPr>
                      <a:r>
                        <a:rPr lang="it-IT" sz="1600" dirty="0">
                          <a:effectLst/>
                        </a:rPr>
                        <a:t> </a:t>
                      </a:r>
                      <a:endParaRPr lang="it-IT"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nSpc>
                          <a:spcPct val="115000"/>
                        </a:lnSpc>
                        <a:spcAft>
                          <a:spcPts val="1000"/>
                        </a:spcAft>
                      </a:pPr>
                      <a:r>
                        <a:rPr lang="it-IT" sz="1600" dirty="0">
                          <a:effectLst/>
                        </a:rPr>
                        <a:t> </a:t>
                      </a:r>
                      <a:endParaRPr lang="it-IT"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nSpc>
                          <a:spcPct val="115000"/>
                        </a:lnSpc>
                        <a:spcAft>
                          <a:spcPts val="1000"/>
                        </a:spcAft>
                      </a:pPr>
                      <a:r>
                        <a:rPr lang="it-IT" sz="1600">
                          <a:effectLst/>
                        </a:rPr>
                        <a:t> </a:t>
                      </a:r>
                      <a:endParaRPr lang="it-IT"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xmlns="" val="591440671"/>
                  </a:ext>
                </a:extLst>
              </a:tr>
              <a:tr h="557311">
                <a:tc>
                  <a:txBody>
                    <a:bodyPr/>
                    <a:lstStyle/>
                    <a:p>
                      <a:pPr>
                        <a:lnSpc>
                          <a:spcPct val="115000"/>
                        </a:lnSpc>
                        <a:spcAft>
                          <a:spcPts val="1000"/>
                        </a:spcAft>
                      </a:pPr>
                      <a:r>
                        <a:rPr lang="it-IT" sz="1600">
                          <a:effectLst/>
                        </a:rPr>
                        <a:t>RMN mammella</a:t>
                      </a:r>
                      <a:endParaRPr lang="it-IT"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nSpc>
                          <a:spcPct val="115000"/>
                        </a:lnSpc>
                        <a:spcAft>
                          <a:spcPts val="1000"/>
                        </a:spcAft>
                      </a:pPr>
                      <a:r>
                        <a:rPr lang="it-IT" sz="1600">
                          <a:effectLst/>
                        </a:rPr>
                        <a:t> </a:t>
                      </a:r>
                      <a:endParaRPr lang="it-IT"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nSpc>
                          <a:spcPct val="115000"/>
                        </a:lnSpc>
                        <a:spcAft>
                          <a:spcPts val="1000"/>
                        </a:spcAft>
                      </a:pPr>
                      <a:r>
                        <a:rPr lang="it-IT" sz="1600">
                          <a:effectLst/>
                        </a:rPr>
                        <a:t> </a:t>
                      </a:r>
                      <a:endParaRPr lang="it-IT"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nSpc>
                          <a:spcPct val="115000"/>
                        </a:lnSpc>
                        <a:spcAft>
                          <a:spcPts val="1000"/>
                        </a:spcAft>
                      </a:pPr>
                      <a:r>
                        <a:rPr lang="it-IT" sz="1600">
                          <a:effectLst/>
                        </a:rPr>
                        <a:t> </a:t>
                      </a:r>
                      <a:endParaRPr lang="it-IT"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nSpc>
                          <a:spcPct val="115000"/>
                        </a:lnSpc>
                        <a:spcAft>
                          <a:spcPts val="1000"/>
                        </a:spcAft>
                      </a:pPr>
                      <a:r>
                        <a:rPr lang="it-IT" sz="1600" dirty="0">
                          <a:effectLst/>
                        </a:rPr>
                        <a:t> </a:t>
                      </a:r>
                      <a:endParaRPr lang="it-IT"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nSpc>
                          <a:spcPct val="115000"/>
                        </a:lnSpc>
                        <a:spcAft>
                          <a:spcPts val="1000"/>
                        </a:spcAft>
                      </a:pPr>
                      <a:r>
                        <a:rPr lang="it-IT" sz="1600">
                          <a:effectLst/>
                        </a:rPr>
                        <a:t> </a:t>
                      </a:r>
                      <a:endParaRPr lang="it-IT"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xmlns="" val="2173188728"/>
                  </a:ext>
                </a:extLst>
              </a:tr>
              <a:tr h="557311">
                <a:tc>
                  <a:txBody>
                    <a:bodyPr/>
                    <a:lstStyle/>
                    <a:p>
                      <a:pPr>
                        <a:lnSpc>
                          <a:spcPct val="115000"/>
                        </a:lnSpc>
                        <a:spcAft>
                          <a:spcPts val="1000"/>
                        </a:spcAft>
                      </a:pPr>
                      <a:r>
                        <a:rPr lang="it-IT" sz="1600">
                          <a:effectLst/>
                        </a:rPr>
                        <a:t>Ca 15-3, CEA, MCA</a:t>
                      </a:r>
                      <a:endParaRPr lang="it-IT"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nSpc>
                          <a:spcPct val="115000"/>
                        </a:lnSpc>
                        <a:spcAft>
                          <a:spcPts val="1000"/>
                        </a:spcAft>
                      </a:pPr>
                      <a:r>
                        <a:rPr lang="it-IT" sz="1600">
                          <a:effectLst/>
                        </a:rPr>
                        <a:t> </a:t>
                      </a:r>
                      <a:endParaRPr lang="it-IT"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nSpc>
                          <a:spcPct val="115000"/>
                        </a:lnSpc>
                        <a:spcAft>
                          <a:spcPts val="1000"/>
                        </a:spcAft>
                      </a:pPr>
                      <a:r>
                        <a:rPr lang="it-IT" sz="1600">
                          <a:effectLst/>
                        </a:rPr>
                        <a:t> </a:t>
                      </a:r>
                      <a:endParaRPr lang="it-IT"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nSpc>
                          <a:spcPct val="115000"/>
                        </a:lnSpc>
                        <a:spcAft>
                          <a:spcPts val="1000"/>
                        </a:spcAft>
                      </a:pPr>
                      <a:r>
                        <a:rPr lang="it-IT" sz="1600">
                          <a:effectLst/>
                        </a:rPr>
                        <a:t> </a:t>
                      </a:r>
                      <a:endParaRPr lang="it-IT"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nSpc>
                          <a:spcPct val="115000"/>
                        </a:lnSpc>
                        <a:spcAft>
                          <a:spcPts val="1000"/>
                        </a:spcAft>
                      </a:pPr>
                      <a:r>
                        <a:rPr lang="it-IT" sz="1600" dirty="0">
                          <a:effectLst/>
                        </a:rPr>
                        <a:t> </a:t>
                      </a:r>
                      <a:endParaRPr lang="it-IT"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nSpc>
                          <a:spcPct val="115000"/>
                        </a:lnSpc>
                        <a:spcAft>
                          <a:spcPts val="1000"/>
                        </a:spcAft>
                      </a:pPr>
                      <a:r>
                        <a:rPr lang="it-IT" sz="1600" dirty="0">
                          <a:effectLst/>
                        </a:rPr>
                        <a:t> </a:t>
                      </a:r>
                      <a:endParaRPr lang="it-IT"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xmlns="" val="556418862"/>
                  </a:ext>
                </a:extLst>
              </a:tr>
            </a:tbl>
          </a:graphicData>
        </a:graphic>
      </p:graphicFrame>
    </p:spTree>
    <p:extLst>
      <p:ext uri="{BB962C8B-B14F-4D97-AF65-F5344CB8AC3E}">
        <p14:creationId xmlns:p14="http://schemas.microsoft.com/office/powerpoint/2010/main" val="551584934"/>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Segnaposto contenuto 3">
            <a:extLst>
              <a:ext uri="{FF2B5EF4-FFF2-40B4-BE49-F238E27FC236}">
                <a16:creationId xmlns:a16="http://schemas.microsoft.com/office/drawing/2014/main" xmlns="" id="{7BC1470B-C71C-D51C-88D8-7E729CDC25A0}"/>
              </a:ext>
            </a:extLst>
          </p:cNvPr>
          <p:cNvGraphicFramePr>
            <a:graphicFrameLocks noGrp="1"/>
          </p:cNvGraphicFramePr>
          <p:nvPr>
            <p:ph idx="1"/>
            <p:extLst>
              <p:ext uri="{D42A27DB-BD31-4B8C-83A1-F6EECF244321}">
                <p14:modId xmlns:p14="http://schemas.microsoft.com/office/powerpoint/2010/main" val="4197968230"/>
              </p:ext>
            </p:extLst>
          </p:nvPr>
        </p:nvGraphicFramePr>
        <p:xfrm>
          <a:off x="2993707" y="200026"/>
          <a:ext cx="6204585" cy="6472245"/>
        </p:xfrm>
        <a:graphic>
          <a:graphicData uri="http://schemas.openxmlformats.org/drawingml/2006/table">
            <a:tbl>
              <a:tblPr>
                <a:tableStyleId>{5C22544A-7EE6-4342-B048-85BDC9FD1C3A}</a:tableStyleId>
              </a:tblPr>
              <a:tblGrid>
                <a:gridCol w="1844675">
                  <a:extLst>
                    <a:ext uri="{9D8B030D-6E8A-4147-A177-3AD203B41FA5}">
                      <a16:colId xmlns:a16="http://schemas.microsoft.com/office/drawing/2014/main" xmlns="" val="1278074361"/>
                    </a:ext>
                  </a:extLst>
                </a:gridCol>
                <a:gridCol w="224155">
                  <a:extLst>
                    <a:ext uri="{9D8B030D-6E8A-4147-A177-3AD203B41FA5}">
                      <a16:colId xmlns:a16="http://schemas.microsoft.com/office/drawing/2014/main" xmlns="" val="1612610453"/>
                    </a:ext>
                  </a:extLst>
                </a:gridCol>
                <a:gridCol w="1846580">
                  <a:extLst>
                    <a:ext uri="{9D8B030D-6E8A-4147-A177-3AD203B41FA5}">
                      <a16:colId xmlns:a16="http://schemas.microsoft.com/office/drawing/2014/main" xmlns="" val="549579705"/>
                    </a:ext>
                  </a:extLst>
                </a:gridCol>
                <a:gridCol w="222250">
                  <a:extLst>
                    <a:ext uri="{9D8B030D-6E8A-4147-A177-3AD203B41FA5}">
                      <a16:colId xmlns:a16="http://schemas.microsoft.com/office/drawing/2014/main" xmlns="" val="1709225772"/>
                    </a:ext>
                  </a:extLst>
                </a:gridCol>
                <a:gridCol w="1847850">
                  <a:extLst>
                    <a:ext uri="{9D8B030D-6E8A-4147-A177-3AD203B41FA5}">
                      <a16:colId xmlns:a16="http://schemas.microsoft.com/office/drawing/2014/main" xmlns="" val="1362522942"/>
                    </a:ext>
                  </a:extLst>
                </a:gridCol>
                <a:gridCol w="219075">
                  <a:extLst>
                    <a:ext uri="{9D8B030D-6E8A-4147-A177-3AD203B41FA5}">
                      <a16:colId xmlns:a16="http://schemas.microsoft.com/office/drawing/2014/main" xmlns="" val="2157706791"/>
                    </a:ext>
                  </a:extLst>
                </a:gridCol>
              </a:tblGrid>
              <a:tr h="484005">
                <a:tc gridSpan="2">
                  <a:txBody>
                    <a:bodyPr/>
                    <a:lstStyle/>
                    <a:p>
                      <a:pPr algn="ctr">
                        <a:lnSpc>
                          <a:spcPct val="115000"/>
                        </a:lnSpc>
                        <a:spcAft>
                          <a:spcPts val="1000"/>
                        </a:spcAft>
                      </a:pPr>
                      <a:r>
                        <a:rPr lang="it-IT" sz="1400" dirty="0">
                          <a:effectLst/>
                          <a:highlight>
                            <a:srgbClr val="FFFF00"/>
                          </a:highlight>
                        </a:rPr>
                        <a:t>Prostata (uomini &gt; 50 a.)</a:t>
                      </a:r>
                      <a:endParaRPr lang="it-IT"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hMerge="1">
                  <a:txBody>
                    <a:bodyPr/>
                    <a:lstStyle/>
                    <a:p>
                      <a:endParaRPr lang="it-IT"/>
                    </a:p>
                  </a:txBody>
                  <a:tcPr/>
                </a:tc>
                <a:tc gridSpan="2">
                  <a:txBody>
                    <a:bodyPr/>
                    <a:lstStyle/>
                    <a:p>
                      <a:pPr algn="ctr">
                        <a:lnSpc>
                          <a:spcPct val="115000"/>
                        </a:lnSpc>
                        <a:spcAft>
                          <a:spcPts val="1000"/>
                        </a:spcAft>
                      </a:pPr>
                      <a:r>
                        <a:rPr lang="it-IT" sz="1400">
                          <a:effectLst/>
                          <a:highlight>
                            <a:srgbClr val="FFFF00"/>
                          </a:highlight>
                        </a:rPr>
                        <a:t>Rene (casi a rischio per esposizione)</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hMerge="1">
                  <a:txBody>
                    <a:bodyPr/>
                    <a:lstStyle/>
                    <a:p>
                      <a:endParaRPr lang="it-IT"/>
                    </a:p>
                  </a:txBody>
                  <a:tcPr/>
                </a:tc>
                <a:tc gridSpan="2">
                  <a:txBody>
                    <a:bodyPr/>
                    <a:lstStyle/>
                    <a:p>
                      <a:pPr algn="ctr">
                        <a:lnSpc>
                          <a:spcPct val="115000"/>
                        </a:lnSpc>
                        <a:spcAft>
                          <a:spcPts val="1000"/>
                        </a:spcAft>
                      </a:pPr>
                      <a:r>
                        <a:rPr lang="it-IT" sz="1400">
                          <a:effectLst/>
                          <a:highlight>
                            <a:srgbClr val="FFFF00"/>
                          </a:highlight>
                        </a:rPr>
                        <a:t>Vescica (casi a rischio per esposizione)</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hMerge="1">
                  <a:txBody>
                    <a:bodyPr/>
                    <a:lstStyle/>
                    <a:p>
                      <a:endParaRPr lang="it-IT"/>
                    </a:p>
                  </a:txBody>
                  <a:tcPr/>
                </a:tc>
                <a:extLst>
                  <a:ext uri="{0D108BD9-81ED-4DB2-BD59-A6C34878D82A}">
                    <a16:rowId xmlns:a16="http://schemas.microsoft.com/office/drawing/2014/main" xmlns="" val="3962341036"/>
                  </a:ext>
                </a:extLst>
              </a:tr>
              <a:tr h="665360">
                <a:tc>
                  <a:txBody>
                    <a:bodyPr/>
                    <a:lstStyle/>
                    <a:p>
                      <a:pPr>
                        <a:lnSpc>
                          <a:spcPct val="115000"/>
                        </a:lnSpc>
                        <a:spcAft>
                          <a:spcPts val="1000"/>
                        </a:spcAft>
                      </a:pPr>
                      <a:r>
                        <a:rPr lang="it-IT" sz="1400" dirty="0">
                          <a:effectLst/>
                        </a:rPr>
                        <a:t>Esplorazione rettale annuale</a:t>
                      </a:r>
                      <a:endParaRPr lang="it-IT"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nSpc>
                          <a:spcPct val="115000"/>
                        </a:lnSpc>
                        <a:spcAft>
                          <a:spcPts val="1000"/>
                        </a:spcAft>
                      </a:pPr>
                      <a:r>
                        <a:rPr lang="it-IT" sz="1400" dirty="0">
                          <a:effectLst/>
                        </a:rPr>
                        <a:t> </a:t>
                      </a:r>
                      <a:endParaRPr lang="it-IT"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nSpc>
                          <a:spcPct val="115000"/>
                        </a:lnSpc>
                        <a:spcAft>
                          <a:spcPts val="1000"/>
                        </a:spcAft>
                      </a:pPr>
                      <a:r>
                        <a:rPr lang="it-IT" sz="1400" dirty="0">
                          <a:effectLst/>
                        </a:rPr>
                        <a:t>Ecografia renale</a:t>
                      </a:r>
                      <a:endParaRPr lang="it-IT"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nSpc>
                          <a:spcPct val="115000"/>
                        </a:lnSpc>
                        <a:spcAft>
                          <a:spcPts val="1000"/>
                        </a:spcAft>
                      </a:pPr>
                      <a:r>
                        <a:rPr lang="it-IT" sz="1400">
                          <a:effectLst/>
                        </a:rPr>
                        <a:t> </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nSpc>
                          <a:spcPct val="115000"/>
                        </a:lnSpc>
                        <a:spcAft>
                          <a:spcPts val="1000"/>
                        </a:spcAft>
                      </a:pPr>
                      <a:r>
                        <a:rPr lang="it-IT" sz="1400">
                          <a:effectLst/>
                        </a:rPr>
                        <a:t>Ecografia vescicale</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nSpc>
                          <a:spcPct val="115000"/>
                        </a:lnSpc>
                        <a:spcAft>
                          <a:spcPts val="1000"/>
                        </a:spcAft>
                      </a:pPr>
                      <a:r>
                        <a:rPr lang="it-IT" sz="1100">
                          <a:effectLst/>
                        </a:rPr>
                        <a:t> </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xmlns="" val="3924341677"/>
                  </a:ext>
                </a:extLst>
              </a:tr>
              <a:tr h="665360">
                <a:tc>
                  <a:txBody>
                    <a:bodyPr/>
                    <a:lstStyle/>
                    <a:p>
                      <a:pPr>
                        <a:lnSpc>
                          <a:spcPct val="115000"/>
                        </a:lnSpc>
                        <a:spcAft>
                          <a:spcPts val="1000"/>
                        </a:spcAft>
                      </a:pPr>
                      <a:r>
                        <a:rPr lang="it-IT" sz="1400">
                          <a:effectLst/>
                        </a:rPr>
                        <a:t>Ecografia trans rettale annuale</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nSpc>
                          <a:spcPct val="115000"/>
                        </a:lnSpc>
                        <a:spcAft>
                          <a:spcPts val="1000"/>
                        </a:spcAft>
                      </a:pPr>
                      <a:r>
                        <a:rPr lang="it-IT" sz="1400">
                          <a:effectLst/>
                        </a:rPr>
                        <a:t> </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nSpc>
                          <a:spcPct val="115000"/>
                        </a:lnSpc>
                        <a:spcAft>
                          <a:spcPts val="1000"/>
                        </a:spcAft>
                      </a:pPr>
                      <a:r>
                        <a:rPr lang="it-IT" sz="1400" dirty="0">
                          <a:effectLst/>
                        </a:rPr>
                        <a:t>TAC s/c </a:t>
                      </a:r>
                      <a:r>
                        <a:rPr lang="it-IT" sz="1400" dirty="0" err="1">
                          <a:effectLst/>
                        </a:rPr>
                        <a:t>m.d.c</a:t>
                      </a:r>
                      <a:r>
                        <a:rPr lang="it-IT" sz="1400" dirty="0">
                          <a:effectLst/>
                        </a:rPr>
                        <a:t>.</a:t>
                      </a:r>
                      <a:endParaRPr lang="it-IT"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nSpc>
                          <a:spcPct val="115000"/>
                        </a:lnSpc>
                        <a:spcAft>
                          <a:spcPts val="1000"/>
                        </a:spcAft>
                      </a:pPr>
                      <a:r>
                        <a:rPr lang="it-IT" sz="1400">
                          <a:effectLst/>
                        </a:rPr>
                        <a:t> </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nSpc>
                          <a:spcPct val="115000"/>
                        </a:lnSpc>
                        <a:spcAft>
                          <a:spcPts val="1000"/>
                        </a:spcAft>
                      </a:pPr>
                      <a:r>
                        <a:rPr lang="it-IT" sz="1400">
                          <a:effectLst/>
                        </a:rPr>
                        <a:t>Cistoscopia</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nSpc>
                          <a:spcPct val="115000"/>
                        </a:lnSpc>
                        <a:spcAft>
                          <a:spcPts val="1000"/>
                        </a:spcAft>
                      </a:pPr>
                      <a:r>
                        <a:rPr lang="it-IT" sz="1100">
                          <a:effectLst/>
                        </a:rPr>
                        <a:t> </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xmlns="" val="2366378804"/>
                  </a:ext>
                </a:extLst>
              </a:tr>
              <a:tr h="665360">
                <a:tc>
                  <a:txBody>
                    <a:bodyPr/>
                    <a:lstStyle/>
                    <a:p>
                      <a:pPr>
                        <a:lnSpc>
                          <a:spcPct val="115000"/>
                        </a:lnSpc>
                        <a:spcAft>
                          <a:spcPts val="1000"/>
                        </a:spcAft>
                      </a:pPr>
                      <a:r>
                        <a:rPr lang="it-IT" sz="1400">
                          <a:effectLst/>
                        </a:rPr>
                        <a:t>PSA annuale</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nSpc>
                          <a:spcPct val="115000"/>
                        </a:lnSpc>
                        <a:spcAft>
                          <a:spcPts val="1000"/>
                        </a:spcAft>
                      </a:pPr>
                      <a:r>
                        <a:rPr lang="it-IT" sz="1400">
                          <a:effectLst/>
                        </a:rPr>
                        <a:t> </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nSpc>
                          <a:spcPct val="115000"/>
                        </a:lnSpc>
                        <a:spcAft>
                          <a:spcPts val="1000"/>
                        </a:spcAft>
                      </a:pPr>
                      <a:r>
                        <a:rPr lang="it-IT" sz="1400" dirty="0">
                          <a:effectLst/>
                        </a:rPr>
                        <a:t>RMN</a:t>
                      </a:r>
                      <a:endParaRPr lang="it-IT"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nSpc>
                          <a:spcPct val="115000"/>
                        </a:lnSpc>
                        <a:spcAft>
                          <a:spcPts val="1000"/>
                        </a:spcAft>
                      </a:pPr>
                      <a:r>
                        <a:rPr lang="it-IT" sz="1400" dirty="0">
                          <a:effectLst/>
                        </a:rPr>
                        <a:t> </a:t>
                      </a:r>
                      <a:endParaRPr lang="it-IT"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nSpc>
                          <a:spcPct val="115000"/>
                        </a:lnSpc>
                        <a:spcAft>
                          <a:spcPts val="1000"/>
                        </a:spcAft>
                      </a:pPr>
                      <a:r>
                        <a:rPr lang="it-IT" sz="1400" dirty="0">
                          <a:effectLst/>
                        </a:rPr>
                        <a:t>Sedimento urinario es. citologico</a:t>
                      </a:r>
                      <a:endParaRPr lang="it-IT"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nSpc>
                          <a:spcPct val="115000"/>
                        </a:lnSpc>
                        <a:spcAft>
                          <a:spcPts val="1000"/>
                        </a:spcAft>
                      </a:pPr>
                      <a:r>
                        <a:rPr lang="it-IT" sz="1100">
                          <a:effectLst/>
                        </a:rPr>
                        <a:t> </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xmlns="" val="2594141741"/>
                  </a:ext>
                </a:extLst>
              </a:tr>
              <a:tr h="665360">
                <a:tc>
                  <a:txBody>
                    <a:bodyPr/>
                    <a:lstStyle/>
                    <a:p>
                      <a:pPr>
                        <a:lnSpc>
                          <a:spcPct val="115000"/>
                        </a:lnSpc>
                        <a:spcAft>
                          <a:spcPts val="1000"/>
                        </a:spcAft>
                      </a:pPr>
                      <a:r>
                        <a:rPr lang="it-IT" sz="1400">
                          <a:effectLst/>
                        </a:rPr>
                        <a:t>PSA-density annuale</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nSpc>
                          <a:spcPct val="115000"/>
                        </a:lnSpc>
                        <a:spcAft>
                          <a:spcPts val="1000"/>
                        </a:spcAft>
                      </a:pPr>
                      <a:r>
                        <a:rPr lang="it-IT" sz="1400">
                          <a:effectLst/>
                        </a:rPr>
                        <a:t> </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nSpc>
                          <a:spcPct val="115000"/>
                        </a:lnSpc>
                        <a:spcAft>
                          <a:spcPts val="1000"/>
                        </a:spcAft>
                      </a:pPr>
                      <a:r>
                        <a:rPr lang="it-IT" sz="1400">
                          <a:effectLst/>
                        </a:rPr>
                        <a:t>Sedimento urinario es. citologico</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nSpc>
                          <a:spcPct val="115000"/>
                        </a:lnSpc>
                        <a:spcAft>
                          <a:spcPts val="1000"/>
                        </a:spcAft>
                      </a:pPr>
                      <a:r>
                        <a:rPr lang="it-IT" sz="1400">
                          <a:effectLst/>
                        </a:rPr>
                        <a:t> </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nSpc>
                          <a:spcPct val="115000"/>
                        </a:lnSpc>
                        <a:spcAft>
                          <a:spcPts val="1000"/>
                        </a:spcAft>
                      </a:pPr>
                      <a:r>
                        <a:rPr lang="it-IT" sz="1400" dirty="0">
                          <a:effectLst/>
                        </a:rPr>
                        <a:t>TAC s/c </a:t>
                      </a:r>
                      <a:r>
                        <a:rPr lang="it-IT" sz="1400" dirty="0" err="1">
                          <a:effectLst/>
                        </a:rPr>
                        <a:t>m.d.c</a:t>
                      </a:r>
                      <a:r>
                        <a:rPr lang="it-IT" sz="1400" dirty="0">
                          <a:effectLst/>
                        </a:rPr>
                        <a:t>.</a:t>
                      </a:r>
                      <a:endParaRPr lang="it-IT"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nSpc>
                          <a:spcPct val="115000"/>
                        </a:lnSpc>
                        <a:spcAft>
                          <a:spcPts val="1000"/>
                        </a:spcAft>
                      </a:pPr>
                      <a:r>
                        <a:rPr lang="it-IT" sz="1100">
                          <a:effectLst/>
                        </a:rPr>
                        <a:t> </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xmlns="" val="708048181"/>
                  </a:ext>
                </a:extLst>
              </a:tr>
              <a:tr h="665360">
                <a:tc>
                  <a:txBody>
                    <a:bodyPr/>
                    <a:lstStyle/>
                    <a:p>
                      <a:pPr>
                        <a:lnSpc>
                          <a:spcPct val="115000"/>
                        </a:lnSpc>
                        <a:spcAft>
                          <a:spcPts val="1000"/>
                        </a:spcAft>
                      </a:pPr>
                      <a:r>
                        <a:rPr lang="it-IT" sz="1400">
                          <a:effectLst/>
                        </a:rPr>
                        <a:t> </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nSpc>
                          <a:spcPct val="115000"/>
                        </a:lnSpc>
                        <a:spcAft>
                          <a:spcPts val="1000"/>
                        </a:spcAft>
                      </a:pPr>
                      <a:r>
                        <a:rPr lang="it-IT" sz="1400">
                          <a:effectLst/>
                        </a:rPr>
                        <a:t> </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nSpc>
                          <a:spcPct val="115000"/>
                        </a:lnSpc>
                        <a:spcAft>
                          <a:spcPts val="1000"/>
                        </a:spcAft>
                      </a:pPr>
                      <a:r>
                        <a:rPr lang="it-IT" sz="1400">
                          <a:effectLst/>
                        </a:rPr>
                        <a:t>Ca 50, MCA</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nSpc>
                          <a:spcPct val="115000"/>
                        </a:lnSpc>
                        <a:spcAft>
                          <a:spcPts val="1000"/>
                        </a:spcAft>
                      </a:pPr>
                      <a:r>
                        <a:rPr lang="it-IT" sz="1400">
                          <a:effectLst/>
                        </a:rPr>
                        <a:t> </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nSpc>
                          <a:spcPct val="115000"/>
                        </a:lnSpc>
                        <a:spcAft>
                          <a:spcPts val="1000"/>
                        </a:spcAft>
                      </a:pPr>
                      <a:r>
                        <a:rPr lang="it-IT" sz="1400" dirty="0">
                          <a:effectLst/>
                        </a:rPr>
                        <a:t>RMN</a:t>
                      </a:r>
                      <a:endParaRPr lang="it-IT"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nSpc>
                          <a:spcPct val="115000"/>
                        </a:lnSpc>
                        <a:spcAft>
                          <a:spcPts val="1000"/>
                        </a:spcAft>
                      </a:pPr>
                      <a:r>
                        <a:rPr lang="it-IT" sz="1100">
                          <a:effectLst/>
                        </a:rPr>
                        <a:t> </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xmlns="" val="3098532027"/>
                  </a:ext>
                </a:extLst>
              </a:tr>
              <a:tr h="665360">
                <a:tc>
                  <a:txBody>
                    <a:bodyPr/>
                    <a:lstStyle/>
                    <a:p>
                      <a:pPr>
                        <a:lnSpc>
                          <a:spcPct val="115000"/>
                        </a:lnSpc>
                        <a:spcAft>
                          <a:spcPts val="1000"/>
                        </a:spcAft>
                      </a:pPr>
                      <a:r>
                        <a:rPr lang="it-IT" sz="1400">
                          <a:effectLst/>
                        </a:rPr>
                        <a:t> </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nSpc>
                          <a:spcPct val="115000"/>
                        </a:lnSpc>
                        <a:spcAft>
                          <a:spcPts val="1000"/>
                        </a:spcAft>
                      </a:pPr>
                      <a:r>
                        <a:rPr lang="it-IT" sz="1400">
                          <a:effectLst/>
                        </a:rPr>
                        <a:t> </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nSpc>
                          <a:spcPct val="115000"/>
                        </a:lnSpc>
                        <a:spcAft>
                          <a:spcPts val="1000"/>
                        </a:spcAft>
                      </a:pPr>
                      <a:r>
                        <a:rPr lang="it-IT" sz="1400">
                          <a:effectLst/>
                        </a:rPr>
                        <a:t> </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nSpc>
                          <a:spcPct val="115000"/>
                        </a:lnSpc>
                        <a:spcAft>
                          <a:spcPts val="1000"/>
                        </a:spcAft>
                      </a:pPr>
                      <a:r>
                        <a:rPr lang="it-IT" sz="1400">
                          <a:effectLst/>
                        </a:rPr>
                        <a:t> </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nSpc>
                          <a:spcPct val="115000"/>
                        </a:lnSpc>
                        <a:spcAft>
                          <a:spcPts val="1000"/>
                        </a:spcAft>
                      </a:pPr>
                      <a:r>
                        <a:rPr lang="it-IT" sz="1400" dirty="0">
                          <a:effectLst/>
                        </a:rPr>
                        <a:t>Ca 19-9, TPA</a:t>
                      </a:r>
                      <a:endParaRPr lang="it-IT"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nSpc>
                          <a:spcPct val="115000"/>
                        </a:lnSpc>
                        <a:spcAft>
                          <a:spcPts val="1000"/>
                        </a:spcAft>
                      </a:pPr>
                      <a:r>
                        <a:rPr lang="it-IT" sz="1100">
                          <a:effectLst/>
                        </a:rPr>
                        <a:t> </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xmlns="" val="4109897193"/>
                  </a:ext>
                </a:extLst>
              </a:tr>
              <a:tr h="665360">
                <a:tc gridSpan="2">
                  <a:txBody>
                    <a:bodyPr/>
                    <a:lstStyle/>
                    <a:p>
                      <a:pPr algn="ctr">
                        <a:lnSpc>
                          <a:spcPct val="115000"/>
                        </a:lnSpc>
                        <a:spcAft>
                          <a:spcPts val="1000"/>
                        </a:spcAft>
                      </a:pPr>
                      <a:r>
                        <a:rPr lang="it-IT" sz="1400">
                          <a:effectLst/>
                          <a:highlight>
                            <a:srgbClr val="FFFF00"/>
                          </a:highlight>
                        </a:rPr>
                        <a:t>Testicolo (criptorchidi)</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hMerge="1">
                  <a:txBody>
                    <a:bodyPr/>
                    <a:lstStyle/>
                    <a:p>
                      <a:endParaRPr lang="it-IT"/>
                    </a:p>
                  </a:txBody>
                  <a:tcPr/>
                </a:tc>
                <a:tc>
                  <a:txBody>
                    <a:bodyPr/>
                    <a:lstStyle/>
                    <a:p>
                      <a:pPr algn="ctr">
                        <a:lnSpc>
                          <a:spcPct val="115000"/>
                        </a:lnSpc>
                        <a:spcAft>
                          <a:spcPts val="1000"/>
                        </a:spcAft>
                      </a:pPr>
                      <a:r>
                        <a:rPr lang="it-IT" sz="1400">
                          <a:effectLst/>
                        </a:rPr>
                        <a:t> </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gn="ctr">
                        <a:lnSpc>
                          <a:spcPct val="115000"/>
                        </a:lnSpc>
                        <a:spcAft>
                          <a:spcPts val="1000"/>
                        </a:spcAft>
                      </a:pPr>
                      <a:r>
                        <a:rPr lang="it-IT" sz="1400">
                          <a:effectLst/>
                        </a:rPr>
                        <a:t> </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gn="ctr">
                        <a:lnSpc>
                          <a:spcPct val="115000"/>
                        </a:lnSpc>
                        <a:spcAft>
                          <a:spcPts val="1000"/>
                        </a:spcAft>
                      </a:pPr>
                      <a:r>
                        <a:rPr lang="it-IT" sz="1400" dirty="0">
                          <a:effectLst/>
                        </a:rPr>
                        <a:t> </a:t>
                      </a:r>
                      <a:endParaRPr lang="it-IT"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nSpc>
                          <a:spcPct val="115000"/>
                        </a:lnSpc>
                        <a:spcAft>
                          <a:spcPts val="1000"/>
                        </a:spcAft>
                      </a:pPr>
                      <a:r>
                        <a:rPr lang="it-IT" sz="1100">
                          <a:effectLst/>
                        </a:rPr>
                        <a:t> </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xmlns="" val="3518175148"/>
                  </a:ext>
                </a:extLst>
              </a:tr>
              <a:tr h="665360">
                <a:tc>
                  <a:txBody>
                    <a:bodyPr/>
                    <a:lstStyle/>
                    <a:p>
                      <a:pPr>
                        <a:lnSpc>
                          <a:spcPct val="115000"/>
                        </a:lnSpc>
                        <a:spcAft>
                          <a:spcPts val="1000"/>
                        </a:spcAft>
                      </a:pPr>
                      <a:r>
                        <a:rPr lang="it-IT" sz="1400">
                          <a:effectLst/>
                        </a:rPr>
                        <a:t>Ecografia scrotale</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nSpc>
                          <a:spcPct val="115000"/>
                        </a:lnSpc>
                        <a:spcAft>
                          <a:spcPts val="1000"/>
                        </a:spcAft>
                      </a:pPr>
                      <a:r>
                        <a:rPr lang="it-IT" sz="1400">
                          <a:effectLst/>
                        </a:rPr>
                        <a:t> </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nSpc>
                          <a:spcPct val="115000"/>
                        </a:lnSpc>
                        <a:spcAft>
                          <a:spcPts val="1000"/>
                        </a:spcAft>
                      </a:pPr>
                      <a:r>
                        <a:rPr lang="it-IT" sz="1400">
                          <a:effectLst/>
                        </a:rPr>
                        <a:t> </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nSpc>
                          <a:spcPct val="115000"/>
                        </a:lnSpc>
                        <a:spcAft>
                          <a:spcPts val="1000"/>
                        </a:spcAft>
                      </a:pPr>
                      <a:r>
                        <a:rPr lang="it-IT" sz="1400">
                          <a:effectLst/>
                        </a:rPr>
                        <a:t> </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nSpc>
                          <a:spcPct val="115000"/>
                        </a:lnSpc>
                        <a:spcAft>
                          <a:spcPts val="1000"/>
                        </a:spcAft>
                      </a:pPr>
                      <a:r>
                        <a:rPr lang="it-IT" sz="1400" dirty="0">
                          <a:effectLst/>
                        </a:rPr>
                        <a:t> </a:t>
                      </a:r>
                      <a:endParaRPr lang="it-IT"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nSpc>
                          <a:spcPct val="115000"/>
                        </a:lnSpc>
                        <a:spcAft>
                          <a:spcPts val="1000"/>
                        </a:spcAft>
                      </a:pPr>
                      <a:r>
                        <a:rPr lang="it-IT" sz="1100">
                          <a:effectLst/>
                        </a:rPr>
                        <a:t> </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xmlns="" val="3954929882"/>
                  </a:ext>
                </a:extLst>
              </a:tr>
              <a:tr h="665360">
                <a:tc>
                  <a:txBody>
                    <a:bodyPr/>
                    <a:lstStyle/>
                    <a:p>
                      <a:pPr>
                        <a:lnSpc>
                          <a:spcPct val="115000"/>
                        </a:lnSpc>
                        <a:spcAft>
                          <a:spcPts val="1000"/>
                        </a:spcAft>
                      </a:pPr>
                      <a:r>
                        <a:rPr lang="it-IT" sz="1400">
                          <a:effectLst/>
                        </a:rPr>
                        <a:t>alfa-FP, beta-HCG</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nSpc>
                          <a:spcPct val="115000"/>
                        </a:lnSpc>
                        <a:spcAft>
                          <a:spcPts val="1000"/>
                        </a:spcAft>
                      </a:pPr>
                      <a:r>
                        <a:rPr lang="it-IT" sz="1400">
                          <a:effectLst/>
                        </a:rPr>
                        <a:t> </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nSpc>
                          <a:spcPct val="115000"/>
                        </a:lnSpc>
                        <a:spcAft>
                          <a:spcPts val="1000"/>
                        </a:spcAft>
                      </a:pPr>
                      <a:r>
                        <a:rPr lang="it-IT" sz="1400" dirty="0">
                          <a:effectLst/>
                        </a:rPr>
                        <a:t> </a:t>
                      </a:r>
                      <a:endParaRPr lang="it-IT"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nSpc>
                          <a:spcPct val="115000"/>
                        </a:lnSpc>
                        <a:spcAft>
                          <a:spcPts val="1000"/>
                        </a:spcAft>
                      </a:pPr>
                      <a:r>
                        <a:rPr lang="it-IT" sz="1400">
                          <a:effectLst/>
                        </a:rPr>
                        <a:t> </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nSpc>
                          <a:spcPct val="115000"/>
                        </a:lnSpc>
                        <a:spcAft>
                          <a:spcPts val="1000"/>
                        </a:spcAft>
                      </a:pPr>
                      <a:r>
                        <a:rPr lang="it-IT" sz="1400" dirty="0">
                          <a:effectLst/>
                        </a:rPr>
                        <a:t> </a:t>
                      </a:r>
                      <a:endParaRPr lang="it-IT"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nSpc>
                          <a:spcPct val="115000"/>
                        </a:lnSpc>
                        <a:spcAft>
                          <a:spcPts val="1000"/>
                        </a:spcAft>
                      </a:pPr>
                      <a:r>
                        <a:rPr lang="it-IT" sz="1100" dirty="0">
                          <a:effectLst/>
                        </a:rPr>
                        <a:t> </a:t>
                      </a:r>
                      <a:endParaRPr lang="it-IT"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xmlns="" val="1669252965"/>
                  </a:ext>
                </a:extLst>
              </a:tr>
            </a:tbl>
          </a:graphicData>
        </a:graphic>
      </p:graphicFrame>
    </p:spTree>
    <p:extLst>
      <p:ext uri="{BB962C8B-B14F-4D97-AF65-F5344CB8AC3E}">
        <p14:creationId xmlns:p14="http://schemas.microsoft.com/office/powerpoint/2010/main" val="3941347400"/>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Segnaposto contenuto 3">
            <a:extLst>
              <a:ext uri="{FF2B5EF4-FFF2-40B4-BE49-F238E27FC236}">
                <a16:creationId xmlns:a16="http://schemas.microsoft.com/office/drawing/2014/main" xmlns="" id="{A285B8F9-E54D-1BC9-9460-C230317B9993}"/>
              </a:ext>
            </a:extLst>
          </p:cNvPr>
          <p:cNvGraphicFramePr>
            <a:graphicFrameLocks noGrp="1"/>
          </p:cNvGraphicFramePr>
          <p:nvPr>
            <p:ph idx="1"/>
            <p:extLst>
              <p:ext uri="{D42A27DB-BD31-4B8C-83A1-F6EECF244321}">
                <p14:modId xmlns:p14="http://schemas.microsoft.com/office/powerpoint/2010/main" val="3937336511"/>
              </p:ext>
            </p:extLst>
          </p:nvPr>
        </p:nvGraphicFramePr>
        <p:xfrm>
          <a:off x="2993707" y="455630"/>
          <a:ext cx="6204585" cy="5963250"/>
        </p:xfrm>
        <a:graphic>
          <a:graphicData uri="http://schemas.openxmlformats.org/drawingml/2006/table">
            <a:tbl>
              <a:tblPr>
                <a:tableStyleId>{5C22544A-7EE6-4342-B048-85BDC9FD1C3A}</a:tableStyleId>
              </a:tblPr>
              <a:tblGrid>
                <a:gridCol w="1844675">
                  <a:extLst>
                    <a:ext uri="{9D8B030D-6E8A-4147-A177-3AD203B41FA5}">
                      <a16:colId xmlns:a16="http://schemas.microsoft.com/office/drawing/2014/main" xmlns="" val="4221054314"/>
                    </a:ext>
                  </a:extLst>
                </a:gridCol>
                <a:gridCol w="224155">
                  <a:extLst>
                    <a:ext uri="{9D8B030D-6E8A-4147-A177-3AD203B41FA5}">
                      <a16:colId xmlns:a16="http://schemas.microsoft.com/office/drawing/2014/main" xmlns="" val="3925601585"/>
                    </a:ext>
                  </a:extLst>
                </a:gridCol>
                <a:gridCol w="1846580">
                  <a:extLst>
                    <a:ext uri="{9D8B030D-6E8A-4147-A177-3AD203B41FA5}">
                      <a16:colId xmlns:a16="http://schemas.microsoft.com/office/drawing/2014/main" xmlns="" val="1876783085"/>
                    </a:ext>
                  </a:extLst>
                </a:gridCol>
                <a:gridCol w="222250">
                  <a:extLst>
                    <a:ext uri="{9D8B030D-6E8A-4147-A177-3AD203B41FA5}">
                      <a16:colId xmlns:a16="http://schemas.microsoft.com/office/drawing/2014/main" xmlns="" val="2329932674"/>
                    </a:ext>
                  </a:extLst>
                </a:gridCol>
                <a:gridCol w="1847850">
                  <a:extLst>
                    <a:ext uri="{9D8B030D-6E8A-4147-A177-3AD203B41FA5}">
                      <a16:colId xmlns:a16="http://schemas.microsoft.com/office/drawing/2014/main" xmlns="" val="3176646069"/>
                    </a:ext>
                  </a:extLst>
                </a:gridCol>
                <a:gridCol w="219075">
                  <a:extLst>
                    <a:ext uri="{9D8B030D-6E8A-4147-A177-3AD203B41FA5}">
                      <a16:colId xmlns:a16="http://schemas.microsoft.com/office/drawing/2014/main" xmlns="" val="79152844"/>
                    </a:ext>
                  </a:extLst>
                </a:gridCol>
              </a:tblGrid>
              <a:tr h="0">
                <a:tc gridSpan="2">
                  <a:txBody>
                    <a:bodyPr/>
                    <a:lstStyle/>
                    <a:p>
                      <a:pPr algn="ctr">
                        <a:lnSpc>
                          <a:spcPct val="115000"/>
                        </a:lnSpc>
                        <a:spcAft>
                          <a:spcPts val="1000"/>
                        </a:spcAft>
                      </a:pPr>
                      <a:r>
                        <a:rPr lang="it-IT" sz="1200" dirty="0">
                          <a:effectLst/>
                          <a:highlight>
                            <a:srgbClr val="FFFF00"/>
                          </a:highlight>
                        </a:rPr>
                        <a:t>Fegato (casi a rischio)</a:t>
                      </a:r>
                      <a:endParaRPr lang="it-IT"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hMerge="1">
                  <a:txBody>
                    <a:bodyPr/>
                    <a:lstStyle/>
                    <a:p>
                      <a:endParaRPr lang="it-IT"/>
                    </a:p>
                  </a:txBody>
                  <a:tcPr/>
                </a:tc>
                <a:tc gridSpan="2">
                  <a:txBody>
                    <a:bodyPr/>
                    <a:lstStyle/>
                    <a:p>
                      <a:pPr algn="ctr">
                        <a:lnSpc>
                          <a:spcPct val="115000"/>
                        </a:lnSpc>
                        <a:spcAft>
                          <a:spcPts val="1000"/>
                        </a:spcAft>
                      </a:pPr>
                      <a:r>
                        <a:rPr lang="it-IT" sz="1200">
                          <a:effectLst/>
                          <a:highlight>
                            <a:srgbClr val="FFFF00"/>
                          </a:highlight>
                        </a:rPr>
                        <a:t>Ca. vie biliari (casi a rischio)</a:t>
                      </a:r>
                      <a:endParaRPr lang="it-IT"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hMerge="1">
                  <a:txBody>
                    <a:bodyPr/>
                    <a:lstStyle/>
                    <a:p>
                      <a:endParaRPr lang="it-IT"/>
                    </a:p>
                  </a:txBody>
                  <a:tcPr/>
                </a:tc>
                <a:tc>
                  <a:txBody>
                    <a:bodyPr/>
                    <a:lstStyle/>
                    <a:p>
                      <a:pPr algn="ctr">
                        <a:lnSpc>
                          <a:spcPct val="115000"/>
                        </a:lnSpc>
                        <a:spcAft>
                          <a:spcPts val="1000"/>
                        </a:spcAft>
                      </a:pPr>
                      <a:r>
                        <a:rPr lang="it-IT" sz="1200">
                          <a:effectLst/>
                        </a:rPr>
                        <a:t> </a:t>
                      </a:r>
                      <a:endParaRPr lang="it-IT"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nSpc>
                          <a:spcPct val="115000"/>
                        </a:lnSpc>
                        <a:spcAft>
                          <a:spcPts val="1000"/>
                        </a:spcAft>
                      </a:pPr>
                      <a:r>
                        <a:rPr lang="it-IT" sz="1100">
                          <a:effectLst/>
                        </a:rPr>
                        <a:t> </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xmlns="" val="804032898"/>
                  </a:ext>
                </a:extLst>
              </a:tr>
              <a:tr h="592680">
                <a:tc>
                  <a:txBody>
                    <a:bodyPr/>
                    <a:lstStyle/>
                    <a:p>
                      <a:pPr>
                        <a:lnSpc>
                          <a:spcPct val="115000"/>
                        </a:lnSpc>
                        <a:spcAft>
                          <a:spcPts val="1000"/>
                        </a:spcAft>
                      </a:pPr>
                      <a:r>
                        <a:rPr lang="it-IT" sz="1200" dirty="0">
                          <a:effectLst/>
                        </a:rPr>
                        <a:t>alfa-FP, Ferritina, CEA ogni 4-6 mesi</a:t>
                      </a:r>
                      <a:endParaRPr lang="it-IT"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nSpc>
                          <a:spcPct val="115000"/>
                        </a:lnSpc>
                        <a:spcAft>
                          <a:spcPts val="1000"/>
                        </a:spcAft>
                      </a:pPr>
                      <a:r>
                        <a:rPr lang="it-IT" sz="1200">
                          <a:effectLst/>
                        </a:rPr>
                        <a:t> </a:t>
                      </a:r>
                      <a:endParaRPr lang="it-IT"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nSpc>
                          <a:spcPct val="115000"/>
                        </a:lnSpc>
                        <a:spcAft>
                          <a:spcPts val="1000"/>
                        </a:spcAft>
                      </a:pPr>
                      <a:r>
                        <a:rPr lang="it-IT" sz="1200">
                          <a:effectLst/>
                        </a:rPr>
                        <a:t>Ecografia vie biliari</a:t>
                      </a:r>
                      <a:endParaRPr lang="it-IT"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nSpc>
                          <a:spcPct val="115000"/>
                        </a:lnSpc>
                        <a:spcAft>
                          <a:spcPts val="1000"/>
                        </a:spcAft>
                      </a:pPr>
                      <a:r>
                        <a:rPr lang="it-IT" sz="1200">
                          <a:effectLst/>
                        </a:rPr>
                        <a:t> </a:t>
                      </a:r>
                      <a:endParaRPr lang="it-IT"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nSpc>
                          <a:spcPct val="115000"/>
                        </a:lnSpc>
                        <a:spcAft>
                          <a:spcPts val="1000"/>
                        </a:spcAft>
                      </a:pPr>
                      <a:r>
                        <a:rPr lang="it-IT" sz="1200">
                          <a:effectLst/>
                        </a:rPr>
                        <a:t> </a:t>
                      </a:r>
                      <a:endParaRPr lang="it-IT"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nSpc>
                          <a:spcPct val="115000"/>
                        </a:lnSpc>
                        <a:spcAft>
                          <a:spcPts val="1000"/>
                        </a:spcAft>
                      </a:pPr>
                      <a:r>
                        <a:rPr lang="it-IT" sz="1100">
                          <a:effectLst/>
                        </a:rPr>
                        <a:t> </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xmlns="" val="2123163378"/>
                  </a:ext>
                </a:extLst>
              </a:tr>
              <a:tr h="592680">
                <a:tc>
                  <a:txBody>
                    <a:bodyPr/>
                    <a:lstStyle/>
                    <a:p>
                      <a:pPr>
                        <a:lnSpc>
                          <a:spcPct val="115000"/>
                        </a:lnSpc>
                        <a:spcAft>
                          <a:spcPts val="1000"/>
                        </a:spcAft>
                      </a:pPr>
                      <a:r>
                        <a:rPr lang="it-IT" sz="1200" dirty="0">
                          <a:effectLst/>
                        </a:rPr>
                        <a:t>Ecografia epatica ogni 4-6 mesi</a:t>
                      </a:r>
                      <a:endParaRPr lang="it-IT"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nSpc>
                          <a:spcPct val="115000"/>
                        </a:lnSpc>
                        <a:spcAft>
                          <a:spcPts val="1000"/>
                        </a:spcAft>
                      </a:pPr>
                      <a:r>
                        <a:rPr lang="it-IT" sz="1200">
                          <a:effectLst/>
                        </a:rPr>
                        <a:t> </a:t>
                      </a:r>
                      <a:endParaRPr lang="it-IT"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nSpc>
                          <a:spcPct val="115000"/>
                        </a:lnSpc>
                        <a:spcAft>
                          <a:spcPts val="1000"/>
                        </a:spcAft>
                      </a:pPr>
                      <a:r>
                        <a:rPr lang="it-IT" sz="1200" dirty="0">
                          <a:effectLst/>
                        </a:rPr>
                        <a:t>TAC s/c </a:t>
                      </a:r>
                      <a:r>
                        <a:rPr lang="it-IT" sz="1200" dirty="0" err="1">
                          <a:effectLst/>
                        </a:rPr>
                        <a:t>m.d.c</a:t>
                      </a:r>
                      <a:r>
                        <a:rPr lang="it-IT" sz="1200" dirty="0">
                          <a:effectLst/>
                        </a:rPr>
                        <a:t>.</a:t>
                      </a:r>
                      <a:endParaRPr lang="it-IT"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nSpc>
                          <a:spcPct val="115000"/>
                        </a:lnSpc>
                        <a:spcAft>
                          <a:spcPts val="1000"/>
                        </a:spcAft>
                      </a:pPr>
                      <a:r>
                        <a:rPr lang="it-IT" sz="1200">
                          <a:effectLst/>
                        </a:rPr>
                        <a:t> </a:t>
                      </a:r>
                      <a:endParaRPr lang="it-IT"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nSpc>
                          <a:spcPct val="115000"/>
                        </a:lnSpc>
                        <a:spcAft>
                          <a:spcPts val="1000"/>
                        </a:spcAft>
                      </a:pPr>
                      <a:r>
                        <a:rPr lang="it-IT" sz="1200">
                          <a:effectLst/>
                        </a:rPr>
                        <a:t> </a:t>
                      </a:r>
                      <a:endParaRPr lang="it-IT"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nSpc>
                          <a:spcPct val="115000"/>
                        </a:lnSpc>
                        <a:spcAft>
                          <a:spcPts val="1000"/>
                        </a:spcAft>
                      </a:pPr>
                      <a:r>
                        <a:rPr lang="it-IT" sz="1100">
                          <a:effectLst/>
                        </a:rPr>
                        <a:t> </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xmlns="" val="3367333079"/>
                  </a:ext>
                </a:extLst>
              </a:tr>
              <a:tr h="592680">
                <a:tc>
                  <a:txBody>
                    <a:bodyPr/>
                    <a:lstStyle/>
                    <a:p>
                      <a:pPr>
                        <a:lnSpc>
                          <a:spcPct val="115000"/>
                        </a:lnSpc>
                        <a:spcAft>
                          <a:spcPts val="1000"/>
                        </a:spcAft>
                      </a:pPr>
                      <a:r>
                        <a:rPr lang="it-IT" sz="1200">
                          <a:effectLst/>
                        </a:rPr>
                        <a:t>TAC s/c m.d.c.</a:t>
                      </a:r>
                      <a:endParaRPr lang="it-IT"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nSpc>
                          <a:spcPct val="115000"/>
                        </a:lnSpc>
                        <a:spcAft>
                          <a:spcPts val="1000"/>
                        </a:spcAft>
                      </a:pPr>
                      <a:r>
                        <a:rPr lang="it-IT" sz="1200">
                          <a:effectLst/>
                        </a:rPr>
                        <a:t> </a:t>
                      </a:r>
                      <a:endParaRPr lang="it-IT"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nSpc>
                          <a:spcPct val="115000"/>
                        </a:lnSpc>
                        <a:spcAft>
                          <a:spcPts val="1000"/>
                        </a:spcAft>
                      </a:pPr>
                      <a:r>
                        <a:rPr lang="it-IT" sz="1200" dirty="0">
                          <a:effectLst/>
                        </a:rPr>
                        <a:t>RMN</a:t>
                      </a:r>
                      <a:endParaRPr lang="it-IT"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nSpc>
                          <a:spcPct val="115000"/>
                        </a:lnSpc>
                        <a:spcAft>
                          <a:spcPts val="1000"/>
                        </a:spcAft>
                      </a:pPr>
                      <a:r>
                        <a:rPr lang="it-IT" sz="1200">
                          <a:effectLst/>
                        </a:rPr>
                        <a:t> </a:t>
                      </a:r>
                      <a:endParaRPr lang="it-IT"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nSpc>
                          <a:spcPct val="115000"/>
                        </a:lnSpc>
                        <a:spcAft>
                          <a:spcPts val="1000"/>
                        </a:spcAft>
                      </a:pPr>
                      <a:r>
                        <a:rPr lang="it-IT" sz="1200">
                          <a:effectLst/>
                        </a:rPr>
                        <a:t> </a:t>
                      </a:r>
                      <a:endParaRPr lang="it-IT"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nSpc>
                          <a:spcPct val="115000"/>
                        </a:lnSpc>
                        <a:spcAft>
                          <a:spcPts val="1000"/>
                        </a:spcAft>
                      </a:pPr>
                      <a:r>
                        <a:rPr lang="it-IT" sz="1100">
                          <a:effectLst/>
                        </a:rPr>
                        <a:t> </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xmlns="" val="2475075489"/>
                  </a:ext>
                </a:extLst>
              </a:tr>
              <a:tr h="592680">
                <a:tc>
                  <a:txBody>
                    <a:bodyPr/>
                    <a:lstStyle/>
                    <a:p>
                      <a:pPr>
                        <a:lnSpc>
                          <a:spcPct val="115000"/>
                        </a:lnSpc>
                        <a:spcAft>
                          <a:spcPts val="1000"/>
                        </a:spcAft>
                      </a:pPr>
                      <a:r>
                        <a:rPr lang="it-IT" sz="1200">
                          <a:effectLst/>
                        </a:rPr>
                        <a:t>RMN</a:t>
                      </a:r>
                      <a:endParaRPr lang="it-IT"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nSpc>
                          <a:spcPct val="115000"/>
                        </a:lnSpc>
                        <a:spcAft>
                          <a:spcPts val="1000"/>
                        </a:spcAft>
                      </a:pPr>
                      <a:r>
                        <a:rPr lang="it-IT" sz="1200">
                          <a:effectLst/>
                        </a:rPr>
                        <a:t> </a:t>
                      </a:r>
                      <a:endParaRPr lang="it-IT"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nSpc>
                          <a:spcPct val="115000"/>
                        </a:lnSpc>
                        <a:spcAft>
                          <a:spcPts val="1000"/>
                        </a:spcAft>
                      </a:pPr>
                      <a:r>
                        <a:rPr lang="it-IT" sz="1200">
                          <a:effectLst/>
                        </a:rPr>
                        <a:t>Ca 19-9, CEA</a:t>
                      </a:r>
                      <a:endParaRPr lang="it-IT"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nSpc>
                          <a:spcPct val="115000"/>
                        </a:lnSpc>
                        <a:spcAft>
                          <a:spcPts val="1000"/>
                        </a:spcAft>
                      </a:pPr>
                      <a:r>
                        <a:rPr lang="it-IT" sz="1200" dirty="0">
                          <a:effectLst/>
                        </a:rPr>
                        <a:t> </a:t>
                      </a:r>
                      <a:endParaRPr lang="it-IT"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nSpc>
                          <a:spcPct val="115000"/>
                        </a:lnSpc>
                        <a:spcAft>
                          <a:spcPts val="1000"/>
                        </a:spcAft>
                      </a:pPr>
                      <a:r>
                        <a:rPr lang="it-IT" sz="1200" dirty="0">
                          <a:effectLst/>
                        </a:rPr>
                        <a:t> </a:t>
                      </a:r>
                      <a:endParaRPr lang="it-IT"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nSpc>
                          <a:spcPct val="115000"/>
                        </a:lnSpc>
                        <a:spcAft>
                          <a:spcPts val="1000"/>
                        </a:spcAft>
                      </a:pPr>
                      <a:r>
                        <a:rPr lang="it-IT" sz="1100">
                          <a:effectLst/>
                        </a:rPr>
                        <a:t> </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xmlns="" val="441425634"/>
                  </a:ext>
                </a:extLst>
              </a:tr>
              <a:tr h="431137">
                <a:tc gridSpan="2">
                  <a:txBody>
                    <a:bodyPr/>
                    <a:lstStyle/>
                    <a:p>
                      <a:pPr algn="ctr">
                        <a:lnSpc>
                          <a:spcPct val="115000"/>
                        </a:lnSpc>
                        <a:spcAft>
                          <a:spcPts val="1000"/>
                        </a:spcAft>
                      </a:pPr>
                      <a:r>
                        <a:rPr lang="it-IT" sz="1200">
                          <a:effectLst/>
                          <a:highlight>
                            <a:srgbClr val="FFFF00"/>
                          </a:highlight>
                        </a:rPr>
                        <a:t>Esofago-Stomaco (casi a rischio)</a:t>
                      </a:r>
                      <a:endParaRPr lang="it-IT"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hMerge="1">
                  <a:txBody>
                    <a:bodyPr/>
                    <a:lstStyle/>
                    <a:p>
                      <a:endParaRPr lang="it-IT"/>
                    </a:p>
                  </a:txBody>
                  <a:tcPr/>
                </a:tc>
                <a:tc gridSpan="2">
                  <a:txBody>
                    <a:bodyPr/>
                    <a:lstStyle/>
                    <a:p>
                      <a:pPr algn="ctr">
                        <a:lnSpc>
                          <a:spcPct val="115000"/>
                        </a:lnSpc>
                        <a:spcAft>
                          <a:spcPts val="1000"/>
                        </a:spcAft>
                      </a:pPr>
                      <a:r>
                        <a:rPr lang="it-IT" sz="1200">
                          <a:effectLst/>
                          <a:highlight>
                            <a:srgbClr val="FFFF00"/>
                          </a:highlight>
                        </a:rPr>
                        <a:t>Tenue (celiachia, M.I.C.I.)</a:t>
                      </a:r>
                      <a:endParaRPr lang="it-IT"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hMerge="1">
                  <a:txBody>
                    <a:bodyPr/>
                    <a:lstStyle/>
                    <a:p>
                      <a:endParaRPr lang="it-IT"/>
                    </a:p>
                  </a:txBody>
                  <a:tcPr/>
                </a:tc>
                <a:tc gridSpan="2">
                  <a:txBody>
                    <a:bodyPr/>
                    <a:lstStyle/>
                    <a:p>
                      <a:pPr algn="ctr">
                        <a:lnSpc>
                          <a:spcPct val="115000"/>
                        </a:lnSpc>
                        <a:spcAft>
                          <a:spcPts val="1000"/>
                        </a:spcAft>
                      </a:pPr>
                      <a:r>
                        <a:rPr lang="it-IT" sz="1200" dirty="0">
                          <a:effectLst/>
                          <a:highlight>
                            <a:srgbClr val="FFFF00"/>
                          </a:highlight>
                        </a:rPr>
                        <a:t>Colon – Retto (età &gt; 50a.)</a:t>
                      </a:r>
                      <a:endParaRPr lang="it-IT"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hMerge="1">
                  <a:txBody>
                    <a:bodyPr/>
                    <a:lstStyle/>
                    <a:p>
                      <a:endParaRPr lang="it-IT"/>
                    </a:p>
                  </a:txBody>
                  <a:tcPr/>
                </a:tc>
                <a:extLst>
                  <a:ext uri="{0D108BD9-81ED-4DB2-BD59-A6C34878D82A}">
                    <a16:rowId xmlns:a16="http://schemas.microsoft.com/office/drawing/2014/main" xmlns="" val="3872023430"/>
                  </a:ext>
                </a:extLst>
              </a:tr>
              <a:tr h="592680">
                <a:tc>
                  <a:txBody>
                    <a:bodyPr/>
                    <a:lstStyle/>
                    <a:p>
                      <a:pPr>
                        <a:lnSpc>
                          <a:spcPct val="115000"/>
                        </a:lnSpc>
                        <a:spcAft>
                          <a:spcPts val="1000"/>
                        </a:spcAft>
                      </a:pPr>
                      <a:r>
                        <a:rPr lang="it-IT" sz="1200">
                          <a:effectLst/>
                        </a:rPr>
                        <a:t>EGDscopia</a:t>
                      </a:r>
                      <a:endParaRPr lang="it-IT"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nSpc>
                          <a:spcPct val="115000"/>
                        </a:lnSpc>
                        <a:spcAft>
                          <a:spcPts val="1000"/>
                        </a:spcAft>
                      </a:pPr>
                      <a:r>
                        <a:rPr lang="it-IT" sz="1200">
                          <a:effectLst/>
                        </a:rPr>
                        <a:t> </a:t>
                      </a:r>
                      <a:endParaRPr lang="it-IT"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nSpc>
                          <a:spcPct val="115000"/>
                        </a:lnSpc>
                        <a:spcAft>
                          <a:spcPts val="1000"/>
                        </a:spcAft>
                      </a:pPr>
                      <a:r>
                        <a:rPr lang="it-IT" sz="1200">
                          <a:effectLst/>
                        </a:rPr>
                        <a:t>Endoscopia</a:t>
                      </a:r>
                      <a:endParaRPr lang="it-IT"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nSpc>
                          <a:spcPct val="115000"/>
                        </a:lnSpc>
                        <a:spcAft>
                          <a:spcPts val="1000"/>
                        </a:spcAft>
                      </a:pPr>
                      <a:r>
                        <a:rPr lang="it-IT" sz="1200">
                          <a:effectLst/>
                        </a:rPr>
                        <a:t> </a:t>
                      </a:r>
                      <a:endParaRPr lang="it-IT"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nSpc>
                          <a:spcPct val="115000"/>
                        </a:lnSpc>
                        <a:spcAft>
                          <a:spcPts val="1000"/>
                        </a:spcAft>
                      </a:pPr>
                      <a:r>
                        <a:rPr lang="it-IT" sz="1200" dirty="0">
                          <a:effectLst/>
                        </a:rPr>
                        <a:t>Sangue occulto nelle feci annuale</a:t>
                      </a:r>
                      <a:endParaRPr lang="it-IT"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nSpc>
                          <a:spcPct val="115000"/>
                        </a:lnSpc>
                        <a:spcAft>
                          <a:spcPts val="1000"/>
                        </a:spcAft>
                      </a:pPr>
                      <a:r>
                        <a:rPr lang="it-IT" sz="1100">
                          <a:effectLst/>
                        </a:rPr>
                        <a:t> </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xmlns="" val="17133871"/>
                  </a:ext>
                </a:extLst>
              </a:tr>
              <a:tr h="592680">
                <a:tc>
                  <a:txBody>
                    <a:bodyPr/>
                    <a:lstStyle/>
                    <a:p>
                      <a:pPr>
                        <a:lnSpc>
                          <a:spcPct val="115000"/>
                        </a:lnSpc>
                        <a:spcAft>
                          <a:spcPts val="1000"/>
                        </a:spcAft>
                      </a:pPr>
                      <a:r>
                        <a:rPr lang="it-IT" sz="1200">
                          <a:effectLst/>
                        </a:rPr>
                        <a:t>Ecografia esofagogastrica con m.d.c. orale</a:t>
                      </a:r>
                      <a:endParaRPr lang="it-IT"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nSpc>
                          <a:spcPct val="115000"/>
                        </a:lnSpc>
                        <a:spcAft>
                          <a:spcPts val="1000"/>
                        </a:spcAft>
                      </a:pPr>
                      <a:r>
                        <a:rPr lang="it-IT" sz="1200">
                          <a:effectLst/>
                        </a:rPr>
                        <a:t> </a:t>
                      </a:r>
                      <a:endParaRPr lang="it-IT"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nSpc>
                          <a:spcPct val="115000"/>
                        </a:lnSpc>
                        <a:spcAft>
                          <a:spcPts val="1000"/>
                        </a:spcAft>
                      </a:pPr>
                      <a:r>
                        <a:rPr lang="it-IT" sz="1200">
                          <a:effectLst/>
                        </a:rPr>
                        <a:t>Ecografia del tenue con m.d.c. orale</a:t>
                      </a:r>
                      <a:endParaRPr lang="it-IT"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nSpc>
                          <a:spcPct val="115000"/>
                        </a:lnSpc>
                        <a:spcAft>
                          <a:spcPts val="1000"/>
                        </a:spcAft>
                      </a:pPr>
                      <a:r>
                        <a:rPr lang="it-IT" sz="1200">
                          <a:effectLst/>
                        </a:rPr>
                        <a:t> </a:t>
                      </a:r>
                      <a:endParaRPr lang="it-IT"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nSpc>
                          <a:spcPct val="115000"/>
                        </a:lnSpc>
                        <a:spcAft>
                          <a:spcPts val="1000"/>
                        </a:spcAft>
                      </a:pPr>
                      <a:r>
                        <a:rPr lang="it-IT" sz="1200" dirty="0">
                          <a:effectLst/>
                        </a:rPr>
                        <a:t>Colonscopia biennale</a:t>
                      </a:r>
                      <a:endParaRPr lang="it-IT"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nSpc>
                          <a:spcPct val="115000"/>
                        </a:lnSpc>
                        <a:spcAft>
                          <a:spcPts val="1000"/>
                        </a:spcAft>
                      </a:pPr>
                      <a:r>
                        <a:rPr lang="it-IT" sz="1100">
                          <a:effectLst/>
                        </a:rPr>
                        <a:t> </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xmlns="" val="1921550535"/>
                  </a:ext>
                </a:extLst>
              </a:tr>
              <a:tr h="592680">
                <a:tc>
                  <a:txBody>
                    <a:bodyPr/>
                    <a:lstStyle/>
                    <a:p>
                      <a:pPr>
                        <a:lnSpc>
                          <a:spcPct val="115000"/>
                        </a:lnSpc>
                        <a:spcAft>
                          <a:spcPts val="1000"/>
                        </a:spcAft>
                      </a:pPr>
                      <a:r>
                        <a:rPr lang="it-IT" sz="1200">
                          <a:effectLst/>
                        </a:rPr>
                        <a:t>TAC s/c m.d.c.</a:t>
                      </a:r>
                      <a:endParaRPr lang="it-IT"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nSpc>
                          <a:spcPct val="115000"/>
                        </a:lnSpc>
                        <a:spcAft>
                          <a:spcPts val="1000"/>
                        </a:spcAft>
                      </a:pPr>
                      <a:r>
                        <a:rPr lang="it-IT" sz="1200">
                          <a:effectLst/>
                        </a:rPr>
                        <a:t> </a:t>
                      </a:r>
                      <a:endParaRPr lang="it-IT"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nSpc>
                          <a:spcPct val="115000"/>
                        </a:lnSpc>
                        <a:spcAft>
                          <a:spcPts val="1000"/>
                        </a:spcAft>
                      </a:pPr>
                      <a:r>
                        <a:rPr lang="it-IT" sz="1200">
                          <a:effectLst/>
                        </a:rPr>
                        <a:t>CEA</a:t>
                      </a:r>
                      <a:endParaRPr lang="it-IT"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nSpc>
                          <a:spcPct val="115000"/>
                        </a:lnSpc>
                        <a:spcAft>
                          <a:spcPts val="1000"/>
                        </a:spcAft>
                      </a:pPr>
                      <a:r>
                        <a:rPr lang="it-IT" sz="1200">
                          <a:effectLst/>
                        </a:rPr>
                        <a:t> </a:t>
                      </a:r>
                      <a:endParaRPr lang="it-IT"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nSpc>
                          <a:spcPct val="115000"/>
                        </a:lnSpc>
                        <a:spcAft>
                          <a:spcPts val="1000"/>
                        </a:spcAft>
                      </a:pPr>
                      <a:r>
                        <a:rPr lang="it-IT" sz="1200" dirty="0">
                          <a:effectLst/>
                        </a:rPr>
                        <a:t>Ecografia del colon</a:t>
                      </a:r>
                      <a:endParaRPr lang="it-IT"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nSpc>
                          <a:spcPct val="115000"/>
                        </a:lnSpc>
                        <a:spcAft>
                          <a:spcPts val="1000"/>
                        </a:spcAft>
                      </a:pPr>
                      <a:r>
                        <a:rPr lang="it-IT" sz="1100">
                          <a:effectLst/>
                        </a:rPr>
                        <a:t> </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xmlns="" val="1439487084"/>
                  </a:ext>
                </a:extLst>
              </a:tr>
              <a:tr h="592680">
                <a:tc>
                  <a:txBody>
                    <a:bodyPr/>
                    <a:lstStyle/>
                    <a:p>
                      <a:pPr>
                        <a:lnSpc>
                          <a:spcPct val="115000"/>
                        </a:lnSpc>
                        <a:spcAft>
                          <a:spcPts val="1000"/>
                        </a:spcAft>
                      </a:pPr>
                      <a:r>
                        <a:rPr lang="it-IT" sz="1200">
                          <a:effectLst/>
                        </a:rPr>
                        <a:t>RMN</a:t>
                      </a:r>
                      <a:endParaRPr lang="it-IT"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nSpc>
                          <a:spcPct val="115000"/>
                        </a:lnSpc>
                        <a:spcAft>
                          <a:spcPts val="1000"/>
                        </a:spcAft>
                      </a:pPr>
                      <a:r>
                        <a:rPr lang="it-IT" sz="1200">
                          <a:effectLst/>
                        </a:rPr>
                        <a:t> </a:t>
                      </a:r>
                      <a:endParaRPr lang="it-IT"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nSpc>
                          <a:spcPct val="115000"/>
                        </a:lnSpc>
                        <a:spcAft>
                          <a:spcPts val="1000"/>
                        </a:spcAft>
                      </a:pPr>
                      <a:r>
                        <a:rPr lang="it-IT" sz="1200">
                          <a:effectLst/>
                        </a:rPr>
                        <a:t> </a:t>
                      </a:r>
                      <a:endParaRPr lang="it-IT"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nSpc>
                          <a:spcPct val="115000"/>
                        </a:lnSpc>
                        <a:spcAft>
                          <a:spcPts val="1000"/>
                        </a:spcAft>
                      </a:pPr>
                      <a:r>
                        <a:rPr lang="it-IT" sz="1200">
                          <a:effectLst/>
                        </a:rPr>
                        <a:t> </a:t>
                      </a:r>
                      <a:endParaRPr lang="it-IT"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nSpc>
                          <a:spcPct val="115000"/>
                        </a:lnSpc>
                        <a:spcAft>
                          <a:spcPts val="1000"/>
                        </a:spcAft>
                      </a:pPr>
                      <a:r>
                        <a:rPr lang="it-IT" sz="1200" dirty="0">
                          <a:effectLst/>
                        </a:rPr>
                        <a:t>Ecografia della parete rettale</a:t>
                      </a:r>
                      <a:endParaRPr lang="it-IT"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nSpc>
                          <a:spcPct val="115000"/>
                        </a:lnSpc>
                        <a:spcAft>
                          <a:spcPts val="1000"/>
                        </a:spcAft>
                      </a:pPr>
                      <a:r>
                        <a:rPr lang="it-IT" sz="1100">
                          <a:effectLst/>
                        </a:rPr>
                        <a:t> </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xmlns="" val="901223629"/>
                  </a:ext>
                </a:extLst>
              </a:tr>
              <a:tr h="592680">
                <a:tc>
                  <a:txBody>
                    <a:bodyPr/>
                    <a:lstStyle/>
                    <a:p>
                      <a:pPr>
                        <a:lnSpc>
                          <a:spcPct val="115000"/>
                        </a:lnSpc>
                        <a:spcAft>
                          <a:spcPts val="1000"/>
                        </a:spcAft>
                      </a:pPr>
                      <a:r>
                        <a:rPr lang="it-IT" sz="1200">
                          <a:effectLst/>
                        </a:rPr>
                        <a:t>Ca 19-9, Ca 50, Ca 72-4, CEA, TPA</a:t>
                      </a:r>
                      <a:endParaRPr lang="it-IT"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nSpc>
                          <a:spcPct val="115000"/>
                        </a:lnSpc>
                        <a:spcAft>
                          <a:spcPts val="1000"/>
                        </a:spcAft>
                      </a:pPr>
                      <a:r>
                        <a:rPr lang="it-IT" sz="1200">
                          <a:effectLst/>
                        </a:rPr>
                        <a:t> </a:t>
                      </a:r>
                      <a:endParaRPr lang="it-IT"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nSpc>
                          <a:spcPct val="115000"/>
                        </a:lnSpc>
                        <a:spcAft>
                          <a:spcPts val="1000"/>
                        </a:spcAft>
                      </a:pPr>
                      <a:r>
                        <a:rPr lang="it-IT" sz="1200">
                          <a:effectLst/>
                        </a:rPr>
                        <a:t> </a:t>
                      </a:r>
                      <a:endParaRPr lang="it-IT"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nSpc>
                          <a:spcPct val="115000"/>
                        </a:lnSpc>
                        <a:spcAft>
                          <a:spcPts val="1000"/>
                        </a:spcAft>
                      </a:pPr>
                      <a:r>
                        <a:rPr lang="it-IT" sz="1200">
                          <a:effectLst/>
                        </a:rPr>
                        <a:t> </a:t>
                      </a:r>
                      <a:endParaRPr lang="it-IT"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nSpc>
                          <a:spcPct val="115000"/>
                        </a:lnSpc>
                        <a:spcAft>
                          <a:spcPts val="1000"/>
                        </a:spcAft>
                      </a:pPr>
                      <a:r>
                        <a:rPr lang="it-IT" sz="1200" dirty="0">
                          <a:effectLst/>
                        </a:rPr>
                        <a:t>CEA, Ca 19-9, Ca 50, TPA</a:t>
                      </a:r>
                      <a:endParaRPr lang="it-IT"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nSpc>
                          <a:spcPct val="115000"/>
                        </a:lnSpc>
                        <a:spcAft>
                          <a:spcPts val="1000"/>
                        </a:spcAft>
                      </a:pPr>
                      <a:r>
                        <a:rPr lang="it-IT" sz="1100" dirty="0">
                          <a:effectLst/>
                        </a:rPr>
                        <a:t> </a:t>
                      </a:r>
                      <a:endParaRPr lang="it-IT"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xmlns="" val="2604311411"/>
                  </a:ext>
                </a:extLst>
              </a:tr>
            </a:tbl>
          </a:graphicData>
        </a:graphic>
      </p:graphicFrame>
    </p:spTree>
    <p:extLst>
      <p:ext uri="{BB962C8B-B14F-4D97-AF65-F5344CB8AC3E}">
        <p14:creationId xmlns:p14="http://schemas.microsoft.com/office/powerpoint/2010/main" val="3600298387"/>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Segnaposto contenuto 3">
            <a:extLst>
              <a:ext uri="{FF2B5EF4-FFF2-40B4-BE49-F238E27FC236}">
                <a16:creationId xmlns:a16="http://schemas.microsoft.com/office/drawing/2014/main" xmlns="" id="{72EFC7A5-395A-AA0F-56B6-2582704CEB65}"/>
              </a:ext>
            </a:extLst>
          </p:cNvPr>
          <p:cNvGraphicFramePr>
            <a:graphicFrameLocks noGrp="1"/>
          </p:cNvGraphicFramePr>
          <p:nvPr>
            <p:ph idx="1"/>
            <p:extLst>
              <p:ext uri="{D42A27DB-BD31-4B8C-83A1-F6EECF244321}">
                <p14:modId xmlns:p14="http://schemas.microsoft.com/office/powerpoint/2010/main" val="1054437704"/>
              </p:ext>
            </p:extLst>
          </p:nvPr>
        </p:nvGraphicFramePr>
        <p:xfrm>
          <a:off x="2993707" y="171451"/>
          <a:ext cx="6204585" cy="6557960"/>
        </p:xfrm>
        <a:graphic>
          <a:graphicData uri="http://schemas.openxmlformats.org/drawingml/2006/table">
            <a:tbl>
              <a:tblPr>
                <a:tableStyleId>{5C22544A-7EE6-4342-B048-85BDC9FD1C3A}</a:tableStyleId>
              </a:tblPr>
              <a:tblGrid>
                <a:gridCol w="1844675">
                  <a:extLst>
                    <a:ext uri="{9D8B030D-6E8A-4147-A177-3AD203B41FA5}">
                      <a16:colId xmlns:a16="http://schemas.microsoft.com/office/drawing/2014/main" xmlns="" val="3901961719"/>
                    </a:ext>
                  </a:extLst>
                </a:gridCol>
                <a:gridCol w="224155">
                  <a:extLst>
                    <a:ext uri="{9D8B030D-6E8A-4147-A177-3AD203B41FA5}">
                      <a16:colId xmlns:a16="http://schemas.microsoft.com/office/drawing/2014/main" xmlns="" val="1195445194"/>
                    </a:ext>
                  </a:extLst>
                </a:gridCol>
                <a:gridCol w="1846580">
                  <a:extLst>
                    <a:ext uri="{9D8B030D-6E8A-4147-A177-3AD203B41FA5}">
                      <a16:colId xmlns:a16="http://schemas.microsoft.com/office/drawing/2014/main" xmlns="" val="3937496825"/>
                    </a:ext>
                  </a:extLst>
                </a:gridCol>
                <a:gridCol w="222250">
                  <a:extLst>
                    <a:ext uri="{9D8B030D-6E8A-4147-A177-3AD203B41FA5}">
                      <a16:colId xmlns:a16="http://schemas.microsoft.com/office/drawing/2014/main" xmlns="" val="647454135"/>
                    </a:ext>
                  </a:extLst>
                </a:gridCol>
                <a:gridCol w="1847850">
                  <a:extLst>
                    <a:ext uri="{9D8B030D-6E8A-4147-A177-3AD203B41FA5}">
                      <a16:colId xmlns:a16="http://schemas.microsoft.com/office/drawing/2014/main" xmlns="" val="2509991955"/>
                    </a:ext>
                  </a:extLst>
                </a:gridCol>
                <a:gridCol w="219075">
                  <a:extLst>
                    <a:ext uri="{9D8B030D-6E8A-4147-A177-3AD203B41FA5}">
                      <a16:colId xmlns:a16="http://schemas.microsoft.com/office/drawing/2014/main" xmlns="" val="2645084901"/>
                    </a:ext>
                  </a:extLst>
                </a:gridCol>
              </a:tblGrid>
              <a:tr h="611326">
                <a:tc gridSpan="2">
                  <a:txBody>
                    <a:bodyPr/>
                    <a:lstStyle/>
                    <a:p>
                      <a:pPr algn="ctr">
                        <a:lnSpc>
                          <a:spcPct val="115000"/>
                        </a:lnSpc>
                        <a:spcAft>
                          <a:spcPts val="1000"/>
                        </a:spcAft>
                      </a:pPr>
                      <a:r>
                        <a:rPr lang="it-IT" sz="1200" dirty="0">
                          <a:effectLst/>
                          <a:highlight>
                            <a:srgbClr val="FFFF00"/>
                          </a:highlight>
                        </a:rPr>
                        <a:t>Pancreas (casi a rischio)</a:t>
                      </a:r>
                      <a:endParaRPr lang="it-IT"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hMerge="1">
                  <a:txBody>
                    <a:bodyPr/>
                    <a:lstStyle/>
                    <a:p>
                      <a:endParaRPr lang="it-IT"/>
                    </a:p>
                  </a:txBody>
                  <a:tcPr/>
                </a:tc>
                <a:tc>
                  <a:txBody>
                    <a:bodyPr/>
                    <a:lstStyle/>
                    <a:p>
                      <a:pPr algn="ctr">
                        <a:lnSpc>
                          <a:spcPct val="115000"/>
                        </a:lnSpc>
                        <a:spcAft>
                          <a:spcPts val="1000"/>
                        </a:spcAft>
                      </a:pPr>
                      <a:r>
                        <a:rPr lang="it-IT" sz="1200">
                          <a:effectLst/>
                        </a:rPr>
                        <a:t> </a:t>
                      </a:r>
                      <a:endParaRPr lang="it-IT"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gn="ctr">
                        <a:lnSpc>
                          <a:spcPct val="115000"/>
                        </a:lnSpc>
                        <a:spcAft>
                          <a:spcPts val="1000"/>
                        </a:spcAft>
                      </a:pPr>
                      <a:r>
                        <a:rPr lang="it-IT" sz="1200">
                          <a:effectLst/>
                        </a:rPr>
                        <a:t> </a:t>
                      </a:r>
                      <a:endParaRPr lang="it-IT"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gn="ctr">
                        <a:lnSpc>
                          <a:spcPct val="115000"/>
                        </a:lnSpc>
                        <a:spcAft>
                          <a:spcPts val="1000"/>
                        </a:spcAft>
                      </a:pPr>
                      <a:r>
                        <a:rPr lang="it-IT" sz="1200">
                          <a:effectLst/>
                        </a:rPr>
                        <a:t> </a:t>
                      </a:r>
                      <a:endParaRPr lang="it-IT"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nSpc>
                          <a:spcPct val="115000"/>
                        </a:lnSpc>
                        <a:spcAft>
                          <a:spcPts val="1000"/>
                        </a:spcAft>
                      </a:pPr>
                      <a:r>
                        <a:rPr lang="it-IT" sz="1100">
                          <a:effectLst/>
                        </a:rPr>
                        <a:t> </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xmlns="" val="1161570143"/>
                  </a:ext>
                </a:extLst>
              </a:tr>
              <a:tr h="611326">
                <a:tc>
                  <a:txBody>
                    <a:bodyPr/>
                    <a:lstStyle/>
                    <a:p>
                      <a:pPr>
                        <a:lnSpc>
                          <a:spcPct val="115000"/>
                        </a:lnSpc>
                        <a:spcAft>
                          <a:spcPts val="1000"/>
                        </a:spcAft>
                      </a:pPr>
                      <a:r>
                        <a:rPr lang="it-IT" sz="1200" dirty="0">
                          <a:effectLst/>
                        </a:rPr>
                        <a:t>Ecografia del pancreas</a:t>
                      </a:r>
                      <a:endParaRPr lang="it-IT"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nSpc>
                          <a:spcPct val="115000"/>
                        </a:lnSpc>
                        <a:spcAft>
                          <a:spcPts val="1000"/>
                        </a:spcAft>
                      </a:pPr>
                      <a:r>
                        <a:rPr lang="it-IT" sz="1200">
                          <a:effectLst/>
                        </a:rPr>
                        <a:t> </a:t>
                      </a:r>
                      <a:endParaRPr lang="it-IT"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nSpc>
                          <a:spcPct val="115000"/>
                        </a:lnSpc>
                        <a:spcAft>
                          <a:spcPts val="1000"/>
                        </a:spcAft>
                      </a:pPr>
                      <a:r>
                        <a:rPr lang="it-IT" sz="1200">
                          <a:effectLst/>
                        </a:rPr>
                        <a:t> </a:t>
                      </a:r>
                      <a:endParaRPr lang="it-IT"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nSpc>
                          <a:spcPct val="115000"/>
                        </a:lnSpc>
                        <a:spcAft>
                          <a:spcPts val="1000"/>
                        </a:spcAft>
                      </a:pPr>
                      <a:r>
                        <a:rPr lang="it-IT" sz="1200">
                          <a:effectLst/>
                        </a:rPr>
                        <a:t> </a:t>
                      </a:r>
                      <a:endParaRPr lang="it-IT"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nSpc>
                          <a:spcPct val="115000"/>
                        </a:lnSpc>
                        <a:spcAft>
                          <a:spcPts val="1000"/>
                        </a:spcAft>
                      </a:pPr>
                      <a:r>
                        <a:rPr lang="it-IT" sz="1200">
                          <a:effectLst/>
                        </a:rPr>
                        <a:t> </a:t>
                      </a:r>
                      <a:endParaRPr lang="it-IT"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nSpc>
                          <a:spcPct val="115000"/>
                        </a:lnSpc>
                        <a:spcAft>
                          <a:spcPts val="1000"/>
                        </a:spcAft>
                      </a:pPr>
                      <a:r>
                        <a:rPr lang="it-IT" sz="1100">
                          <a:effectLst/>
                        </a:rPr>
                        <a:t> </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xmlns="" val="2530284385"/>
                  </a:ext>
                </a:extLst>
              </a:tr>
              <a:tr h="611326">
                <a:tc>
                  <a:txBody>
                    <a:bodyPr/>
                    <a:lstStyle/>
                    <a:p>
                      <a:pPr>
                        <a:lnSpc>
                          <a:spcPct val="115000"/>
                        </a:lnSpc>
                        <a:spcAft>
                          <a:spcPts val="1000"/>
                        </a:spcAft>
                      </a:pPr>
                      <a:r>
                        <a:rPr lang="it-IT" sz="1200" dirty="0">
                          <a:effectLst/>
                        </a:rPr>
                        <a:t>TAC s/c </a:t>
                      </a:r>
                      <a:r>
                        <a:rPr lang="it-IT" sz="1200" dirty="0" err="1">
                          <a:effectLst/>
                        </a:rPr>
                        <a:t>m.d.c</a:t>
                      </a:r>
                      <a:r>
                        <a:rPr lang="it-IT" sz="1200" dirty="0">
                          <a:effectLst/>
                        </a:rPr>
                        <a:t>.</a:t>
                      </a:r>
                      <a:endParaRPr lang="it-IT"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nSpc>
                          <a:spcPct val="115000"/>
                        </a:lnSpc>
                        <a:spcAft>
                          <a:spcPts val="1000"/>
                        </a:spcAft>
                      </a:pPr>
                      <a:r>
                        <a:rPr lang="it-IT" sz="1200">
                          <a:effectLst/>
                        </a:rPr>
                        <a:t> </a:t>
                      </a:r>
                      <a:endParaRPr lang="it-IT"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nSpc>
                          <a:spcPct val="115000"/>
                        </a:lnSpc>
                        <a:spcAft>
                          <a:spcPts val="1000"/>
                        </a:spcAft>
                      </a:pPr>
                      <a:r>
                        <a:rPr lang="it-IT" sz="1200">
                          <a:effectLst/>
                        </a:rPr>
                        <a:t> </a:t>
                      </a:r>
                      <a:endParaRPr lang="it-IT"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nSpc>
                          <a:spcPct val="115000"/>
                        </a:lnSpc>
                        <a:spcAft>
                          <a:spcPts val="1000"/>
                        </a:spcAft>
                      </a:pPr>
                      <a:r>
                        <a:rPr lang="it-IT" sz="1200">
                          <a:effectLst/>
                        </a:rPr>
                        <a:t> </a:t>
                      </a:r>
                      <a:endParaRPr lang="it-IT"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nSpc>
                          <a:spcPct val="115000"/>
                        </a:lnSpc>
                        <a:spcAft>
                          <a:spcPts val="1000"/>
                        </a:spcAft>
                      </a:pPr>
                      <a:r>
                        <a:rPr lang="it-IT" sz="1200">
                          <a:effectLst/>
                        </a:rPr>
                        <a:t> </a:t>
                      </a:r>
                      <a:endParaRPr lang="it-IT"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nSpc>
                          <a:spcPct val="115000"/>
                        </a:lnSpc>
                        <a:spcAft>
                          <a:spcPts val="1000"/>
                        </a:spcAft>
                      </a:pPr>
                      <a:r>
                        <a:rPr lang="it-IT" sz="1100">
                          <a:effectLst/>
                        </a:rPr>
                        <a:t> </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xmlns="" val="2769820588"/>
                  </a:ext>
                </a:extLst>
              </a:tr>
              <a:tr h="611326">
                <a:tc>
                  <a:txBody>
                    <a:bodyPr/>
                    <a:lstStyle/>
                    <a:p>
                      <a:pPr>
                        <a:lnSpc>
                          <a:spcPct val="115000"/>
                        </a:lnSpc>
                        <a:spcAft>
                          <a:spcPts val="1000"/>
                        </a:spcAft>
                      </a:pPr>
                      <a:r>
                        <a:rPr lang="it-IT" sz="1200" dirty="0">
                          <a:effectLst/>
                        </a:rPr>
                        <a:t>RMN</a:t>
                      </a:r>
                      <a:endParaRPr lang="it-IT"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nSpc>
                          <a:spcPct val="115000"/>
                        </a:lnSpc>
                        <a:spcAft>
                          <a:spcPts val="1000"/>
                        </a:spcAft>
                      </a:pPr>
                      <a:r>
                        <a:rPr lang="it-IT" sz="1200">
                          <a:effectLst/>
                        </a:rPr>
                        <a:t> </a:t>
                      </a:r>
                      <a:endParaRPr lang="it-IT"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nSpc>
                          <a:spcPct val="115000"/>
                        </a:lnSpc>
                        <a:spcAft>
                          <a:spcPts val="1000"/>
                        </a:spcAft>
                      </a:pPr>
                      <a:r>
                        <a:rPr lang="it-IT" sz="1200">
                          <a:effectLst/>
                        </a:rPr>
                        <a:t> </a:t>
                      </a:r>
                      <a:endParaRPr lang="it-IT"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nSpc>
                          <a:spcPct val="115000"/>
                        </a:lnSpc>
                        <a:spcAft>
                          <a:spcPts val="1000"/>
                        </a:spcAft>
                      </a:pPr>
                      <a:r>
                        <a:rPr lang="it-IT" sz="1200">
                          <a:effectLst/>
                        </a:rPr>
                        <a:t> </a:t>
                      </a:r>
                      <a:endParaRPr lang="it-IT"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nSpc>
                          <a:spcPct val="115000"/>
                        </a:lnSpc>
                        <a:spcAft>
                          <a:spcPts val="1000"/>
                        </a:spcAft>
                      </a:pPr>
                      <a:r>
                        <a:rPr lang="it-IT" sz="1200">
                          <a:effectLst/>
                        </a:rPr>
                        <a:t> </a:t>
                      </a:r>
                      <a:endParaRPr lang="it-IT"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nSpc>
                          <a:spcPct val="115000"/>
                        </a:lnSpc>
                        <a:spcAft>
                          <a:spcPts val="1000"/>
                        </a:spcAft>
                      </a:pPr>
                      <a:r>
                        <a:rPr lang="it-IT" sz="1100">
                          <a:effectLst/>
                        </a:rPr>
                        <a:t> </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xmlns="" val="3280719048"/>
                  </a:ext>
                </a:extLst>
              </a:tr>
              <a:tr h="611326">
                <a:tc>
                  <a:txBody>
                    <a:bodyPr/>
                    <a:lstStyle/>
                    <a:p>
                      <a:pPr>
                        <a:lnSpc>
                          <a:spcPct val="115000"/>
                        </a:lnSpc>
                        <a:spcAft>
                          <a:spcPts val="1000"/>
                        </a:spcAft>
                      </a:pPr>
                      <a:r>
                        <a:rPr lang="it-IT" sz="1200" dirty="0">
                          <a:effectLst/>
                        </a:rPr>
                        <a:t>Ca 19-9, Ca 50, CEA</a:t>
                      </a:r>
                      <a:endParaRPr lang="it-IT"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nSpc>
                          <a:spcPct val="115000"/>
                        </a:lnSpc>
                        <a:spcAft>
                          <a:spcPts val="1000"/>
                        </a:spcAft>
                      </a:pPr>
                      <a:r>
                        <a:rPr lang="it-IT" sz="1200">
                          <a:effectLst/>
                        </a:rPr>
                        <a:t> </a:t>
                      </a:r>
                      <a:endParaRPr lang="it-IT"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nSpc>
                          <a:spcPct val="115000"/>
                        </a:lnSpc>
                        <a:spcAft>
                          <a:spcPts val="1000"/>
                        </a:spcAft>
                      </a:pPr>
                      <a:r>
                        <a:rPr lang="it-IT" sz="1200">
                          <a:effectLst/>
                        </a:rPr>
                        <a:t> </a:t>
                      </a:r>
                      <a:endParaRPr lang="it-IT"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nSpc>
                          <a:spcPct val="115000"/>
                        </a:lnSpc>
                        <a:spcAft>
                          <a:spcPts val="1000"/>
                        </a:spcAft>
                      </a:pPr>
                      <a:r>
                        <a:rPr lang="it-IT" sz="1200">
                          <a:effectLst/>
                        </a:rPr>
                        <a:t> </a:t>
                      </a:r>
                      <a:endParaRPr lang="it-IT"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nSpc>
                          <a:spcPct val="115000"/>
                        </a:lnSpc>
                        <a:spcAft>
                          <a:spcPts val="1000"/>
                        </a:spcAft>
                      </a:pPr>
                      <a:r>
                        <a:rPr lang="it-IT" sz="1200">
                          <a:effectLst/>
                        </a:rPr>
                        <a:t> </a:t>
                      </a:r>
                      <a:endParaRPr lang="it-IT"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nSpc>
                          <a:spcPct val="115000"/>
                        </a:lnSpc>
                        <a:spcAft>
                          <a:spcPts val="1000"/>
                        </a:spcAft>
                      </a:pPr>
                      <a:r>
                        <a:rPr lang="it-IT" sz="1100">
                          <a:effectLst/>
                        </a:rPr>
                        <a:t> </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xmlns="" val="2536545656"/>
                  </a:ext>
                </a:extLst>
              </a:tr>
              <a:tr h="444700">
                <a:tc gridSpan="2">
                  <a:txBody>
                    <a:bodyPr/>
                    <a:lstStyle/>
                    <a:p>
                      <a:pPr algn="ctr">
                        <a:lnSpc>
                          <a:spcPct val="115000"/>
                        </a:lnSpc>
                        <a:spcAft>
                          <a:spcPts val="1000"/>
                        </a:spcAft>
                      </a:pPr>
                      <a:r>
                        <a:rPr lang="it-IT" sz="1200" dirty="0">
                          <a:effectLst/>
                          <a:highlight>
                            <a:srgbClr val="FFFF00"/>
                          </a:highlight>
                        </a:rPr>
                        <a:t>Tiroide (casi a rischio)</a:t>
                      </a:r>
                      <a:endParaRPr lang="it-IT"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hMerge="1">
                  <a:txBody>
                    <a:bodyPr/>
                    <a:lstStyle/>
                    <a:p>
                      <a:endParaRPr lang="it-IT"/>
                    </a:p>
                  </a:txBody>
                  <a:tcPr/>
                </a:tc>
                <a:tc gridSpan="2">
                  <a:txBody>
                    <a:bodyPr/>
                    <a:lstStyle/>
                    <a:p>
                      <a:pPr algn="ctr">
                        <a:lnSpc>
                          <a:spcPct val="115000"/>
                        </a:lnSpc>
                        <a:spcAft>
                          <a:spcPts val="1000"/>
                        </a:spcAft>
                      </a:pPr>
                      <a:r>
                        <a:rPr lang="it-IT" sz="1200">
                          <a:effectLst/>
                          <a:highlight>
                            <a:srgbClr val="FFFF00"/>
                          </a:highlight>
                        </a:rPr>
                        <a:t>Melanoma cutaneo (casi a rischio)</a:t>
                      </a:r>
                      <a:endParaRPr lang="it-IT"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hMerge="1">
                  <a:txBody>
                    <a:bodyPr/>
                    <a:lstStyle/>
                    <a:p>
                      <a:endParaRPr lang="it-IT"/>
                    </a:p>
                  </a:txBody>
                  <a:tcPr/>
                </a:tc>
                <a:tc gridSpan="2">
                  <a:txBody>
                    <a:bodyPr/>
                    <a:lstStyle/>
                    <a:p>
                      <a:pPr algn="ctr">
                        <a:lnSpc>
                          <a:spcPct val="115000"/>
                        </a:lnSpc>
                        <a:spcAft>
                          <a:spcPts val="1000"/>
                        </a:spcAft>
                      </a:pPr>
                      <a:r>
                        <a:rPr lang="it-IT" sz="1200">
                          <a:effectLst/>
                          <a:highlight>
                            <a:srgbClr val="FFFF00"/>
                          </a:highlight>
                        </a:rPr>
                        <a:t>Tessuti linfatici – Mieloma (casi a rischio)</a:t>
                      </a:r>
                      <a:endParaRPr lang="it-IT"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hMerge="1">
                  <a:txBody>
                    <a:bodyPr/>
                    <a:lstStyle/>
                    <a:p>
                      <a:endParaRPr lang="it-IT"/>
                    </a:p>
                  </a:txBody>
                  <a:tcPr/>
                </a:tc>
                <a:extLst>
                  <a:ext uri="{0D108BD9-81ED-4DB2-BD59-A6C34878D82A}">
                    <a16:rowId xmlns:a16="http://schemas.microsoft.com/office/drawing/2014/main" xmlns="" val="1544830596"/>
                  </a:ext>
                </a:extLst>
              </a:tr>
              <a:tr h="611326">
                <a:tc>
                  <a:txBody>
                    <a:bodyPr/>
                    <a:lstStyle/>
                    <a:p>
                      <a:pPr>
                        <a:lnSpc>
                          <a:spcPct val="115000"/>
                        </a:lnSpc>
                        <a:spcAft>
                          <a:spcPts val="1000"/>
                        </a:spcAft>
                      </a:pPr>
                      <a:r>
                        <a:rPr lang="it-IT" sz="1200">
                          <a:effectLst/>
                        </a:rPr>
                        <a:t>Ecografia annuale</a:t>
                      </a:r>
                      <a:endParaRPr lang="it-IT"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nSpc>
                          <a:spcPct val="115000"/>
                        </a:lnSpc>
                        <a:spcAft>
                          <a:spcPts val="1000"/>
                        </a:spcAft>
                      </a:pPr>
                      <a:r>
                        <a:rPr lang="it-IT" sz="1200">
                          <a:effectLst/>
                        </a:rPr>
                        <a:t> </a:t>
                      </a:r>
                      <a:endParaRPr lang="it-IT"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nSpc>
                          <a:spcPct val="115000"/>
                        </a:lnSpc>
                        <a:spcAft>
                          <a:spcPts val="1000"/>
                        </a:spcAft>
                      </a:pPr>
                      <a:r>
                        <a:rPr lang="it-IT" sz="1200" dirty="0">
                          <a:effectLst/>
                        </a:rPr>
                        <a:t>Mappa dei nevi annuale</a:t>
                      </a:r>
                      <a:endParaRPr lang="it-IT"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nSpc>
                          <a:spcPct val="115000"/>
                        </a:lnSpc>
                        <a:spcAft>
                          <a:spcPts val="1000"/>
                        </a:spcAft>
                      </a:pPr>
                      <a:r>
                        <a:rPr lang="it-IT" sz="1200">
                          <a:effectLst/>
                        </a:rPr>
                        <a:t> </a:t>
                      </a:r>
                      <a:endParaRPr lang="it-IT"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nSpc>
                          <a:spcPct val="115000"/>
                        </a:lnSpc>
                        <a:spcAft>
                          <a:spcPts val="1000"/>
                        </a:spcAft>
                      </a:pPr>
                      <a:r>
                        <a:rPr lang="it-IT" sz="1200">
                          <a:effectLst/>
                        </a:rPr>
                        <a:t>Ecografia linfonodale loco-regionale</a:t>
                      </a:r>
                      <a:endParaRPr lang="it-IT"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nSpc>
                          <a:spcPct val="115000"/>
                        </a:lnSpc>
                        <a:spcAft>
                          <a:spcPts val="1000"/>
                        </a:spcAft>
                      </a:pPr>
                      <a:r>
                        <a:rPr lang="it-IT" sz="1100">
                          <a:effectLst/>
                        </a:rPr>
                        <a:t> </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xmlns="" val="3915345901"/>
                  </a:ext>
                </a:extLst>
              </a:tr>
              <a:tr h="611326">
                <a:tc>
                  <a:txBody>
                    <a:bodyPr/>
                    <a:lstStyle/>
                    <a:p>
                      <a:pPr>
                        <a:lnSpc>
                          <a:spcPct val="115000"/>
                        </a:lnSpc>
                        <a:spcAft>
                          <a:spcPts val="1000"/>
                        </a:spcAft>
                      </a:pPr>
                      <a:r>
                        <a:rPr lang="it-IT" sz="1200">
                          <a:effectLst/>
                        </a:rPr>
                        <a:t>ColorDoppler annuale</a:t>
                      </a:r>
                      <a:endParaRPr lang="it-IT"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nSpc>
                          <a:spcPct val="115000"/>
                        </a:lnSpc>
                        <a:spcAft>
                          <a:spcPts val="1000"/>
                        </a:spcAft>
                      </a:pPr>
                      <a:r>
                        <a:rPr lang="it-IT" sz="1200">
                          <a:effectLst/>
                        </a:rPr>
                        <a:t> </a:t>
                      </a:r>
                      <a:endParaRPr lang="it-IT"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nSpc>
                          <a:spcPct val="115000"/>
                        </a:lnSpc>
                        <a:spcAft>
                          <a:spcPts val="1000"/>
                        </a:spcAft>
                      </a:pPr>
                      <a:r>
                        <a:rPr lang="it-IT" sz="1200" dirty="0">
                          <a:effectLst/>
                        </a:rPr>
                        <a:t>Ecografia dei linfonodi loco-regionali</a:t>
                      </a:r>
                      <a:endParaRPr lang="it-IT"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nSpc>
                          <a:spcPct val="115000"/>
                        </a:lnSpc>
                        <a:spcAft>
                          <a:spcPts val="1000"/>
                        </a:spcAft>
                      </a:pPr>
                      <a:r>
                        <a:rPr lang="it-IT" sz="1200">
                          <a:effectLst/>
                        </a:rPr>
                        <a:t> </a:t>
                      </a:r>
                      <a:endParaRPr lang="it-IT"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nSpc>
                          <a:spcPct val="115000"/>
                        </a:lnSpc>
                        <a:spcAft>
                          <a:spcPts val="1000"/>
                        </a:spcAft>
                      </a:pPr>
                      <a:r>
                        <a:rPr lang="it-IT" sz="1200">
                          <a:effectLst/>
                        </a:rPr>
                        <a:t>TAC s/c m.d.c.</a:t>
                      </a:r>
                      <a:endParaRPr lang="it-IT"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nSpc>
                          <a:spcPct val="115000"/>
                        </a:lnSpc>
                        <a:spcAft>
                          <a:spcPts val="1000"/>
                        </a:spcAft>
                      </a:pPr>
                      <a:r>
                        <a:rPr lang="it-IT" sz="1100">
                          <a:effectLst/>
                        </a:rPr>
                        <a:t> </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xmlns="" val="486125085"/>
                  </a:ext>
                </a:extLst>
              </a:tr>
              <a:tr h="611326">
                <a:tc>
                  <a:txBody>
                    <a:bodyPr/>
                    <a:lstStyle/>
                    <a:p>
                      <a:pPr>
                        <a:lnSpc>
                          <a:spcPct val="115000"/>
                        </a:lnSpc>
                        <a:spcAft>
                          <a:spcPts val="1000"/>
                        </a:spcAft>
                      </a:pPr>
                      <a:r>
                        <a:rPr lang="it-IT" sz="1200">
                          <a:effectLst/>
                        </a:rPr>
                        <a:t>Agoaspirato</a:t>
                      </a:r>
                      <a:endParaRPr lang="it-IT"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nSpc>
                          <a:spcPct val="115000"/>
                        </a:lnSpc>
                        <a:spcAft>
                          <a:spcPts val="1000"/>
                        </a:spcAft>
                      </a:pPr>
                      <a:r>
                        <a:rPr lang="it-IT" sz="1200">
                          <a:effectLst/>
                        </a:rPr>
                        <a:t> </a:t>
                      </a:r>
                      <a:endParaRPr lang="it-IT"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nSpc>
                          <a:spcPct val="115000"/>
                        </a:lnSpc>
                        <a:spcAft>
                          <a:spcPts val="1000"/>
                        </a:spcAft>
                      </a:pPr>
                      <a:r>
                        <a:rPr lang="it-IT" sz="1200" dirty="0">
                          <a:effectLst/>
                        </a:rPr>
                        <a:t>S-100</a:t>
                      </a:r>
                      <a:endParaRPr lang="it-IT"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nSpc>
                          <a:spcPct val="115000"/>
                        </a:lnSpc>
                        <a:spcAft>
                          <a:spcPts val="1000"/>
                        </a:spcAft>
                      </a:pPr>
                      <a:r>
                        <a:rPr lang="it-IT" sz="1200">
                          <a:effectLst/>
                        </a:rPr>
                        <a:t> </a:t>
                      </a:r>
                      <a:endParaRPr lang="it-IT"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nSpc>
                          <a:spcPct val="115000"/>
                        </a:lnSpc>
                        <a:spcAft>
                          <a:spcPts val="1000"/>
                        </a:spcAft>
                      </a:pPr>
                      <a:r>
                        <a:rPr lang="it-IT" sz="1200">
                          <a:effectLst/>
                        </a:rPr>
                        <a:t>RMN</a:t>
                      </a:r>
                      <a:endParaRPr lang="it-IT"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nSpc>
                          <a:spcPct val="115000"/>
                        </a:lnSpc>
                        <a:spcAft>
                          <a:spcPts val="1000"/>
                        </a:spcAft>
                      </a:pPr>
                      <a:r>
                        <a:rPr lang="it-IT" sz="1100">
                          <a:effectLst/>
                        </a:rPr>
                        <a:t> </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xmlns="" val="171981813"/>
                  </a:ext>
                </a:extLst>
              </a:tr>
              <a:tr h="611326">
                <a:tc>
                  <a:txBody>
                    <a:bodyPr/>
                    <a:lstStyle/>
                    <a:p>
                      <a:pPr>
                        <a:lnSpc>
                          <a:spcPct val="115000"/>
                        </a:lnSpc>
                        <a:spcAft>
                          <a:spcPts val="1000"/>
                        </a:spcAft>
                      </a:pPr>
                      <a:r>
                        <a:rPr lang="it-IT" sz="1200">
                          <a:effectLst/>
                        </a:rPr>
                        <a:t>Scintigrafia</a:t>
                      </a:r>
                      <a:endParaRPr lang="it-IT"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nSpc>
                          <a:spcPct val="115000"/>
                        </a:lnSpc>
                        <a:spcAft>
                          <a:spcPts val="1000"/>
                        </a:spcAft>
                      </a:pPr>
                      <a:r>
                        <a:rPr lang="it-IT" sz="1200">
                          <a:effectLst/>
                        </a:rPr>
                        <a:t> </a:t>
                      </a:r>
                      <a:endParaRPr lang="it-IT"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nSpc>
                          <a:spcPct val="115000"/>
                        </a:lnSpc>
                        <a:spcAft>
                          <a:spcPts val="1000"/>
                        </a:spcAft>
                      </a:pPr>
                      <a:r>
                        <a:rPr lang="it-IT" sz="1200" dirty="0">
                          <a:effectLst/>
                        </a:rPr>
                        <a:t> </a:t>
                      </a:r>
                      <a:endParaRPr lang="it-IT"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nSpc>
                          <a:spcPct val="115000"/>
                        </a:lnSpc>
                        <a:spcAft>
                          <a:spcPts val="1000"/>
                        </a:spcAft>
                      </a:pPr>
                      <a:r>
                        <a:rPr lang="it-IT" sz="1200">
                          <a:effectLst/>
                        </a:rPr>
                        <a:t> </a:t>
                      </a:r>
                      <a:endParaRPr lang="it-IT"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nSpc>
                          <a:spcPct val="115000"/>
                        </a:lnSpc>
                        <a:spcAft>
                          <a:spcPts val="1000"/>
                        </a:spcAft>
                      </a:pPr>
                      <a:r>
                        <a:rPr lang="it-IT" sz="1200">
                          <a:effectLst/>
                        </a:rPr>
                        <a:t>beta-2-microglobulina</a:t>
                      </a:r>
                      <a:endParaRPr lang="it-IT"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nSpc>
                          <a:spcPct val="115000"/>
                        </a:lnSpc>
                        <a:spcAft>
                          <a:spcPts val="1000"/>
                        </a:spcAft>
                      </a:pPr>
                      <a:r>
                        <a:rPr lang="it-IT" sz="1100">
                          <a:effectLst/>
                        </a:rPr>
                        <a:t> </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xmlns="" val="338403819"/>
                  </a:ext>
                </a:extLst>
              </a:tr>
              <a:tr h="611326">
                <a:tc>
                  <a:txBody>
                    <a:bodyPr/>
                    <a:lstStyle/>
                    <a:p>
                      <a:pPr>
                        <a:lnSpc>
                          <a:spcPct val="115000"/>
                        </a:lnSpc>
                        <a:spcAft>
                          <a:spcPts val="1000"/>
                        </a:spcAft>
                      </a:pPr>
                      <a:r>
                        <a:rPr lang="it-IT" sz="1200">
                          <a:effectLst/>
                        </a:rPr>
                        <a:t>Calcitonina, hTG, CEA, TPA</a:t>
                      </a:r>
                      <a:endParaRPr lang="it-IT"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nSpc>
                          <a:spcPct val="115000"/>
                        </a:lnSpc>
                        <a:spcAft>
                          <a:spcPts val="1000"/>
                        </a:spcAft>
                      </a:pPr>
                      <a:r>
                        <a:rPr lang="it-IT" sz="1200">
                          <a:effectLst/>
                        </a:rPr>
                        <a:t> </a:t>
                      </a:r>
                      <a:endParaRPr lang="it-IT"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nSpc>
                          <a:spcPct val="115000"/>
                        </a:lnSpc>
                        <a:spcAft>
                          <a:spcPts val="1000"/>
                        </a:spcAft>
                      </a:pPr>
                      <a:r>
                        <a:rPr lang="it-IT" sz="1200">
                          <a:effectLst/>
                        </a:rPr>
                        <a:t> </a:t>
                      </a:r>
                      <a:endParaRPr lang="it-IT"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nSpc>
                          <a:spcPct val="115000"/>
                        </a:lnSpc>
                        <a:spcAft>
                          <a:spcPts val="1000"/>
                        </a:spcAft>
                      </a:pPr>
                      <a:r>
                        <a:rPr lang="it-IT" sz="1200">
                          <a:effectLst/>
                        </a:rPr>
                        <a:t> </a:t>
                      </a:r>
                      <a:endParaRPr lang="it-IT"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nSpc>
                          <a:spcPct val="115000"/>
                        </a:lnSpc>
                        <a:spcAft>
                          <a:spcPts val="1000"/>
                        </a:spcAft>
                      </a:pPr>
                      <a:r>
                        <a:rPr lang="it-IT" sz="1200" dirty="0">
                          <a:effectLst/>
                        </a:rPr>
                        <a:t>Elettroforesi </a:t>
                      </a:r>
                      <a:r>
                        <a:rPr lang="it-IT" sz="1200" dirty="0" err="1">
                          <a:effectLst/>
                        </a:rPr>
                        <a:t>sieroproteica</a:t>
                      </a:r>
                      <a:endParaRPr lang="it-IT"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nSpc>
                          <a:spcPct val="115000"/>
                        </a:lnSpc>
                        <a:spcAft>
                          <a:spcPts val="1000"/>
                        </a:spcAft>
                      </a:pPr>
                      <a:r>
                        <a:rPr lang="it-IT" sz="1100" dirty="0">
                          <a:effectLst/>
                        </a:rPr>
                        <a:t> </a:t>
                      </a:r>
                      <a:endParaRPr lang="it-IT"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xmlns="" val="3037491346"/>
                  </a:ext>
                </a:extLst>
              </a:tr>
            </a:tbl>
          </a:graphicData>
        </a:graphic>
      </p:graphicFrame>
    </p:spTree>
    <p:extLst>
      <p:ext uri="{BB962C8B-B14F-4D97-AF65-F5344CB8AC3E}">
        <p14:creationId xmlns:p14="http://schemas.microsoft.com/office/powerpoint/2010/main" val="8091277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xmlns="" id="{EF4B799C-E77D-A509-40AB-B2FA54F6F5D3}"/>
              </a:ext>
            </a:extLst>
          </p:cNvPr>
          <p:cNvSpPr>
            <a:spLocks noGrp="1"/>
          </p:cNvSpPr>
          <p:nvPr>
            <p:ph idx="1"/>
          </p:nvPr>
        </p:nvSpPr>
        <p:spPr>
          <a:xfrm>
            <a:off x="5280690" y="1002326"/>
            <a:ext cx="6435060" cy="5041287"/>
          </a:xfrm>
        </p:spPr>
        <p:txBody>
          <a:bodyPr>
            <a:normAutofit fontScale="77500" lnSpcReduction="20000"/>
          </a:bodyPr>
          <a:lstStyle/>
          <a:p>
            <a:pPr marL="0" indent="0" algn="just">
              <a:buNone/>
            </a:pPr>
            <a:r>
              <a:rPr lang="it-IT" sz="3600" dirty="0">
                <a:effectLst/>
                <a:latin typeface="Calibri" panose="020F0502020204030204" pitchFamily="34" charset="0"/>
                <a:ea typeface="Calibri" panose="020F0502020204030204" pitchFamily="34" charset="0"/>
                <a:cs typeface="Times New Roman" panose="02020603050405020304" pitchFamily="18" charset="0"/>
              </a:rPr>
              <a:t>Il cancro deriva da una mutazione del DNA, l’acido nucleico delle nostre cellule, che blocca dei geni inibitori i quali non impediscono più così la moltiplicazione cellulare con anomale caratteristiche invasive e diffusive, afinalistica. </a:t>
            </a:r>
          </a:p>
          <a:p>
            <a:pPr marL="0" indent="0" algn="just">
              <a:buNone/>
            </a:pPr>
            <a:r>
              <a:rPr lang="it-IT" sz="3600" dirty="0">
                <a:effectLst/>
                <a:latin typeface="Calibri" panose="020F0502020204030204" pitchFamily="34" charset="0"/>
                <a:ea typeface="Calibri" panose="020F0502020204030204" pitchFamily="34" charset="0"/>
                <a:cs typeface="Times New Roman" panose="02020603050405020304" pitchFamily="18" charset="0"/>
              </a:rPr>
              <a:t>Le mutazioni possono essere casuali, per errori “fisiologici” della replicazione cellulare (più frequenti con il progredire dell’età), o possono essere indotte da agenti esterni (chimici, fisici, biologici), detti “cancerogeni”. </a:t>
            </a:r>
          </a:p>
          <a:p>
            <a:pPr marL="0" indent="0" algn="just">
              <a:buNone/>
            </a:pPr>
            <a:r>
              <a:rPr lang="it-IT" sz="3600" dirty="0">
                <a:effectLst/>
                <a:latin typeface="Calibri" panose="020F0502020204030204" pitchFamily="34" charset="0"/>
                <a:ea typeface="Calibri" panose="020F0502020204030204" pitchFamily="34" charset="0"/>
                <a:cs typeface="Times New Roman" panose="02020603050405020304" pitchFamily="18" charset="0"/>
              </a:rPr>
              <a:t>Non trascurabile è il ruolo della esposizione lavorativa e ambientale.</a:t>
            </a:r>
          </a:p>
          <a:p>
            <a:pPr marL="0" indent="0">
              <a:buNone/>
            </a:pPr>
            <a:endParaRPr lang="it-IT" dirty="0"/>
          </a:p>
        </p:txBody>
      </p:sp>
      <p:pic>
        <p:nvPicPr>
          <p:cNvPr id="2" name="Immagine 1">
            <a:extLst>
              <a:ext uri="{FF2B5EF4-FFF2-40B4-BE49-F238E27FC236}">
                <a16:creationId xmlns:a16="http://schemas.microsoft.com/office/drawing/2014/main" xmlns="" id="{8C901DE5-F7DC-10A1-8EB3-A94477A8F68B}"/>
              </a:ext>
            </a:extLst>
          </p:cNvPr>
          <p:cNvPicPr>
            <a:picLocks noChangeAspect="1"/>
          </p:cNvPicPr>
          <p:nvPr/>
        </p:nvPicPr>
        <p:blipFill>
          <a:blip r:embed="rId2"/>
          <a:stretch>
            <a:fillRect/>
          </a:stretch>
        </p:blipFill>
        <p:spPr>
          <a:xfrm>
            <a:off x="324066" y="365500"/>
            <a:ext cx="4475720" cy="3351094"/>
          </a:xfrm>
          <a:prstGeom prst="rect">
            <a:avLst/>
          </a:prstGeom>
        </p:spPr>
      </p:pic>
    </p:spTree>
    <p:extLst>
      <p:ext uri="{BB962C8B-B14F-4D97-AF65-F5344CB8AC3E}">
        <p14:creationId xmlns:p14="http://schemas.microsoft.com/office/powerpoint/2010/main" val="3671678528"/>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Segnaposto contenuto 3">
            <a:extLst>
              <a:ext uri="{FF2B5EF4-FFF2-40B4-BE49-F238E27FC236}">
                <a16:creationId xmlns:a16="http://schemas.microsoft.com/office/drawing/2014/main" xmlns="" id="{575E4768-741F-96E1-9408-0D9B46578AFE}"/>
              </a:ext>
            </a:extLst>
          </p:cNvPr>
          <p:cNvGraphicFramePr>
            <a:graphicFrameLocks noGrp="1"/>
          </p:cNvGraphicFramePr>
          <p:nvPr>
            <p:ph idx="1"/>
            <p:extLst>
              <p:ext uri="{D42A27DB-BD31-4B8C-83A1-F6EECF244321}">
                <p14:modId xmlns:p14="http://schemas.microsoft.com/office/powerpoint/2010/main" val="2137665617"/>
              </p:ext>
            </p:extLst>
          </p:nvPr>
        </p:nvGraphicFramePr>
        <p:xfrm>
          <a:off x="5045868" y="471488"/>
          <a:ext cx="2100263" cy="5629275"/>
        </p:xfrm>
        <a:graphic>
          <a:graphicData uri="http://schemas.openxmlformats.org/drawingml/2006/table">
            <a:tbl>
              <a:tblPr>
                <a:tableStyleId>{5C22544A-7EE6-4342-B048-85BDC9FD1C3A}</a:tableStyleId>
              </a:tblPr>
              <a:tblGrid>
                <a:gridCol w="1868687">
                  <a:extLst>
                    <a:ext uri="{9D8B030D-6E8A-4147-A177-3AD203B41FA5}">
                      <a16:colId xmlns:a16="http://schemas.microsoft.com/office/drawing/2014/main" xmlns="" val="847524186"/>
                    </a:ext>
                  </a:extLst>
                </a:gridCol>
                <a:gridCol w="231576">
                  <a:extLst>
                    <a:ext uri="{9D8B030D-6E8A-4147-A177-3AD203B41FA5}">
                      <a16:colId xmlns:a16="http://schemas.microsoft.com/office/drawing/2014/main" xmlns="" val="4290137066"/>
                    </a:ext>
                  </a:extLst>
                </a:gridCol>
              </a:tblGrid>
              <a:tr h="608691">
                <a:tc gridSpan="2">
                  <a:txBody>
                    <a:bodyPr/>
                    <a:lstStyle/>
                    <a:p>
                      <a:pPr algn="ctr">
                        <a:lnSpc>
                          <a:spcPct val="115000"/>
                        </a:lnSpc>
                        <a:spcAft>
                          <a:spcPts val="1000"/>
                        </a:spcAft>
                      </a:pPr>
                      <a:r>
                        <a:rPr lang="it-IT" sz="1200" dirty="0">
                          <a:effectLst/>
                          <a:highlight>
                            <a:srgbClr val="FFFF00"/>
                          </a:highlight>
                        </a:rPr>
                        <a:t>Polmone (fumatori – casi a rischio)</a:t>
                      </a:r>
                      <a:endParaRPr lang="it-IT"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hMerge="1">
                  <a:txBody>
                    <a:bodyPr/>
                    <a:lstStyle/>
                    <a:p>
                      <a:endParaRPr lang="it-IT"/>
                    </a:p>
                  </a:txBody>
                  <a:tcPr/>
                </a:tc>
                <a:extLst>
                  <a:ext uri="{0D108BD9-81ED-4DB2-BD59-A6C34878D82A}">
                    <a16:rowId xmlns:a16="http://schemas.microsoft.com/office/drawing/2014/main" xmlns="" val="2800927696"/>
                  </a:ext>
                </a:extLst>
              </a:tr>
              <a:tr h="836764">
                <a:tc>
                  <a:txBody>
                    <a:bodyPr/>
                    <a:lstStyle/>
                    <a:p>
                      <a:pPr>
                        <a:lnSpc>
                          <a:spcPct val="115000"/>
                        </a:lnSpc>
                        <a:spcAft>
                          <a:spcPts val="1000"/>
                        </a:spcAft>
                      </a:pPr>
                      <a:r>
                        <a:rPr lang="it-IT" sz="1200" dirty="0">
                          <a:effectLst/>
                        </a:rPr>
                        <a:t>Rx torace</a:t>
                      </a:r>
                      <a:endParaRPr lang="it-IT"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nSpc>
                          <a:spcPct val="115000"/>
                        </a:lnSpc>
                        <a:spcAft>
                          <a:spcPts val="1000"/>
                        </a:spcAft>
                      </a:pPr>
                      <a:r>
                        <a:rPr lang="it-IT" sz="1100">
                          <a:effectLst/>
                        </a:rPr>
                        <a:t> </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xmlns="" val="448064136"/>
                  </a:ext>
                </a:extLst>
              </a:tr>
              <a:tr h="836764">
                <a:tc>
                  <a:txBody>
                    <a:bodyPr/>
                    <a:lstStyle/>
                    <a:p>
                      <a:pPr>
                        <a:lnSpc>
                          <a:spcPct val="115000"/>
                        </a:lnSpc>
                        <a:spcAft>
                          <a:spcPts val="1000"/>
                        </a:spcAft>
                      </a:pPr>
                      <a:r>
                        <a:rPr lang="it-IT" sz="1200" dirty="0">
                          <a:effectLst/>
                        </a:rPr>
                        <a:t>TAC s/c </a:t>
                      </a:r>
                      <a:r>
                        <a:rPr lang="it-IT" sz="1200" dirty="0" err="1">
                          <a:effectLst/>
                        </a:rPr>
                        <a:t>m.d.c</a:t>
                      </a:r>
                      <a:r>
                        <a:rPr lang="it-IT" sz="1200" dirty="0">
                          <a:effectLst/>
                        </a:rPr>
                        <a:t>.</a:t>
                      </a:r>
                      <a:endParaRPr lang="it-IT"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nSpc>
                          <a:spcPct val="115000"/>
                        </a:lnSpc>
                        <a:spcAft>
                          <a:spcPts val="1000"/>
                        </a:spcAft>
                      </a:pPr>
                      <a:r>
                        <a:rPr lang="it-IT" sz="1100">
                          <a:effectLst/>
                        </a:rPr>
                        <a:t> </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xmlns="" val="3081693341"/>
                  </a:ext>
                </a:extLst>
              </a:tr>
              <a:tr h="836764">
                <a:tc>
                  <a:txBody>
                    <a:bodyPr/>
                    <a:lstStyle/>
                    <a:p>
                      <a:pPr>
                        <a:lnSpc>
                          <a:spcPct val="115000"/>
                        </a:lnSpc>
                        <a:spcAft>
                          <a:spcPts val="1000"/>
                        </a:spcAft>
                      </a:pPr>
                      <a:r>
                        <a:rPr lang="it-IT" sz="1200" dirty="0">
                          <a:effectLst/>
                        </a:rPr>
                        <a:t>RMN</a:t>
                      </a:r>
                      <a:endParaRPr lang="it-IT"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nSpc>
                          <a:spcPct val="115000"/>
                        </a:lnSpc>
                        <a:spcAft>
                          <a:spcPts val="1000"/>
                        </a:spcAft>
                      </a:pPr>
                      <a:r>
                        <a:rPr lang="it-IT" sz="1100">
                          <a:effectLst/>
                        </a:rPr>
                        <a:t> </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xmlns="" val="4011819983"/>
                  </a:ext>
                </a:extLst>
              </a:tr>
              <a:tr h="836764">
                <a:tc>
                  <a:txBody>
                    <a:bodyPr/>
                    <a:lstStyle/>
                    <a:p>
                      <a:pPr>
                        <a:lnSpc>
                          <a:spcPct val="115000"/>
                        </a:lnSpc>
                        <a:spcAft>
                          <a:spcPts val="1000"/>
                        </a:spcAft>
                      </a:pPr>
                      <a:r>
                        <a:rPr lang="it-IT" sz="1200" dirty="0">
                          <a:effectLst/>
                        </a:rPr>
                        <a:t>Broncoscopia</a:t>
                      </a:r>
                      <a:endParaRPr lang="it-IT"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nSpc>
                          <a:spcPct val="115000"/>
                        </a:lnSpc>
                        <a:spcAft>
                          <a:spcPts val="1000"/>
                        </a:spcAft>
                      </a:pPr>
                      <a:r>
                        <a:rPr lang="it-IT" sz="1100">
                          <a:effectLst/>
                        </a:rPr>
                        <a:t> </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xmlns="" val="1450147770"/>
                  </a:ext>
                </a:extLst>
              </a:tr>
              <a:tr h="836764">
                <a:tc>
                  <a:txBody>
                    <a:bodyPr/>
                    <a:lstStyle/>
                    <a:p>
                      <a:pPr>
                        <a:lnSpc>
                          <a:spcPct val="115000"/>
                        </a:lnSpc>
                        <a:spcAft>
                          <a:spcPts val="1000"/>
                        </a:spcAft>
                      </a:pPr>
                      <a:r>
                        <a:rPr lang="it-IT" sz="1200" dirty="0">
                          <a:effectLst/>
                        </a:rPr>
                        <a:t>Es. citologico dell’espettorato</a:t>
                      </a:r>
                      <a:endParaRPr lang="it-IT"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nSpc>
                          <a:spcPct val="115000"/>
                        </a:lnSpc>
                        <a:spcAft>
                          <a:spcPts val="1000"/>
                        </a:spcAft>
                      </a:pPr>
                      <a:r>
                        <a:rPr lang="it-IT" sz="1100">
                          <a:effectLst/>
                        </a:rPr>
                        <a:t> </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xmlns="" val="3324295152"/>
                  </a:ext>
                </a:extLst>
              </a:tr>
              <a:tr h="836764">
                <a:tc>
                  <a:txBody>
                    <a:bodyPr/>
                    <a:lstStyle/>
                    <a:p>
                      <a:pPr>
                        <a:lnSpc>
                          <a:spcPct val="115000"/>
                        </a:lnSpc>
                        <a:spcAft>
                          <a:spcPts val="1000"/>
                        </a:spcAft>
                      </a:pPr>
                      <a:r>
                        <a:rPr lang="it-IT" sz="1200" dirty="0">
                          <a:effectLst/>
                        </a:rPr>
                        <a:t>CEA, NSE, </a:t>
                      </a:r>
                      <a:r>
                        <a:rPr lang="it-IT" sz="1200" dirty="0" err="1">
                          <a:effectLst/>
                        </a:rPr>
                        <a:t>Cyfra</a:t>
                      </a:r>
                      <a:r>
                        <a:rPr lang="it-IT" sz="1200" dirty="0">
                          <a:effectLst/>
                        </a:rPr>
                        <a:t> 21</a:t>
                      </a:r>
                      <a:endParaRPr lang="it-IT"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nSpc>
                          <a:spcPct val="115000"/>
                        </a:lnSpc>
                        <a:spcAft>
                          <a:spcPts val="1000"/>
                        </a:spcAft>
                      </a:pPr>
                      <a:r>
                        <a:rPr lang="it-IT" sz="1100" dirty="0">
                          <a:effectLst/>
                        </a:rPr>
                        <a:t> </a:t>
                      </a:r>
                      <a:endParaRPr lang="it-IT"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xmlns="" val="1391109318"/>
                  </a:ext>
                </a:extLst>
              </a:tr>
            </a:tbl>
          </a:graphicData>
        </a:graphic>
      </p:graphicFrame>
    </p:spTree>
    <p:extLst>
      <p:ext uri="{BB962C8B-B14F-4D97-AF65-F5344CB8AC3E}">
        <p14:creationId xmlns:p14="http://schemas.microsoft.com/office/powerpoint/2010/main" val="482293854"/>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63F5486B-8EAA-9781-EA2B-E3B70DEE1614}"/>
              </a:ext>
            </a:extLst>
          </p:cNvPr>
          <p:cNvSpPr>
            <a:spLocks noGrp="1"/>
          </p:cNvSpPr>
          <p:nvPr>
            <p:ph type="title"/>
          </p:nvPr>
        </p:nvSpPr>
        <p:spPr/>
        <p:txBody>
          <a:bodyPr/>
          <a:lstStyle/>
          <a:p>
            <a:endParaRPr lang="it-IT"/>
          </a:p>
        </p:txBody>
      </p:sp>
      <p:sp>
        <p:nvSpPr>
          <p:cNvPr id="3" name="Segnaposto contenuto 2">
            <a:extLst>
              <a:ext uri="{FF2B5EF4-FFF2-40B4-BE49-F238E27FC236}">
                <a16:creationId xmlns:a16="http://schemas.microsoft.com/office/drawing/2014/main" xmlns="" id="{42D771FC-81A2-BEEA-119A-16F68A48E12B}"/>
              </a:ext>
            </a:extLst>
          </p:cNvPr>
          <p:cNvSpPr>
            <a:spLocks noGrp="1"/>
          </p:cNvSpPr>
          <p:nvPr>
            <p:ph idx="1"/>
          </p:nvPr>
        </p:nvSpPr>
        <p:spPr/>
        <p:txBody>
          <a:bodyPr>
            <a:normAutofit/>
          </a:bodyPr>
          <a:lstStyle/>
          <a:p>
            <a:pPr marL="0" indent="0" algn="ctr">
              <a:buNone/>
            </a:pPr>
            <a:r>
              <a:rPr lang="it-IT" sz="8000" dirty="0"/>
              <a:t>Il tumore della mammella femminile: diagnosi precoce</a:t>
            </a:r>
          </a:p>
        </p:txBody>
      </p:sp>
    </p:spTree>
    <p:extLst>
      <p:ext uri="{BB962C8B-B14F-4D97-AF65-F5344CB8AC3E}">
        <p14:creationId xmlns:p14="http://schemas.microsoft.com/office/powerpoint/2010/main" val="499287739"/>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DA556231-3312-D151-D154-189CF50AD98E}"/>
              </a:ext>
            </a:extLst>
          </p:cNvPr>
          <p:cNvSpPr>
            <a:spLocks noGrp="1"/>
          </p:cNvSpPr>
          <p:nvPr>
            <p:ph type="title"/>
          </p:nvPr>
        </p:nvSpPr>
        <p:spPr/>
        <p:txBody>
          <a:bodyPr/>
          <a:lstStyle/>
          <a:p>
            <a:endParaRPr lang="it-IT"/>
          </a:p>
        </p:txBody>
      </p:sp>
      <p:pic>
        <p:nvPicPr>
          <p:cNvPr id="5" name="Segnaposto contenuto 4">
            <a:extLst>
              <a:ext uri="{FF2B5EF4-FFF2-40B4-BE49-F238E27FC236}">
                <a16:creationId xmlns:a16="http://schemas.microsoft.com/office/drawing/2014/main" xmlns="" id="{C513FED7-4AA6-BA6F-B86F-705EC07B368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57363" y="530225"/>
            <a:ext cx="8415338" cy="5962650"/>
          </a:xfrm>
        </p:spPr>
      </p:pic>
    </p:spTree>
    <p:extLst>
      <p:ext uri="{BB962C8B-B14F-4D97-AF65-F5344CB8AC3E}">
        <p14:creationId xmlns:p14="http://schemas.microsoft.com/office/powerpoint/2010/main" val="1763466366"/>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xmlns="" id="{000743B1-AA56-CA4A-AE7B-3525C7EA5619}"/>
              </a:ext>
            </a:extLst>
          </p:cNvPr>
          <p:cNvSpPr>
            <a:spLocks noGrp="1"/>
          </p:cNvSpPr>
          <p:nvPr>
            <p:ph idx="1"/>
          </p:nvPr>
        </p:nvSpPr>
        <p:spPr>
          <a:xfrm>
            <a:off x="838200" y="0"/>
            <a:ext cx="10515600" cy="6643688"/>
          </a:xfrm>
        </p:spPr>
        <p:txBody>
          <a:bodyPr>
            <a:normAutofit fontScale="62500" lnSpcReduction="20000"/>
          </a:bodyPr>
          <a:lstStyle/>
          <a:p>
            <a:pPr algn="ctr">
              <a:lnSpc>
                <a:spcPct val="120000"/>
              </a:lnSpc>
              <a:spcAft>
                <a:spcPts val="1000"/>
              </a:spcAft>
            </a:pPr>
            <a:r>
              <a:rPr lang="it-IT" sz="2500" dirty="0">
                <a:effectLst/>
                <a:highlight>
                  <a:srgbClr val="FFFF00"/>
                </a:highlight>
                <a:latin typeface="Arial" panose="020B0604020202020204" pitchFamily="34" charset="0"/>
                <a:ea typeface="Calibri" panose="020F0502020204030204" pitchFamily="34" charset="0"/>
                <a:cs typeface="Times New Roman" panose="02020603050405020304" pitchFamily="18" charset="0"/>
              </a:rPr>
              <a:t>Protocollo indicativo di diagnostica senologica: la patologia della mammella femminile.</a:t>
            </a:r>
            <a:endParaRPr lang="it-IT" sz="25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20000"/>
              </a:lnSpc>
              <a:spcAft>
                <a:spcPts val="1000"/>
              </a:spcAft>
            </a:pPr>
            <a:r>
              <a:rPr lang="it-IT" sz="2500" dirty="0">
                <a:effectLst/>
                <a:latin typeface="Arial" panose="020B0604020202020204" pitchFamily="34" charset="0"/>
                <a:ea typeface="Calibri" panose="020F0502020204030204" pitchFamily="34" charset="0"/>
                <a:cs typeface="Times New Roman" panose="02020603050405020304" pitchFamily="18" charset="0"/>
              </a:rPr>
              <a:t> </a:t>
            </a:r>
            <a:r>
              <a:rPr lang="it-IT" sz="2500" dirty="0">
                <a:effectLst/>
                <a:highlight>
                  <a:srgbClr val="00FF00"/>
                </a:highlight>
                <a:latin typeface="Arial" panose="020B0604020202020204" pitchFamily="34" charset="0"/>
                <a:ea typeface="Calibri" panose="020F0502020204030204" pitchFamily="34" charset="0"/>
                <a:cs typeface="Times New Roman" panose="02020603050405020304" pitchFamily="18" charset="0"/>
              </a:rPr>
              <a:t>Autoesame del seno</a:t>
            </a:r>
            <a:r>
              <a:rPr lang="it-IT" sz="2500" dirty="0">
                <a:effectLst/>
                <a:latin typeface="Arial" panose="020B0604020202020204" pitchFamily="34" charset="0"/>
                <a:ea typeface="Calibri" panose="020F0502020204030204" pitchFamily="34" charset="0"/>
                <a:cs typeface="Times New Roman" panose="02020603050405020304" pitchFamily="18" charset="0"/>
              </a:rPr>
              <a:t>.</a:t>
            </a:r>
            <a:endParaRPr lang="it-IT" sz="25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20000"/>
              </a:lnSpc>
              <a:spcAft>
                <a:spcPts val="1000"/>
              </a:spcAft>
            </a:pPr>
            <a:r>
              <a:rPr lang="it-IT" sz="2500" dirty="0">
                <a:effectLst/>
                <a:latin typeface="Arial" panose="020B0604020202020204" pitchFamily="34" charset="0"/>
                <a:ea typeface="Calibri" panose="020F0502020204030204" pitchFamily="34" charset="0"/>
                <a:cs typeface="Times New Roman" panose="02020603050405020304" pitchFamily="18" charset="0"/>
              </a:rPr>
              <a:t>L’autoesame del seno o autopalpazione è metodica utile per una valutazione di primo livello delle patologie occupanti spazio. Si consiglia di praticare l’autopalpazione a intervalli mensili. Non sostituisce la consulenza specialistica oncologica o chirurgica.</a:t>
            </a:r>
            <a:endParaRPr lang="it-IT" sz="25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20000"/>
              </a:lnSpc>
              <a:spcAft>
                <a:spcPts val="1000"/>
              </a:spcAft>
            </a:pPr>
            <a:r>
              <a:rPr lang="it-IT" sz="2500" dirty="0">
                <a:effectLst/>
                <a:highlight>
                  <a:srgbClr val="FF0000"/>
                </a:highlight>
                <a:latin typeface="Arial" panose="020B0604020202020204" pitchFamily="34" charset="0"/>
                <a:ea typeface="Calibri" panose="020F0502020204030204" pitchFamily="34" charset="0"/>
                <a:cs typeface="Times New Roman" panose="02020603050405020304" pitchFamily="18" charset="0"/>
              </a:rPr>
              <a:t>Ecografia della mammella.</a:t>
            </a:r>
            <a:endParaRPr lang="it-IT" sz="25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20000"/>
              </a:lnSpc>
              <a:spcAft>
                <a:spcPts val="1000"/>
              </a:spcAft>
            </a:pPr>
            <a:r>
              <a:rPr lang="it-IT" sz="2500" dirty="0">
                <a:effectLst/>
                <a:latin typeface="Arial" panose="020B0604020202020204" pitchFamily="34" charset="0"/>
                <a:ea typeface="Calibri" panose="020F0502020204030204" pitchFamily="34" charset="0"/>
                <a:cs typeface="Times New Roman" panose="02020603050405020304" pitchFamily="18" charset="0"/>
              </a:rPr>
              <a:t>L’ecografia è indagine di primo livello in caso di patologia palpabile e per donne di età &lt; 35 – 40 anni. E’ indagine di approfondimento diagnostico (secondo livello) su reperti mammografici dubbi o indeterminati e per donne di età &gt; 40 anni, in genere successivamente ad una mammografia o per lo studio di masse/alterazioni già individuate. Non sostituisce la mammografia come metodica di screening oncologico nelle donne asintomatiche. Può essere eseguita indipendentemente dall’epoca del ciclo mestruale e in gravidanza. Requisito essenziale è che la sua esecuzione sia affidata a mani esperte e che venga eseguita utilizzando sonde ecografiche ad altissima frequenza.</a:t>
            </a:r>
            <a:endParaRPr lang="it-IT" sz="25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20000"/>
              </a:lnSpc>
              <a:spcAft>
                <a:spcPts val="1000"/>
              </a:spcAft>
            </a:pPr>
            <a:r>
              <a:rPr lang="it-IT" sz="2500" dirty="0">
                <a:effectLst/>
                <a:highlight>
                  <a:srgbClr val="00FFFF"/>
                </a:highlight>
                <a:latin typeface="Arial" panose="020B0604020202020204" pitchFamily="34" charset="0"/>
                <a:ea typeface="Calibri" panose="020F0502020204030204" pitchFamily="34" charset="0"/>
                <a:cs typeface="Times New Roman" panose="02020603050405020304" pitchFamily="18" charset="0"/>
              </a:rPr>
              <a:t>Mammografia.</a:t>
            </a:r>
            <a:endParaRPr lang="it-IT" sz="25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20000"/>
              </a:lnSpc>
              <a:spcAft>
                <a:spcPts val="1000"/>
              </a:spcAft>
            </a:pPr>
            <a:r>
              <a:rPr lang="it-IT" sz="2500" dirty="0">
                <a:effectLst/>
                <a:latin typeface="Arial" panose="020B0604020202020204" pitchFamily="34" charset="0"/>
                <a:ea typeface="Calibri" panose="020F0502020204030204" pitchFamily="34" charset="0"/>
                <a:cs typeface="Times New Roman" panose="02020603050405020304" pitchFamily="18" charset="0"/>
              </a:rPr>
              <a:t>E’ esame di primo livello nelle donne di età &gt; 40 anni. E’ la metodica di elezione nello screening oncologico su donne asintomatiche e per la diagnosi precoce del carcinoma mammario. Deve essere eseguita in ogni caso di masse/alterazioni identificate o anomalie clinicamente rilevate non chiarite definitivamente con le altre metodiche.. Dovrebbe essere eseguita nella prima decade del ciclo mestruale, salvo particolari necessità.</a:t>
            </a:r>
            <a:endParaRPr lang="it-IT" sz="2500" dirty="0">
              <a:effectLst/>
              <a:latin typeface="Calibri" panose="020F0502020204030204" pitchFamily="34" charset="0"/>
              <a:ea typeface="Calibri" panose="020F0502020204030204" pitchFamily="34" charset="0"/>
              <a:cs typeface="Times New Roman" panose="02020603050405020304" pitchFamily="18" charset="0"/>
            </a:endParaRPr>
          </a:p>
          <a:p>
            <a:endParaRPr lang="it-IT" dirty="0"/>
          </a:p>
        </p:txBody>
      </p:sp>
    </p:spTree>
    <p:extLst>
      <p:ext uri="{BB962C8B-B14F-4D97-AF65-F5344CB8AC3E}">
        <p14:creationId xmlns:p14="http://schemas.microsoft.com/office/powerpoint/2010/main" val="3191023086"/>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xmlns="" id="{43E77324-EB48-0575-E3CD-231F7CA36FDA}"/>
              </a:ext>
            </a:extLst>
          </p:cNvPr>
          <p:cNvSpPr>
            <a:spLocks noGrp="1"/>
          </p:cNvSpPr>
          <p:nvPr>
            <p:ph idx="1"/>
          </p:nvPr>
        </p:nvSpPr>
        <p:spPr>
          <a:xfrm>
            <a:off x="838200" y="1096963"/>
            <a:ext cx="10515600" cy="4351338"/>
          </a:xfrm>
        </p:spPr>
        <p:txBody>
          <a:bodyPr>
            <a:normAutofit fontScale="47500" lnSpcReduction="20000"/>
          </a:bodyPr>
          <a:lstStyle/>
          <a:p>
            <a:pPr algn="ctr">
              <a:lnSpc>
                <a:spcPct val="120000"/>
              </a:lnSpc>
              <a:spcAft>
                <a:spcPts val="1000"/>
              </a:spcAft>
            </a:pPr>
            <a:r>
              <a:rPr lang="it-IT" sz="2800" dirty="0">
                <a:effectLst/>
                <a:highlight>
                  <a:srgbClr val="00FF00"/>
                </a:highlight>
                <a:latin typeface="Arial" panose="020B0604020202020204" pitchFamily="34" charset="0"/>
                <a:ea typeface="Calibri" panose="020F0502020204030204" pitchFamily="34" charset="0"/>
                <a:cs typeface="Times New Roman" panose="02020603050405020304" pitchFamily="18" charset="0"/>
              </a:rPr>
              <a:t>Risonanza Magnetica Nucleare della mammella.</a:t>
            </a:r>
            <a:endParaRPr lang="it-IT" sz="2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20000"/>
              </a:lnSpc>
            </a:pPr>
            <a:r>
              <a:rPr lang="it-IT" sz="2800" dirty="0">
                <a:effectLst/>
                <a:latin typeface="Arial" panose="020B0604020202020204" pitchFamily="34" charset="0"/>
                <a:ea typeface="Times New Roman" panose="02020603050405020304" pitchFamily="18" charset="0"/>
              </a:rPr>
              <a:t>E’ utile nel controllo delle mammelle protesizzate, nelle donne giovani con rilievi ecografici e/o mammografici non dirimenti, in altri casi selezionati. Deve essere sempre eseguita con </a:t>
            </a:r>
            <a:r>
              <a:rPr lang="it-IT" sz="2800" dirty="0" err="1">
                <a:effectLst/>
                <a:latin typeface="Arial" panose="020B0604020202020204" pitchFamily="34" charset="0"/>
                <a:ea typeface="Times New Roman" panose="02020603050405020304" pitchFamily="18" charset="0"/>
              </a:rPr>
              <a:t>m.d.c</a:t>
            </a:r>
            <a:r>
              <a:rPr lang="it-IT" sz="2800" dirty="0">
                <a:effectLst/>
                <a:latin typeface="Arial" panose="020B0604020202020204" pitchFamily="34" charset="0"/>
                <a:ea typeface="Times New Roman" panose="02020603050405020304" pitchFamily="18" charset="0"/>
              </a:rPr>
              <a:t>. paramagnetico.</a:t>
            </a:r>
          </a:p>
          <a:p>
            <a:pPr algn="ctr">
              <a:lnSpc>
                <a:spcPct val="120000"/>
              </a:lnSpc>
              <a:spcAft>
                <a:spcPts val="1000"/>
              </a:spcAft>
            </a:pPr>
            <a:r>
              <a:rPr lang="it-IT" sz="2800" dirty="0">
                <a:effectLst/>
                <a:latin typeface="Arial" panose="020B0604020202020204" pitchFamily="34" charset="0"/>
                <a:ea typeface="Calibri" panose="020F0502020204030204" pitchFamily="34" charset="0"/>
                <a:cs typeface="Times New Roman" panose="02020603050405020304" pitchFamily="18" charset="0"/>
              </a:rPr>
              <a:t> </a:t>
            </a:r>
            <a:endParaRPr lang="it-IT" sz="28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20000"/>
              </a:lnSpc>
              <a:spcAft>
                <a:spcPts val="1000"/>
              </a:spcAft>
            </a:pPr>
            <a:r>
              <a:rPr lang="it-IT" sz="2800" b="1" u="sng" dirty="0">
                <a:effectLst/>
                <a:latin typeface="Arial" panose="020B0604020202020204" pitchFamily="34" charset="0"/>
                <a:ea typeface="Calibri" panose="020F0502020204030204" pitchFamily="34" charset="0"/>
                <a:cs typeface="Times New Roman" panose="02020603050405020304" pitchFamily="18" charset="0"/>
              </a:rPr>
              <a:t>Agoaspirato mammario per citologia, </a:t>
            </a:r>
            <a:r>
              <a:rPr lang="it-IT" sz="2800" b="1" u="sng" dirty="0" err="1">
                <a:effectLst/>
                <a:latin typeface="Arial" panose="020B0604020202020204" pitchFamily="34" charset="0"/>
                <a:ea typeface="Calibri" panose="020F0502020204030204" pitchFamily="34" charset="0"/>
                <a:cs typeface="Times New Roman" panose="02020603050405020304" pitchFamily="18" charset="0"/>
              </a:rPr>
              <a:t>microistologia</a:t>
            </a:r>
            <a:r>
              <a:rPr lang="it-IT" sz="2800" b="1" u="sng" dirty="0">
                <a:effectLst/>
                <a:latin typeface="Arial" panose="020B0604020202020204" pitchFamily="34" charset="0"/>
                <a:ea typeface="Calibri" panose="020F0502020204030204" pitchFamily="34" charset="0"/>
                <a:cs typeface="Times New Roman" panose="02020603050405020304" pitchFamily="18" charset="0"/>
              </a:rPr>
              <a:t>, biopsia, </a:t>
            </a:r>
            <a:r>
              <a:rPr lang="it-IT" sz="2800" b="1" u="sng" dirty="0" err="1">
                <a:effectLst/>
                <a:latin typeface="Arial" panose="020B0604020202020204" pitchFamily="34" charset="0"/>
                <a:ea typeface="Calibri" panose="020F0502020204030204" pitchFamily="34" charset="0"/>
                <a:cs typeface="Times New Roman" panose="02020603050405020304" pitchFamily="18" charset="0"/>
              </a:rPr>
              <a:t>Mammotome</a:t>
            </a:r>
            <a:r>
              <a:rPr lang="it-IT" sz="2800" b="1" u="sng" dirty="0">
                <a:effectLst/>
                <a:latin typeface="Arial" panose="020B0604020202020204" pitchFamily="34" charset="0"/>
                <a:ea typeface="Calibri" panose="020F0502020204030204" pitchFamily="34" charset="0"/>
                <a:cs typeface="Times New Roman" panose="02020603050405020304" pitchFamily="18" charset="0"/>
              </a:rPr>
              <a:t>.</a:t>
            </a:r>
            <a:endParaRPr lang="it-IT" sz="2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20000"/>
              </a:lnSpc>
              <a:spcAft>
                <a:spcPts val="1000"/>
              </a:spcAft>
            </a:pPr>
            <a:r>
              <a:rPr lang="it-IT" sz="2800" dirty="0">
                <a:effectLst/>
                <a:latin typeface="Arial" panose="020B0604020202020204" pitchFamily="34" charset="0"/>
                <a:ea typeface="Calibri" panose="020F0502020204030204" pitchFamily="34" charset="0"/>
                <a:cs typeface="Times New Roman" panose="02020603050405020304" pitchFamily="18" charset="0"/>
              </a:rPr>
              <a:t>E’ indispensabile per l’accertamento diagnostico definitivo di tutti i noduli mammari, indipendentemente dall’età della donna e dalle caratteristiche del nodulo (a meno che non sia stata fatta diagnosi certa di cisti semplice tipica). Deve inoltre essere eseguito su tutte le aree di anomalie palpatorie, ecografiche, mammografiche anche se le metodiche di imaging non abbiano ivi individuato </a:t>
            </a:r>
            <a:r>
              <a:rPr lang="it-IT" sz="2800" dirty="0" err="1">
                <a:effectLst/>
                <a:latin typeface="Arial" panose="020B0604020202020204" pitchFamily="34" charset="0"/>
                <a:ea typeface="Calibri" panose="020F0502020204030204" pitchFamily="34" charset="0"/>
                <a:cs typeface="Times New Roman" panose="02020603050405020304" pitchFamily="18" charset="0"/>
              </a:rPr>
              <a:t>nodularità</a:t>
            </a:r>
            <a:r>
              <a:rPr lang="it-IT" sz="2800" dirty="0">
                <a:effectLst/>
                <a:latin typeface="Arial" panose="020B0604020202020204" pitchFamily="34" charset="0"/>
                <a:ea typeface="Calibri" panose="020F0502020204030204" pitchFamily="34" charset="0"/>
                <a:cs typeface="Times New Roman" panose="02020603050405020304" pitchFamily="18" charset="0"/>
              </a:rPr>
              <a:t>. La tecnica più appropriata sarà scelta caso per caso dal medico esecutore in relazione al quesito diagnostico e ai dati disponibili.</a:t>
            </a:r>
            <a:endParaRPr lang="it-IT" sz="28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20000"/>
              </a:lnSpc>
              <a:spcAft>
                <a:spcPts val="1000"/>
              </a:spcAft>
            </a:pPr>
            <a:r>
              <a:rPr lang="it-IT" sz="2800" dirty="0">
                <a:effectLst/>
                <a:highlight>
                  <a:srgbClr val="FF0000"/>
                </a:highlight>
                <a:latin typeface="Arial" panose="020B0604020202020204" pitchFamily="34" charset="0"/>
                <a:ea typeface="Calibri" panose="020F0502020204030204" pitchFamily="34" charset="0"/>
                <a:cs typeface="Times New Roman" panose="02020603050405020304" pitchFamily="18" charset="0"/>
              </a:rPr>
              <a:t>Studio delle stazioni linfonodali – Stadiazione.</a:t>
            </a:r>
            <a:endParaRPr lang="it-IT" sz="2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20000"/>
              </a:lnSpc>
              <a:spcAft>
                <a:spcPts val="1000"/>
              </a:spcAft>
            </a:pPr>
            <a:r>
              <a:rPr lang="it-IT" sz="2800" dirty="0">
                <a:effectLst/>
                <a:latin typeface="Arial" panose="020B0604020202020204" pitchFamily="34" charset="0"/>
                <a:ea typeface="Calibri" panose="020F0502020204030204" pitchFamily="34" charset="0"/>
                <a:cs typeface="Times New Roman" panose="02020603050405020304" pitchFamily="18" charset="0"/>
              </a:rPr>
              <a:t>E’ indispensabile in presenza di qualsiasi lesione occupante spazio della mammella che non sia una cisti semplice tipica. Consiste in visita oncologica o chirurgica, ecografia ascellare/addominopelvica, successivi es. radiologici e scintigrafici definiti caso per caso dall’oncologo.</a:t>
            </a:r>
            <a:endParaRPr lang="it-IT" sz="2800" dirty="0">
              <a:effectLst/>
              <a:latin typeface="Calibri" panose="020F0502020204030204" pitchFamily="34" charset="0"/>
              <a:ea typeface="Calibri" panose="020F0502020204030204" pitchFamily="34" charset="0"/>
              <a:cs typeface="Times New Roman" panose="02020603050405020304" pitchFamily="18" charset="0"/>
            </a:endParaRPr>
          </a:p>
          <a:p>
            <a:endParaRPr lang="it-IT" dirty="0"/>
          </a:p>
        </p:txBody>
      </p:sp>
    </p:spTree>
    <p:extLst>
      <p:ext uri="{BB962C8B-B14F-4D97-AF65-F5344CB8AC3E}">
        <p14:creationId xmlns:p14="http://schemas.microsoft.com/office/powerpoint/2010/main" val="1543935437"/>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xmlns="" id="{0E4C1F45-DAB7-61CF-62EA-AD3E75314461}"/>
              </a:ext>
            </a:extLst>
          </p:cNvPr>
          <p:cNvSpPr>
            <a:spLocks noGrp="1"/>
          </p:cNvSpPr>
          <p:nvPr>
            <p:ph idx="1"/>
          </p:nvPr>
        </p:nvSpPr>
        <p:spPr>
          <a:xfrm>
            <a:off x="838200" y="142875"/>
            <a:ext cx="10515600" cy="6415087"/>
          </a:xfrm>
        </p:spPr>
        <p:txBody>
          <a:bodyPr>
            <a:normAutofit fontScale="70000" lnSpcReduction="20000"/>
          </a:bodyPr>
          <a:lstStyle/>
          <a:p>
            <a:pPr algn="ctr">
              <a:lnSpc>
                <a:spcPct val="115000"/>
              </a:lnSpc>
              <a:spcAft>
                <a:spcPts val="1000"/>
              </a:spcAft>
            </a:pPr>
            <a:r>
              <a:rPr lang="it-IT" sz="2200" b="1" u="sng" dirty="0">
                <a:effectLst/>
                <a:latin typeface="Arial" panose="020B0604020202020204" pitchFamily="34" charset="0"/>
                <a:ea typeface="Calibri" panose="020F0502020204030204" pitchFamily="34" charset="0"/>
                <a:cs typeface="Times New Roman" panose="02020603050405020304" pitchFamily="18" charset="0"/>
              </a:rPr>
              <a:t>Iter consigliato nella donna asintomatica di età &lt; 40 anni (in successione secondo il caso):</a:t>
            </a:r>
            <a:endParaRPr lang="it-IT" sz="2200" dirty="0">
              <a:effectLst/>
              <a:latin typeface="Calibri" panose="020F0502020204030204" pitchFamily="34" charset="0"/>
              <a:ea typeface="Calibri" panose="020F0502020204030204" pitchFamily="34" charset="0"/>
              <a:cs typeface="Times New Roman" panose="02020603050405020304" pitchFamily="18" charset="0"/>
            </a:endParaRPr>
          </a:p>
          <a:p>
            <a:r>
              <a:rPr lang="it-IT" sz="2200" dirty="0">
                <a:effectLst/>
                <a:latin typeface="Arial" panose="020B0604020202020204" pitchFamily="34" charset="0"/>
                <a:ea typeface="Times New Roman" panose="02020603050405020304" pitchFamily="18" charset="0"/>
              </a:rPr>
              <a:t>Autoesame - Visita specialistica oncologica e/o chirurgica - Ecografia - Agoaspirato in caso di lesioni focali/diffuse di qualsiasi tipo (escluso il caso di cisti semplici tipiche) - Mammografia se i rilievi precedenti non sono definitivi.</a:t>
            </a:r>
          </a:p>
          <a:p>
            <a:pPr algn="ctr">
              <a:lnSpc>
                <a:spcPct val="115000"/>
              </a:lnSpc>
              <a:spcAft>
                <a:spcPts val="1000"/>
              </a:spcAft>
            </a:pPr>
            <a:r>
              <a:rPr lang="it-IT" sz="2200" b="1" u="none" strike="noStrike" dirty="0">
                <a:effectLst/>
                <a:latin typeface="Arial" panose="020B0604020202020204" pitchFamily="34" charset="0"/>
                <a:ea typeface="Calibri" panose="020F0502020204030204" pitchFamily="34" charset="0"/>
                <a:cs typeface="Times New Roman" panose="02020603050405020304" pitchFamily="18" charset="0"/>
              </a:rPr>
              <a:t> </a:t>
            </a:r>
            <a:endParaRPr lang="it-IT" sz="22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1000"/>
              </a:spcAft>
            </a:pPr>
            <a:r>
              <a:rPr lang="it-IT" sz="2200" b="1" u="sng" dirty="0">
                <a:effectLst/>
                <a:latin typeface="Arial" panose="020B0604020202020204" pitchFamily="34" charset="0"/>
                <a:ea typeface="Calibri" panose="020F0502020204030204" pitchFamily="34" charset="0"/>
                <a:cs typeface="Times New Roman" panose="02020603050405020304" pitchFamily="18" charset="0"/>
              </a:rPr>
              <a:t>Iter consigliato nella donna asintomatica di età &gt; 40 anni (in successione secondo il caso):</a:t>
            </a:r>
            <a:endParaRPr lang="it-IT" sz="2200" dirty="0">
              <a:effectLst/>
              <a:latin typeface="Calibri" panose="020F0502020204030204" pitchFamily="34" charset="0"/>
              <a:ea typeface="Calibri" panose="020F0502020204030204" pitchFamily="34" charset="0"/>
              <a:cs typeface="Times New Roman" panose="02020603050405020304" pitchFamily="18" charset="0"/>
            </a:endParaRPr>
          </a:p>
          <a:p>
            <a:r>
              <a:rPr lang="it-IT" sz="2200" dirty="0">
                <a:effectLst/>
                <a:latin typeface="Arial" panose="020B0604020202020204" pitchFamily="34" charset="0"/>
                <a:ea typeface="Times New Roman" panose="02020603050405020304" pitchFamily="18" charset="0"/>
              </a:rPr>
              <a:t>Autoesame - Visita specialistica oncologica e/o chirurgica - Mammografia - Ecografia di secondo livello - Agoaspirato in caso di lesioni focali/diffuse di qualsiasi tipo (escluso il caso di cisti semplici tipiche).</a:t>
            </a:r>
          </a:p>
          <a:p>
            <a:pPr algn="ctr">
              <a:lnSpc>
                <a:spcPct val="115000"/>
              </a:lnSpc>
              <a:spcAft>
                <a:spcPts val="1000"/>
              </a:spcAft>
            </a:pPr>
            <a:r>
              <a:rPr lang="it-IT" sz="2200" b="1" u="none" strike="noStrike" dirty="0">
                <a:effectLst/>
                <a:latin typeface="Arial" panose="020B0604020202020204" pitchFamily="34" charset="0"/>
                <a:ea typeface="Calibri" panose="020F0502020204030204" pitchFamily="34" charset="0"/>
                <a:cs typeface="Times New Roman" panose="02020603050405020304" pitchFamily="18" charset="0"/>
              </a:rPr>
              <a:t> </a:t>
            </a:r>
            <a:endParaRPr lang="it-IT" sz="22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1000"/>
              </a:spcAft>
            </a:pPr>
            <a:r>
              <a:rPr lang="it-IT" sz="2200" b="1" u="sng" dirty="0">
                <a:effectLst/>
                <a:latin typeface="Arial" panose="020B0604020202020204" pitchFamily="34" charset="0"/>
                <a:ea typeface="Calibri" panose="020F0502020204030204" pitchFamily="34" charset="0"/>
                <a:cs typeface="Times New Roman" panose="02020603050405020304" pitchFamily="18" charset="0"/>
              </a:rPr>
              <a:t>Iter consigliato in caso di lesioni occupanti spazio solo </a:t>
            </a:r>
            <a:r>
              <a:rPr lang="it-IT" sz="2200" b="1" u="sng" dirty="0" err="1">
                <a:effectLst/>
                <a:latin typeface="Arial" panose="020B0604020202020204" pitchFamily="34" charset="0"/>
                <a:ea typeface="Calibri" panose="020F0502020204030204" pitchFamily="34" charset="0"/>
                <a:cs typeface="Times New Roman" panose="02020603050405020304" pitchFamily="18" charset="0"/>
              </a:rPr>
              <a:t>palpatoriamente</a:t>
            </a:r>
            <a:r>
              <a:rPr lang="it-IT" sz="2200" b="1" u="sng" dirty="0">
                <a:effectLst/>
                <a:latin typeface="Arial" panose="020B0604020202020204" pitchFamily="34" charset="0"/>
                <a:ea typeface="Calibri" panose="020F0502020204030204" pitchFamily="34" charset="0"/>
                <a:cs typeface="Times New Roman" panose="02020603050405020304" pitchFamily="18" charset="0"/>
              </a:rPr>
              <a:t> rilevate:</a:t>
            </a:r>
            <a:endParaRPr lang="it-IT" sz="2200" dirty="0">
              <a:effectLst/>
              <a:latin typeface="Calibri" panose="020F0502020204030204" pitchFamily="34" charset="0"/>
              <a:ea typeface="Calibri" panose="020F0502020204030204" pitchFamily="34" charset="0"/>
              <a:cs typeface="Times New Roman" panose="02020603050405020304" pitchFamily="18" charset="0"/>
            </a:endParaRPr>
          </a:p>
          <a:p>
            <a:r>
              <a:rPr lang="it-IT" sz="2200" dirty="0">
                <a:effectLst/>
                <a:latin typeface="Arial" panose="020B0604020202020204" pitchFamily="34" charset="0"/>
                <a:ea typeface="Times New Roman" panose="02020603050405020304" pitchFamily="18" charset="0"/>
              </a:rPr>
              <a:t>Ecografia e Mammografia - Agoaspirato eco/rx guidato indipendentemente dai risultati dell’imaging (escluso il caso di cisti semplici tipiche).</a:t>
            </a:r>
          </a:p>
          <a:p>
            <a:pPr algn="ctr"/>
            <a:r>
              <a:rPr lang="it-IT" sz="2200" b="1" u="none" strike="noStrike" dirty="0">
                <a:effectLst/>
                <a:latin typeface="Arial" panose="020B0604020202020204" pitchFamily="34" charset="0"/>
                <a:ea typeface="Times New Roman" panose="02020603050405020304" pitchFamily="18" charset="0"/>
              </a:rPr>
              <a:t> </a:t>
            </a:r>
            <a:endParaRPr lang="it-IT" sz="2200" b="1" u="sng" dirty="0">
              <a:effectLst/>
              <a:latin typeface="Arial" panose="020B0604020202020204" pitchFamily="34" charset="0"/>
              <a:ea typeface="Times New Roman" panose="02020603050405020304" pitchFamily="18" charset="0"/>
            </a:endParaRPr>
          </a:p>
          <a:p>
            <a:pPr algn="ctr"/>
            <a:r>
              <a:rPr lang="it-IT" sz="2200" b="1" u="sng" dirty="0">
                <a:effectLst/>
                <a:latin typeface="Arial" panose="020B0604020202020204" pitchFamily="34" charset="0"/>
                <a:ea typeface="Times New Roman" panose="02020603050405020304" pitchFamily="18" charset="0"/>
              </a:rPr>
              <a:t>Iter consigliato in caso di lesioni occupanti spazio dimostrate (in successione secondo il caso):</a:t>
            </a:r>
          </a:p>
          <a:p>
            <a:r>
              <a:rPr lang="it-IT" sz="2200" dirty="0">
                <a:effectLst/>
                <a:latin typeface="Arial" panose="020B0604020202020204" pitchFamily="34" charset="0"/>
                <a:ea typeface="Times New Roman" panose="02020603050405020304" pitchFamily="18" charset="0"/>
              </a:rPr>
              <a:t>Visita specialistica oncologica e/o chirurgica se non già effettuata - Completamento con la metodica di imaging non eseguita in prima istanza (ecografia o mammografia) - Agoaspirato eco/rx guidato indipendentemente dai risultati dell’imaging (escluso il caso di cisti semplici tipiche).</a:t>
            </a:r>
          </a:p>
          <a:p>
            <a:pPr algn="ctr"/>
            <a:r>
              <a:rPr lang="it-IT" sz="2200" b="1" u="none" strike="noStrike" dirty="0">
                <a:effectLst/>
                <a:latin typeface="Arial" panose="020B0604020202020204" pitchFamily="34" charset="0"/>
                <a:ea typeface="Times New Roman" panose="02020603050405020304" pitchFamily="18" charset="0"/>
              </a:rPr>
              <a:t> </a:t>
            </a:r>
            <a:endParaRPr lang="it-IT" sz="2200" b="1" u="sng" dirty="0">
              <a:effectLst/>
              <a:latin typeface="Arial" panose="020B0604020202020204" pitchFamily="34" charset="0"/>
              <a:ea typeface="Times New Roman" panose="02020603050405020304" pitchFamily="18" charset="0"/>
            </a:endParaRPr>
          </a:p>
          <a:p>
            <a:pPr algn="ctr"/>
            <a:r>
              <a:rPr lang="it-IT" sz="2200" b="1" u="sng" dirty="0">
                <a:effectLst/>
                <a:latin typeface="Arial" panose="020B0604020202020204" pitchFamily="34" charset="0"/>
                <a:ea typeface="Times New Roman" panose="02020603050405020304" pitchFamily="18" charset="0"/>
              </a:rPr>
              <a:t>Follow-up consigliato in caso di iter negativo in donna asintomatica:</a:t>
            </a:r>
          </a:p>
          <a:p>
            <a:r>
              <a:rPr lang="it-IT" sz="2200" dirty="0">
                <a:effectLst/>
                <a:latin typeface="Arial" panose="020B0604020202020204" pitchFamily="34" charset="0"/>
                <a:ea typeface="Times New Roman" panose="02020603050405020304" pitchFamily="18" charset="0"/>
              </a:rPr>
              <a:t>Autoesame mensile - Visita oncologica o chirurgica con ecografia a cadenza semestrale o annuale  se età &gt; 25 anni e &lt; 40 anni - Mammografia annuale se età uguale o &gt; 40 anni o se caso ad alto rischio.</a:t>
            </a:r>
          </a:p>
          <a:p>
            <a:endParaRPr lang="it-IT" dirty="0"/>
          </a:p>
        </p:txBody>
      </p:sp>
    </p:spTree>
    <p:extLst>
      <p:ext uri="{BB962C8B-B14F-4D97-AF65-F5344CB8AC3E}">
        <p14:creationId xmlns:p14="http://schemas.microsoft.com/office/powerpoint/2010/main" val="889918346"/>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Segnaposto contenuto 3">
            <a:extLst>
              <a:ext uri="{FF2B5EF4-FFF2-40B4-BE49-F238E27FC236}">
                <a16:creationId xmlns:a16="http://schemas.microsoft.com/office/drawing/2014/main" xmlns="" id="{D86EDC7B-020C-6879-9A05-6C2857AEF666}"/>
              </a:ext>
            </a:extLst>
          </p:cNvPr>
          <p:cNvGraphicFramePr>
            <a:graphicFrameLocks noGrp="1"/>
          </p:cNvGraphicFramePr>
          <p:nvPr>
            <p:ph idx="1"/>
            <p:extLst>
              <p:ext uri="{D42A27DB-BD31-4B8C-83A1-F6EECF244321}">
                <p14:modId xmlns:p14="http://schemas.microsoft.com/office/powerpoint/2010/main" val="3116359525"/>
              </p:ext>
            </p:extLst>
          </p:nvPr>
        </p:nvGraphicFramePr>
        <p:xfrm>
          <a:off x="3948991" y="342900"/>
          <a:ext cx="4294017" cy="5990915"/>
        </p:xfrm>
        <a:graphic>
          <a:graphicData uri="http://schemas.openxmlformats.org/drawingml/2006/table">
            <a:tbl>
              <a:tblPr>
                <a:tableStyleId>{5C22544A-7EE6-4342-B048-85BDC9FD1C3A}</a:tableStyleId>
              </a:tblPr>
              <a:tblGrid>
                <a:gridCol w="2876438">
                  <a:extLst>
                    <a:ext uri="{9D8B030D-6E8A-4147-A177-3AD203B41FA5}">
                      <a16:colId xmlns:a16="http://schemas.microsoft.com/office/drawing/2014/main" xmlns="" val="1788242279"/>
                    </a:ext>
                  </a:extLst>
                </a:gridCol>
                <a:gridCol w="474283">
                  <a:extLst>
                    <a:ext uri="{9D8B030D-6E8A-4147-A177-3AD203B41FA5}">
                      <a16:colId xmlns:a16="http://schemas.microsoft.com/office/drawing/2014/main" xmlns="" val="2206747729"/>
                    </a:ext>
                  </a:extLst>
                </a:gridCol>
                <a:gridCol w="474283">
                  <a:extLst>
                    <a:ext uri="{9D8B030D-6E8A-4147-A177-3AD203B41FA5}">
                      <a16:colId xmlns:a16="http://schemas.microsoft.com/office/drawing/2014/main" xmlns="" val="665785668"/>
                    </a:ext>
                  </a:extLst>
                </a:gridCol>
                <a:gridCol w="469013">
                  <a:extLst>
                    <a:ext uri="{9D8B030D-6E8A-4147-A177-3AD203B41FA5}">
                      <a16:colId xmlns:a16="http://schemas.microsoft.com/office/drawing/2014/main" xmlns="" val="2998350992"/>
                    </a:ext>
                  </a:extLst>
                </a:gridCol>
              </a:tblGrid>
              <a:tr h="171169">
                <a:tc>
                  <a:txBody>
                    <a:bodyPr/>
                    <a:lstStyle/>
                    <a:p>
                      <a:pPr algn="r">
                        <a:lnSpc>
                          <a:spcPct val="115000"/>
                        </a:lnSpc>
                        <a:spcAft>
                          <a:spcPts val="1000"/>
                        </a:spcAft>
                      </a:pPr>
                      <a:r>
                        <a:rPr lang="it-IT" sz="800">
                          <a:effectLst/>
                        </a:rPr>
                        <a:t>Livello di rischio</a:t>
                      </a:r>
                      <a:endParaRPr lang="it-IT" sz="800">
                        <a:effectLst/>
                        <a:latin typeface="Calibri" panose="020F0502020204030204" pitchFamily="34" charset="0"/>
                        <a:ea typeface="Calibri" panose="020F0502020204030204" pitchFamily="34" charset="0"/>
                        <a:cs typeface="Times New Roman" panose="02020603050405020304" pitchFamily="18" charset="0"/>
                      </a:endParaRPr>
                    </a:p>
                  </a:txBody>
                  <a:tcPr marL="30741" marR="30741" marT="0" marB="0"/>
                </a:tc>
                <a:tc>
                  <a:txBody>
                    <a:bodyPr/>
                    <a:lstStyle/>
                    <a:p>
                      <a:pPr algn="ctr">
                        <a:lnSpc>
                          <a:spcPct val="115000"/>
                        </a:lnSpc>
                        <a:spcAft>
                          <a:spcPts val="1000"/>
                        </a:spcAft>
                      </a:pPr>
                      <a:r>
                        <a:rPr lang="it-IT" sz="800">
                          <a:effectLst/>
                        </a:rPr>
                        <a:t>+</a:t>
                      </a:r>
                      <a:endParaRPr lang="it-IT" sz="800">
                        <a:effectLst/>
                        <a:latin typeface="Calibri" panose="020F0502020204030204" pitchFamily="34" charset="0"/>
                        <a:ea typeface="Calibri" panose="020F0502020204030204" pitchFamily="34" charset="0"/>
                        <a:cs typeface="Times New Roman" panose="02020603050405020304" pitchFamily="18" charset="0"/>
                      </a:endParaRPr>
                    </a:p>
                  </a:txBody>
                  <a:tcPr marL="30741" marR="30741" marT="0" marB="0"/>
                </a:tc>
                <a:tc>
                  <a:txBody>
                    <a:bodyPr/>
                    <a:lstStyle/>
                    <a:p>
                      <a:pPr algn="ctr">
                        <a:lnSpc>
                          <a:spcPct val="115000"/>
                        </a:lnSpc>
                        <a:spcAft>
                          <a:spcPts val="1000"/>
                        </a:spcAft>
                      </a:pPr>
                      <a:r>
                        <a:rPr lang="it-IT" sz="800">
                          <a:effectLst/>
                        </a:rPr>
                        <a:t>++</a:t>
                      </a:r>
                      <a:endParaRPr lang="it-IT" sz="800">
                        <a:effectLst/>
                        <a:latin typeface="Calibri" panose="020F0502020204030204" pitchFamily="34" charset="0"/>
                        <a:ea typeface="Calibri" panose="020F0502020204030204" pitchFamily="34" charset="0"/>
                        <a:cs typeface="Times New Roman" panose="02020603050405020304" pitchFamily="18" charset="0"/>
                      </a:endParaRPr>
                    </a:p>
                  </a:txBody>
                  <a:tcPr marL="30741" marR="30741" marT="0" marB="0"/>
                </a:tc>
                <a:tc>
                  <a:txBody>
                    <a:bodyPr/>
                    <a:lstStyle/>
                    <a:p>
                      <a:pPr algn="ctr">
                        <a:lnSpc>
                          <a:spcPct val="115000"/>
                        </a:lnSpc>
                        <a:spcAft>
                          <a:spcPts val="1000"/>
                        </a:spcAft>
                      </a:pPr>
                      <a:r>
                        <a:rPr lang="it-IT" sz="800">
                          <a:effectLst/>
                        </a:rPr>
                        <a:t>+++</a:t>
                      </a:r>
                      <a:endParaRPr lang="it-IT" sz="800">
                        <a:effectLst/>
                        <a:latin typeface="Calibri" panose="020F0502020204030204" pitchFamily="34" charset="0"/>
                        <a:ea typeface="Calibri" panose="020F0502020204030204" pitchFamily="34" charset="0"/>
                        <a:cs typeface="Times New Roman" panose="02020603050405020304" pitchFamily="18" charset="0"/>
                      </a:endParaRPr>
                    </a:p>
                  </a:txBody>
                  <a:tcPr marL="30741" marR="30741" marT="0" marB="0"/>
                </a:tc>
                <a:extLst>
                  <a:ext uri="{0D108BD9-81ED-4DB2-BD59-A6C34878D82A}">
                    <a16:rowId xmlns:a16="http://schemas.microsoft.com/office/drawing/2014/main" xmlns="" val="1882696315"/>
                  </a:ext>
                </a:extLst>
              </a:tr>
              <a:tr h="171169">
                <a:tc>
                  <a:txBody>
                    <a:bodyPr/>
                    <a:lstStyle/>
                    <a:p>
                      <a:pPr algn="ctr">
                        <a:lnSpc>
                          <a:spcPct val="115000"/>
                        </a:lnSpc>
                        <a:spcAft>
                          <a:spcPts val="1000"/>
                        </a:spcAft>
                      </a:pPr>
                      <a:r>
                        <a:rPr lang="it-IT" sz="800">
                          <a:effectLst/>
                        </a:rPr>
                        <a:t>Fattori socioeconomici:</a:t>
                      </a:r>
                      <a:endParaRPr lang="it-IT" sz="800">
                        <a:effectLst/>
                        <a:latin typeface="Calibri" panose="020F0502020204030204" pitchFamily="34" charset="0"/>
                        <a:ea typeface="Calibri" panose="020F0502020204030204" pitchFamily="34" charset="0"/>
                        <a:cs typeface="Times New Roman" panose="02020603050405020304" pitchFamily="18" charset="0"/>
                      </a:endParaRPr>
                    </a:p>
                  </a:txBody>
                  <a:tcPr marL="30741" marR="30741" marT="0" marB="0"/>
                </a:tc>
                <a:tc>
                  <a:txBody>
                    <a:bodyPr/>
                    <a:lstStyle/>
                    <a:p>
                      <a:pPr algn="ctr">
                        <a:lnSpc>
                          <a:spcPct val="115000"/>
                        </a:lnSpc>
                        <a:spcAft>
                          <a:spcPts val="1000"/>
                        </a:spcAft>
                      </a:pPr>
                      <a:r>
                        <a:rPr lang="it-IT" sz="800">
                          <a:effectLst/>
                        </a:rPr>
                        <a:t> </a:t>
                      </a:r>
                      <a:endParaRPr lang="it-IT" sz="800">
                        <a:effectLst/>
                        <a:latin typeface="Calibri" panose="020F0502020204030204" pitchFamily="34" charset="0"/>
                        <a:ea typeface="Calibri" panose="020F0502020204030204" pitchFamily="34" charset="0"/>
                        <a:cs typeface="Times New Roman" panose="02020603050405020304" pitchFamily="18" charset="0"/>
                      </a:endParaRPr>
                    </a:p>
                  </a:txBody>
                  <a:tcPr marL="30741" marR="30741" marT="0" marB="0"/>
                </a:tc>
                <a:tc>
                  <a:txBody>
                    <a:bodyPr/>
                    <a:lstStyle/>
                    <a:p>
                      <a:pPr algn="ctr">
                        <a:lnSpc>
                          <a:spcPct val="115000"/>
                        </a:lnSpc>
                        <a:spcAft>
                          <a:spcPts val="1000"/>
                        </a:spcAft>
                      </a:pPr>
                      <a:r>
                        <a:rPr lang="it-IT" sz="800">
                          <a:effectLst/>
                        </a:rPr>
                        <a:t> </a:t>
                      </a:r>
                      <a:endParaRPr lang="it-IT" sz="800">
                        <a:effectLst/>
                        <a:latin typeface="Calibri" panose="020F0502020204030204" pitchFamily="34" charset="0"/>
                        <a:ea typeface="Calibri" panose="020F0502020204030204" pitchFamily="34" charset="0"/>
                        <a:cs typeface="Times New Roman" panose="02020603050405020304" pitchFamily="18" charset="0"/>
                      </a:endParaRPr>
                    </a:p>
                  </a:txBody>
                  <a:tcPr marL="30741" marR="30741" marT="0" marB="0"/>
                </a:tc>
                <a:tc>
                  <a:txBody>
                    <a:bodyPr/>
                    <a:lstStyle/>
                    <a:p>
                      <a:pPr algn="ctr">
                        <a:lnSpc>
                          <a:spcPct val="115000"/>
                        </a:lnSpc>
                        <a:spcAft>
                          <a:spcPts val="1000"/>
                        </a:spcAft>
                      </a:pPr>
                      <a:r>
                        <a:rPr lang="it-IT" sz="800">
                          <a:effectLst/>
                        </a:rPr>
                        <a:t> </a:t>
                      </a:r>
                      <a:endParaRPr lang="it-IT" sz="800">
                        <a:effectLst/>
                        <a:latin typeface="Calibri" panose="020F0502020204030204" pitchFamily="34" charset="0"/>
                        <a:ea typeface="Calibri" panose="020F0502020204030204" pitchFamily="34" charset="0"/>
                        <a:cs typeface="Times New Roman" panose="02020603050405020304" pitchFamily="18" charset="0"/>
                      </a:endParaRPr>
                    </a:p>
                  </a:txBody>
                  <a:tcPr marL="30741" marR="30741" marT="0" marB="0"/>
                </a:tc>
                <a:extLst>
                  <a:ext uri="{0D108BD9-81ED-4DB2-BD59-A6C34878D82A}">
                    <a16:rowId xmlns:a16="http://schemas.microsoft.com/office/drawing/2014/main" xmlns="" val="541266193"/>
                  </a:ext>
                </a:extLst>
              </a:tr>
              <a:tr h="171169">
                <a:tc>
                  <a:txBody>
                    <a:bodyPr/>
                    <a:lstStyle/>
                    <a:p>
                      <a:pPr>
                        <a:lnSpc>
                          <a:spcPct val="115000"/>
                        </a:lnSpc>
                        <a:spcAft>
                          <a:spcPts val="1000"/>
                        </a:spcAft>
                      </a:pPr>
                      <a:r>
                        <a:rPr lang="it-IT" sz="800">
                          <a:effectLst/>
                        </a:rPr>
                        <a:t>Età &lt; 35 a.</a:t>
                      </a:r>
                      <a:endParaRPr lang="it-IT" sz="800">
                        <a:effectLst/>
                        <a:latin typeface="Calibri" panose="020F0502020204030204" pitchFamily="34" charset="0"/>
                        <a:ea typeface="Calibri" panose="020F0502020204030204" pitchFamily="34" charset="0"/>
                        <a:cs typeface="Times New Roman" panose="02020603050405020304" pitchFamily="18" charset="0"/>
                      </a:endParaRPr>
                    </a:p>
                  </a:txBody>
                  <a:tcPr marL="30741" marR="30741" marT="0" marB="0"/>
                </a:tc>
                <a:tc>
                  <a:txBody>
                    <a:bodyPr/>
                    <a:lstStyle/>
                    <a:p>
                      <a:pPr algn="ctr">
                        <a:lnSpc>
                          <a:spcPct val="115000"/>
                        </a:lnSpc>
                        <a:spcAft>
                          <a:spcPts val="1000"/>
                        </a:spcAft>
                      </a:pPr>
                      <a:r>
                        <a:rPr lang="it-IT" sz="800">
                          <a:effectLst/>
                        </a:rPr>
                        <a:t>*</a:t>
                      </a:r>
                      <a:endParaRPr lang="it-IT" sz="800">
                        <a:effectLst/>
                        <a:latin typeface="Calibri" panose="020F0502020204030204" pitchFamily="34" charset="0"/>
                        <a:ea typeface="Calibri" panose="020F0502020204030204" pitchFamily="34" charset="0"/>
                        <a:cs typeface="Times New Roman" panose="02020603050405020304" pitchFamily="18" charset="0"/>
                      </a:endParaRPr>
                    </a:p>
                  </a:txBody>
                  <a:tcPr marL="30741" marR="30741" marT="0" marB="0"/>
                </a:tc>
                <a:tc>
                  <a:txBody>
                    <a:bodyPr/>
                    <a:lstStyle/>
                    <a:p>
                      <a:pPr algn="ctr">
                        <a:lnSpc>
                          <a:spcPct val="115000"/>
                        </a:lnSpc>
                        <a:spcAft>
                          <a:spcPts val="1000"/>
                        </a:spcAft>
                      </a:pPr>
                      <a:r>
                        <a:rPr lang="it-IT" sz="800">
                          <a:effectLst/>
                        </a:rPr>
                        <a:t> </a:t>
                      </a:r>
                      <a:endParaRPr lang="it-IT" sz="800">
                        <a:effectLst/>
                        <a:latin typeface="Calibri" panose="020F0502020204030204" pitchFamily="34" charset="0"/>
                        <a:ea typeface="Calibri" panose="020F0502020204030204" pitchFamily="34" charset="0"/>
                        <a:cs typeface="Times New Roman" panose="02020603050405020304" pitchFamily="18" charset="0"/>
                      </a:endParaRPr>
                    </a:p>
                  </a:txBody>
                  <a:tcPr marL="30741" marR="30741" marT="0" marB="0"/>
                </a:tc>
                <a:tc>
                  <a:txBody>
                    <a:bodyPr/>
                    <a:lstStyle/>
                    <a:p>
                      <a:pPr algn="ctr">
                        <a:lnSpc>
                          <a:spcPct val="115000"/>
                        </a:lnSpc>
                        <a:spcAft>
                          <a:spcPts val="1000"/>
                        </a:spcAft>
                      </a:pPr>
                      <a:r>
                        <a:rPr lang="it-IT" sz="800">
                          <a:effectLst/>
                        </a:rPr>
                        <a:t> </a:t>
                      </a:r>
                      <a:endParaRPr lang="it-IT" sz="800">
                        <a:effectLst/>
                        <a:latin typeface="Calibri" panose="020F0502020204030204" pitchFamily="34" charset="0"/>
                        <a:ea typeface="Calibri" panose="020F0502020204030204" pitchFamily="34" charset="0"/>
                        <a:cs typeface="Times New Roman" panose="02020603050405020304" pitchFamily="18" charset="0"/>
                      </a:endParaRPr>
                    </a:p>
                  </a:txBody>
                  <a:tcPr marL="30741" marR="30741" marT="0" marB="0"/>
                </a:tc>
                <a:extLst>
                  <a:ext uri="{0D108BD9-81ED-4DB2-BD59-A6C34878D82A}">
                    <a16:rowId xmlns:a16="http://schemas.microsoft.com/office/drawing/2014/main" xmlns="" val="3816942854"/>
                  </a:ext>
                </a:extLst>
              </a:tr>
              <a:tr h="171169">
                <a:tc>
                  <a:txBody>
                    <a:bodyPr/>
                    <a:lstStyle/>
                    <a:p>
                      <a:pPr>
                        <a:lnSpc>
                          <a:spcPct val="115000"/>
                        </a:lnSpc>
                        <a:spcAft>
                          <a:spcPts val="1000"/>
                        </a:spcAft>
                      </a:pPr>
                      <a:r>
                        <a:rPr lang="it-IT" sz="800">
                          <a:effectLst/>
                        </a:rPr>
                        <a:t>Età 35 – 50</a:t>
                      </a:r>
                      <a:endParaRPr lang="it-IT" sz="800">
                        <a:effectLst/>
                        <a:latin typeface="Calibri" panose="020F0502020204030204" pitchFamily="34" charset="0"/>
                        <a:ea typeface="Calibri" panose="020F0502020204030204" pitchFamily="34" charset="0"/>
                        <a:cs typeface="Times New Roman" panose="02020603050405020304" pitchFamily="18" charset="0"/>
                      </a:endParaRPr>
                    </a:p>
                  </a:txBody>
                  <a:tcPr marL="30741" marR="30741" marT="0" marB="0"/>
                </a:tc>
                <a:tc>
                  <a:txBody>
                    <a:bodyPr/>
                    <a:lstStyle/>
                    <a:p>
                      <a:pPr algn="ctr">
                        <a:lnSpc>
                          <a:spcPct val="115000"/>
                        </a:lnSpc>
                        <a:spcAft>
                          <a:spcPts val="1000"/>
                        </a:spcAft>
                      </a:pPr>
                      <a:r>
                        <a:rPr lang="it-IT" sz="800">
                          <a:effectLst/>
                        </a:rPr>
                        <a:t> </a:t>
                      </a:r>
                      <a:endParaRPr lang="it-IT" sz="800">
                        <a:effectLst/>
                        <a:latin typeface="Calibri" panose="020F0502020204030204" pitchFamily="34" charset="0"/>
                        <a:ea typeface="Calibri" panose="020F0502020204030204" pitchFamily="34" charset="0"/>
                        <a:cs typeface="Times New Roman" panose="02020603050405020304" pitchFamily="18" charset="0"/>
                      </a:endParaRPr>
                    </a:p>
                  </a:txBody>
                  <a:tcPr marL="30741" marR="30741" marT="0" marB="0"/>
                </a:tc>
                <a:tc>
                  <a:txBody>
                    <a:bodyPr/>
                    <a:lstStyle/>
                    <a:p>
                      <a:pPr algn="ctr">
                        <a:lnSpc>
                          <a:spcPct val="115000"/>
                        </a:lnSpc>
                        <a:spcAft>
                          <a:spcPts val="1000"/>
                        </a:spcAft>
                      </a:pPr>
                      <a:r>
                        <a:rPr lang="it-IT" sz="800">
                          <a:effectLst/>
                        </a:rPr>
                        <a:t>*</a:t>
                      </a:r>
                      <a:endParaRPr lang="it-IT" sz="800">
                        <a:effectLst/>
                        <a:latin typeface="Calibri" panose="020F0502020204030204" pitchFamily="34" charset="0"/>
                        <a:ea typeface="Calibri" panose="020F0502020204030204" pitchFamily="34" charset="0"/>
                        <a:cs typeface="Times New Roman" panose="02020603050405020304" pitchFamily="18" charset="0"/>
                      </a:endParaRPr>
                    </a:p>
                  </a:txBody>
                  <a:tcPr marL="30741" marR="30741" marT="0" marB="0"/>
                </a:tc>
                <a:tc>
                  <a:txBody>
                    <a:bodyPr/>
                    <a:lstStyle/>
                    <a:p>
                      <a:pPr algn="ctr">
                        <a:lnSpc>
                          <a:spcPct val="115000"/>
                        </a:lnSpc>
                        <a:spcAft>
                          <a:spcPts val="1000"/>
                        </a:spcAft>
                      </a:pPr>
                      <a:r>
                        <a:rPr lang="it-IT" sz="800">
                          <a:effectLst/>
                        </a:rPr>
                        <a:t> </a:t>
                      </a:r>
                      <a:endParaRPr lang="it-IT" sz="800">
                        <a:effectLst/>
                        <a:latin typeface="Calibri" panose="020F0502020204030204" pitchFamily="34" charset="0"/>
                        <a:ea typeface="Calibri" panose="020F0502020204030204" pitchFamily="34" charset="0"/>
                        <a:cs typeface="Times New Roman" panose="02020603050405020304" pitchFamily="18" charset="0"/>
                      </a:endParaRPr>
                    </a:p>
                  </a:txBody>
                  <a:tcPr marL="30741" marR="30741" marT="0" marB="0"/>
                </a:tc>
                <a:extLst>
                  <a:ext uri="{0D108BD9-81ED-4DB2-BD59-A6C34878D82A}">
                    <a16:rowId xmlns:a16="http://schemas.microsoft.com/office/drawing/2014/main" xmlns="" val="1360735074"/>
                  </a:ext>
                </a:extLst>
              </a:tr>
              <a:tr h="171169">
                <a:tc>
                  <a:txBody>
                    <a:bodyPr/>
                    <a:lstStyle/>
                    <a:p>
                      <a:pPr>
                        <a:lnSpc>
                          <a:spcPct val="115000"/>
                        </a:lnSpc>
                        <a:spcAft>
                          <a:spcPts val="1000"/>
                        </a:spcAft>
                      </a:pPr>
                      <a:r>
                        <a:rPr lang="it-IT" sz="800">
                          <a:effectLst/>
                        </a:rPr>
                        <a:t>Età &gt; 50 a.</a:t>
                      </a:r>
                      <a:endParaRPr lang="it-IT" sz="800">
                        <a:effectLst/>
                        <a:latin typeface="Calibri" panose="020F0502020204030204" pitchFamily="34" charset="0"/>
                        <a:ea typeface="Calibri" panose="020F0502020204030204" pitchFamily="34" charset="0"/>
                        <a:cs typeface="Times New Roman" panose="02020603050405020304" pitchFamily="18" charset="0"/>
                      </a:endParaRPr>
                    </a:p>
                  </a:txBody>
                  <a:tcPr marL="30741" marR="30741" marT="0" marB="0"/>
                </a:tc>
                <a:tc>
                  <a:txBody>
                    <a:bodyPr/>
                    <a:lstStyle/>
                    <a:p>
                      <a:pPr algn="ctr">
                        <a:lnSpc>
                          <a:spcPct val="115000"/>
                        </a:lnSpc>
                        <a:spcAft>
                          <a:spcPts val="1000"/>
                        </a:spcAft>
                      </a:pPr>
                      <a:r>
                        <a:rPr lang="it-IT" sz="800">
                          <a:effectLst/>
                        </a:rPr>
                        <a:t> </a:t>
                      </a:r>
                      <a:endParaRPr lang="it-IT" sz="800">
                        <a:effectLst/>
                        <a:latin typeface="Calibri" panose="020F0502020204030204" pitchFamily="34" charset="0"/>
                        <a:ea typeface="Calibri" panose="020F0502020204030204" pitchFamily="34" charset="0"/>
                        <a:cs typeface="Times New Roman" panose="02020603050405020304" pitchFamily="18" charset="0"/>
                      </a:endParaRPr>
                    </a:p>
                  </a:txBody>
                  <a:tcPr marL="30741" marR="30741" marT="0" marB="0"/>
                </a:tc>
                <a:tc>
                  <a:txBody>
                    <a:bodyPr/>
                    <a:lstStyle/>
                    <a:p>
                      <a:pPr algn="ctr">
                        <a:lnSpc>
                          <a:spcPct val="115000"/>
                        </a:lnSpc>
                        <a:spcAft>
                          <a:spcPts val="1000"/>
                        </a:spcAft>
                      </a:pPr>
                      <a:r>
                        <a:rPr lang="it-IT" sz="800">
                          <a:effectLst/>
                        </a:rPr>
                        <a:t> </a:t>
                      </a:r>
                      <a:endParaRPr lang="it-IT" sz="800">
                        <a:effectLst/>
                        <a:latin typeface="Calibri" panose="020F0502020204030204" pitchFamily="34" charset="0"/>
                        <a:ea typeface="Calibri" panose="020F0502020204030204" pitchFamily="34" charset="0"/>
                        <a:cs typeface="Times New Roman" panose="02020603050405020304" pitchFamily="18" charset="0"/>
                      </a:endParaRPr>
                    </a:p>
                  </a:txBody>
                  <a:tcPr marL="30741" marR="30741" marT="0" marB="0"/>
                </a:tc>
                <a:tc>
                  <a:txBody>
                    <a:bodyPr/>
                    <a:lstStyle/>
                    <a:p>
                      <a:pPr algn="ctr">
                        <a:lnSpc>
                          <a:spcPct val="115000"/>
                        </a:lnSpc>
                        <a:spcAft>
                          <a:spcPts val="1000"/>
                        </a:spcAft>
                      </a:pPr>
                      <a:r>
                        <a:rPr lang="it-IT" sz="800">
                          <a:effectLst/>
                        </a:rPr>
                        <a:t>*</a:t>
                      </a:r>
                      <a:endParaRPr lang="it-IT" sz="800">
                        <a:effectLst/>
                        <a:latin typeface="Calibri" panose="020F0502020204030204" pitchFamily="34" charset="0"/>
                        <a:ea typeface="Calibri" panose="020F0502020204030204" pitchFamily="34" charset="0"/>
                        <a:cs typeface="Times New Roman" panose="02020603050405020304" pitchFamily="18" charset="0"/>
                      </a:endParaRPr>
                    </a:p>
                  </a:txBody>
                  <a:tcPr marL="30741" marR="30741" marT="0" marB="0"/>
                </a:tc>
                <a:extLst>
                  <a:ext uri="{0D108BD9-81ED-4DB2-BD59-A6C34878D82A}">
                    <a16:rowId xmlns:a16="http://schemas.microsoft.com/office/drawing/2014/main" xmlns="" val="3470033861"/>
                  </a:ext>
                </a:extLst>
              </a:tr>
              <a:tr h="171169">
                <a:tc>
                  <a:txBody>
                    <a:bodyPr/>
                    <a:lstStyle/>
                    <a:p>
                      <a:pPr>
                        <a:lnSpc>
                          <a:spcPct val="115000"/>
                        </a:lnSpc>
                        <a:spcAft>
                          <a:spcPts val="1000"/>
                        </a:spcAft>
                      </a:pPr>
                      <a:r>
                        <a:rPr lang="it-IT" sz="800">
                          <a:effectLst/>
                        </a:rPr>
                        <a:t>Residenza nel Nord America / Nord Centro Europa</a:t>
                      </a:r>
                      <a:endParaRPr lang="it-IT" sz="800">
                        <a:effectLst/>
                        <a:latin typeface="Calibri" panose="020F0502020204030204" pitchFamily="34" charset="0"/>
                        <a:ea typeface="Calibri" panose="020F0502020204030204" pitchFamily="34" charset="0"/>
                        <a:cs typeface="Times New Roman" panose="02020603050405020304" pitchFamily="18" charset="0"/>
                      </a:endParaRPr>
                    </a:p>
                  </a:txBody>
                  <a:tcPr marL="30741" marR="30741" marT="0" marB="0"/>
                </a:tc>
                <a:tc>
                  <a:txBody>
                    <a:bodyPr/>
                    <a:lstStyle/>
                    <a:p>
                      <a:pPr algn="ctr">
                        <a:lnSpc>
                          <a:spcPct val="115000"/>
                        </a:lnSpc>
                        <a:spcAft>
                          <a:spcPts val="1000"/>
                        </a:spcAft>
                      </a:pPr>
                      <a:r>
                        <a:rPr lang="it-IT" sz="800">
                          <a:effectLst/>
                        </a:rPr>
                        <a:t> </a:t>
                      </a:r>
                      <a:endParaRPr lang="it-IT" sz="800">
                        <a:effectLst/>
                        <a:latin typeface="Calibri" panose="020F0502020204030204" pitchFamily="34" charset="0"/>
                        <a:ea typeface="Calibri" panose="020F0502020204030204" pitchFamily="34" charset="0"/>
                        <a:cs typeface="Times New Roman" panose="02020603050405020304" pitchFamily="18" charset="0"/>
                      </a:endParaRPr>
                    </a:p>
                  </a:txBody>
                  <a:tcPr marL="30741" marR="30741" marT="0" marB="0"/>
                </a:tc>
                <a:tc>
                  <a:txBody>
                    <a:bodyPr/>
                    <a:lstStyle/>
                    <a:p>
                      <a:pPr algn="ctr">
                        <a:lnSpc>
                          <a:spcPct val="115000"/>
                        </a:lnSpc>
                        <a:spcAft>
                          <a:spcPts val="1000"/>
                        </a:spcAft>
                      </a:pPr>
                      <a:r>
                        <a:rPr lang="it-IT" sz="800">
                          <a:effectLst/>
                        </a:rPr>
                        <a:t> </a:t>
                      </a:r>
                      <a:endParaRPr lang="it-IT" sz="800">
                        <a:effectLst/>
                        <a:latin typeface="Calibri" panose="020F0502020204030204" pitchFamily="34" charset="0"/>
                        <a:ea typeface="Calibri" panose="020F0502020204030204" pitchFamily="34" charset="0"/>
                        <a:cs typeface="Times New Roman" panose="02020603050405020304" pitchFamily="18" charset="0"/>
                      </a:endParaRPr>
                    </a:p>
                  </a:txBody>
                  <a:tcPr marL="30741" marR="30741" marT="0" marB="0"/>
                </a:tc>
                <a:tc>
                  <a:txBody>
                    <a:bodyPr/>
                    <a:lstStyle/>
                    <a:p>
                      <a:pPr algn="ctr">
                        <a:lnSpc>
                          <a:spcPct val="115000"/>
                        </a:lnSpc>
                        <a:spcAft>
                          <a:spcPts val="1000"/>
                        </a:spcAft>
                      </a:pPr>
                      <a:r>
                        <a:rPr lang="it-IT" sz="800">
                          <a:effectLst/>
                        </a:rPr>
                        <a:t>*</a:t>
                      </a:r>
                      <a:endParaRPr lang="it-IT" sz="800">
                        <a:effectLst/>
                        <a:latin typeface="Calibri" panose="020F0502020204030204" pitchFamily="34" charset="0"/>
                        <a:ea typeface="Calibri" panose="020F0502020204030204" pitchFamily="34" charset="0"/>
                        <a:cs typeface="Times New Roman" panose="02020603050405020304" pitchFamily="18" charset="0"/>
                      </a:endParaRPr>
                    </a:p>
                  </a:txBody>
                  <a:tcPr marL="30741" marR="30741" marT="0" marB="0"/>
                </a:tc>
                <a:extLst>
                  <a:ext uri="{0D108BD9-81ED-4DB2-BD59-A6C34878D82A}">
                    <a16:rowId xmlns:a16="http://schemas.microsoft.com/office/drawing/2014/main" xmlns="" val="4012429345"/>
                  </a:ext>
                </a:extLst>
              </a:tr>
              <a:tr h="171169">
                <a:tc>
                  <a:txBody>
                    <a:bodyPr/>
                    <a:lstStyle/>
                    <a:p>
                      <a:pPr>
                        <a:lnSpc>
                          <a:spcPct val="115000"/>
                        </a:lnSpc>
                        <a:spcAft>
                          <a:spcPts val="1000"/>
                        </a:spcAft>
                      </a:pPr>
                      <a:r>
                        <a:rPr lang="it-IT" sz="800">
                          <a:effectLst/>
                        </a:rPr>
                        <a:t>Condizioni socioeconomiche elevate</a:t>
                      </a:r>
                      <a:endParaRPr lang="it-IT" sz="800">
                        <a:effectLst/>
                        <a:latin typeface="Calibri" panose="020F0502020204030204" pitchFamily="34" charset="0"/>
                        <a:ea typeface="Calibri" panose="020F0502020204030204" pitchFamily="34" charset="0"/>
                        <a:cs typeface="Times New Roman" panose="02020603050405020304" pitchFamily="18" charset="0"/>
                      </a:endParaRPr>
                    </a:p>
                  </a:txBody>
                  <a:tcPr marL="30741" marR="30741" marT="0" marB="0"/>
                </a:tc>
                <a:tc>
                  <a:txBody>
                    <a:bodyPr/>
                    <a:lstStyle/>
                    <a:p>
                      <a:pPr algn="ctr">
                        <a:lnSpc>
                          <a:spcPct val="115000"/>
                        </a:lnSpc>
                        <a:spcAft>
                          <a:spcPts val="1000"/>
                        </a:spcAft>
                      </a:pPr>
                      <a:r>
                        <a:rPr lang="it-IT" sz="800">
                          <a:effectLst/>
                        </a:rPr>
                        <a:t> </a:t>
                      </a:r>
                      <a:endParaRPr lang="it-IT" sz="800">
                        <a:effectLst/>
                        <a:latin typeface="Calibri" panose="020F0502020204030204" pitchFamily="34" charset="0"/>
                        <a:ea typeface="Calibri" panose="020F0502020204030204" pitchFamily="34" charset="0"/>
                        <a:cs typeface="Times New Roman" panose="02020603050405020304" pitchFamily="18" charset="0"/>
                      </a:endParaRPr>
                    </a:p>
                  </a:txBody>
                  <a:tcPr marL="30741" marR="30741" marT="0" marB="0"/>
                </a:tc>
                <a:tc>
                  <a:txBody>
                    <a:bodyPr/>
                    <a:lstStyle/>
                    <a:p>
                      <a:pPr algn="ctr">
                        <a:lnSpc>
                          <a:spcPct val="115000"/>
                        </a:lnSpc>
                        <a:spcAft>
                          <a:spcPts val="1000"/>
                        </a:spcAft>
                      </a:pPr>
                      <a:r>
                        <a:rPr lang="it-IT" sz="800">
                          <a:effectLst/>
                        </a:rPr>
                        <a:t>*</a:t>
                      </a:r>
                      <a:endParaRPr lang="it-IT" sz="800">
                        <a:effectLst/>
                        <a:latin typeface="Calibri" panose="020F0502020204030204" pitchFamily="34" charset="0"/>
                        <a:ea typeface="Calibri" panose="020F0502020204030204" pitchFamily="34" charset="0"/>
                        <a:cs typeface="Times New Roman" panose="02020603050405020304" pitchFamily="18" charset="0"/>
                      </a:endParaRPr>
                    </a:p>
                  </a:txBody>
                  <a:tcPr marL="30741" marR="30741" marT="0" marB="0"/>
                </a:tc>
                <a:tc>
                  <a:txBody>
                    <a:bodyPr/>
                    <a:lstStyle/>
                    <a:p>
                      <a:pPr algn="ctr">
                        <a:lnSpc>
                          <a:spcPct val="115000"/>
                        </a:lnSpc>
                        <a:spcAft>
                          <a:spcPts val="1000"/>
                        </a:spcAft>
                      </a:pPr>
                      <a:r>
                        <a:rPr lang="it-IT" sz="800">
                          <a:effectLst/>
                        </a:rPr>
                        <a:t> </a:t>
                      </a:r>
                      <a:endParaRPr lang="it-IT" sz="800">
                        <a:effectLst/>
                        <a:latin typeface="Calibri" panose="020F0502020204030204" pitchFamily="34" charset="0"/>
                        <a:ea typeface="Calibri" panose="020F0502020204030204" pitchFamily="34" charset="0"/>
                        <a:cs typeface="Times New Roman" panose="02020603050405020304" pitchFamily="18" charset="0"/>
                      </a:endParaRPr>
                    </a:p>
                  </a:txBody>
                  <a:tcPr marL="30741" marR="30741" marT="0" marB="0"/>
                </a:tc>
                <a:extLst>
                  <a:ext uri="{0D108BD9-81ED-4DB2-BD59-A6C34878D82A}">
                    <a16:rowId xmlns:a16="http://schemas.microsoft.com/office/drawing/2014/main" xmlns="" val="265945799"/>
                  </a:ext>
                </a:extLst>
              </a:tr>
              <a:tr h="171169">
                <a:tc>
                  <a:txBody>
                    <a:bodyPr/>
                    <a:lstStyle/>
                    <a:p>
                      <a:pPr>
                        <a:lnSpc>
                          <a:spcPct val="115000"/>
                        </a:lnSpc>
                        <a:spcAft>
                          <a:spcPts val="1000"/>
                        </a:spcAft>
                      </a:pPr>
                      <a:r>
                        <a:rPr lang="it-IT" sz="800">
                          <a:effectLst/>
                        </a:rPr>
                        <a:t>Alcoolismo</a:t>
                      </a:r>
                      <a:endParaRPr lang="it-IT" sz="800">
                        <a:effectLst/>
                        <a:latin typeface="Calibri" panose="020F0502020204030204" pitchFamily="34" charset="0"/>
                        <a:ea typeface="Calibri" panose="020F0502020204030204" pitchFamily="34" charset="0"/>
                        <a:cs typeface="Times New Roman" panose="02020603050405020304" pitchFamily="18" charset="0"/>
                      </a:endParaRPr>
                    </a:p>
                  </a:txBody>
                  <a:tcPr marL="30741" marR="30741" marT="0" marB="0"/>
                </a:tc>
                <a:tc>
                  <a:txBody>
                    <a:bodyPr/>
                    <a:lstStyle/>
                    <a:p>
                      <a:pPr algn="ctr">
                        <a:lnSpc>
                          <a:spcPct val="115000"/>
                        </a:lnSpc>
                        <a:spcAft>
                          <a:spcPts val="1000"/>
                        </a:spcAft>
                      </a:pPr>
                      <a:r>
                        <a:rPr lang="it-IT" sz="800">
                          <a:effectLst/>
                        </a:rPr>
                        <a:t> </a:t>
                      </a:r>
                      <a:endParaRPr lang="it-IT" sz="800">
                        <a:effectLst/>
                        <a:latin typeface="Calibri" panose="020F0502020204030204" pitchFamily="34" charset="0"/>
                        <a:ea typeface="Calibri" panose="020F0502020204030204" pitchFamily="34" charset="0"/>
                        <a:cs typeface="Times New Roman" panose="02020603050405020304" pitchFamily="18" charset="0"/>
                      </a:endParaRPr>
                    </a:p>
                  </a:txBody>
                  <a:tcPr marL="30741" marR="30741" marT="0" marB="0"/>
                </a:tc>
                <a:tc>
                  <a:txBody>
                    <a:bodyPr/>
                    <a:lstStyle/>
                    <a:p>
                      <a:pPr algn="ctr">
                        <a:lnSpc>
                          <a:spcPct val="115000"/>
                        </a:lnSpc>
                        <a:spcAft>
                          <a:spcPts val="1000"/>
                        </a:spcAft>
                      </a:pPr>
                      <a:r>
                        <a:rPr lang="it-IT" sz="800">
                          <a:effectLst/>
                        </a:rPr>
                        <a:t>*</a:t>
                      </a:r>
                      <a:endParaRPr lang="it-IT" sz="800">
                        <a:effectLst/>
                        <a:latin typeface="Calibri" panose="020F0502020204030204" pitchFamily="34" charset="0"/>
                        <a:ea typeface="Calibri" panose="020F0502020204030204" pitchFamily="34" charset="0"/>
                        <a:cs typeface="Times New Roman" panose="02020603050405020304" pitchFamily="18" charset="0"/>
                      </a:endParaRPr>
                    </a:p>
                  </a:txBody>
                  <a:tcPr marL="30741" marR="30741" marT="0" marB="0"/>
                </a:tc>
                <a:tc>
                  <a:txBody>
                    <a:bodyPr/>
                    <a:lstStyle/>
                    <a:p>
                      <a:pPr algn="ctr">
                        <a:lnSpc>
                          <a:spcPct val="115000"/>
                        </a:lnSpc>
                        <a:spcAft>
                          <a:spcPts val="1000"/>
                        </a:spcAft>
                      </a:pPr>
                      <a:r>
                        <a:rPr lang="it-IT" sz="800">
                          <a:effectLst/>
                        </a:rPr>
                        <a:t> </a:t>
                      </a:r>
                      <a:endParaRPr lang="it-IT" sz="800">
                        <a:effectLst/>
                        <a:latin typeface="Calibri" panose="020F0502020204030204" pitchFamily="34" charset="0"/>
                        <a:ea typeface="Calibri" panose="020F0502020204030204" pitchFamily="34" charset="0"/>
                        <a:cs typeface="Times New Roman" panose="02020603050405020304" pitchFamily="18" charset="0"/>
                      </a:endParaRPr>
                    </a:p>
                  </a:txBody>
                  <a:tcPr marL="30741" marR="30741" marT="0" marB="0"/>
                </a:tc>
                <a:extLst>
                  <a:ext uri="{0D108BD9-81ED-4DB2-BD59-A6C34878D82A}">
                    <a16:rowId xmlns:a16="http://schemas.microsoft.com/office/drawing/2014/main" xmlns="" val="891757077"/>
                  </a:ext>
                </a:extLst>
              </a:tr>
              <a:tr h="171169">
                <a:tc>
                  <a:txBody>
                    <a:bodyPr/>
                    <a:lstStyle/>
                    <a:p>
                      <a:pPr algn="ctr">
                        <a:lnSpc>
                          <a:spcPct val="115000"/>
                        </a:lnSpc>
                        <a:spcAft>
                          <a:spcPts val="1000"/>
                        </a:spcAft>
                      </a:pPr>
                      <a:r>
                        <a:rPr lang="it-IT" sz="800">
                          <a:effectLst/>
                        </a:rPr>
                        <a:t>Fattori ormonali:</a:t>
                      </a:r>
                      <a:endParaRPr lang="it-IT" sz="800">
                        <a:effectLst/>
                        <a:latin typeface="Calibri" panose="020F0502020204030204" pitchFamily="34" charset="0"/>
                        <a:ea typeface="Calibri" panose="020F0502020204030204" pitchFamily="34" charset="0"/>
                        <a:cs typeface="Times New Roman" panose="02020603050405020304" pitchFamily="18" charset="0"/>
                      </a:endParaRPr>
                    </a:p>
                  </a:txBody>
                  <a:tcPr marL="30741" marR="30741" marT="0" marB="0"/>
                </a:tc>
                <a:tc>
                  <a:txBody>
                    <a:bodyPr/>
                    <a:lstStyle/>
                    <a:p>
                      <a:pPr algn="ctr">
                        <a:lnSpc>
                          <a:spcPct val="115000"/>
                        </a:lnSpc>
                        <a:spcAft>
                          <a:spcPts val="1000"/>
                        </a:spcAft>
                      </a:pPr>
                      <a:r>
                        <a:rPr lang="it-IT" sz="800">
                          <a:effectLst/>
                        </a:rPr>
                        <a:t> </a:t>
                      </a:r>
                      <a:endParaRPr lang="it-IT" sz="800">
                        <a:effectLst/>
                        <a:latin typeface="Calibri" panose="020F0502020204030204" pitchFamily="34" charset="0"/>
                        <a:ea typeface="Calibri" panose="020F0502020204030204" pitchFamily="34" charset="0"/>
                        <a:cs typeface="Times New Roman" panose="02020603050405020304" pitchFamily="18" charset="0"/>
                      </a:endParaRPr>
                    </a:p>
                  </a:txBody>
                  <a:tcPr marL="30741" marR="30741" marT="0" marB="0"/>
                </a:tc>
                <a:tc>
                  <a:txBody>
                    <a:bodyPr/>
                    <a:lstStyle/>
                    <a:p>
                      <a:pPr algn="ctr">
                        <a:lnSpc>
                          <a:spcPct val="115000"/>
                        </a:lnSpc>
                        <a:spcAft>
                          <a:spcPts val="1000"/>
                        </a:spcAft>
                      </a:pPr>
                      <a:r>
                        <a:rPr lang="it-IT" sz="800">
                          <a:effectLst/>
                        </a:rPr>
                        <a:t> </a:t>
                      </a:r>
                      <a:endParaRPr lang="it-IT" sz="800">
                        <a:effectLst/>
                        <a:latin typeface="Calibri" panose="020F0502020204030204" pitchFamily="34" charset="0"/>
                        <a:ea typeface="Calibri" panose="020F0502020204030204" pitchFamily="34" charset="0"/>
                        <a:cs typeface="Times New Roman" panose="02020603050405020304" pitchFamily="18" charset="0"/>
                      </a:endParaRPr>
                    </a:p>
                  </a:txBody>
                  <a:tcPr marL="30741" marR="30741" marT="0" marB="0"/>
                </a:tc>
                <a:tc>
                  <a:txBody>
                    <a:bodyPr/>
                    <a:lstStyle/>
                    <a:p>
                      <a:pPr algn="ctr">
                        <a:lnSpc>
                          <a:spcPct val="115000"/>
                        </a:lnSpc>
                        <a:spcAft>
                          <a:spcPts val="1000"/>
                        </a:spcAft>
                      </a:pPr>
                      <a:r>
                        <a:rPr lang="it-IT" sz="800">
                          <a:effectLst/>
                        </a:rPr>
                        <a:t> </a:t>
                      </a:r>
                      <a:endParaRPr lang="it-IT" sz="800">
                        <a:effectLst/>
                        <a:latin typeface="Calibri" panose="020F0502020204030204" pitchFamily="34" charset="0"/>
                        <a:ea typeface="Calibri" panose="020F0502020204030204" pitchFamily="34" charset="0"/>
                        <a:cs typeface="Times New Roman" panose="02020603050405020304" pitchFamily="18" charset="0"/>
                      </a:endParaRPr>
                    </a:p>
                  </a:txBody>
                  <a:tcPr marL="30741" marR="30741" marT="0" marB="0"/>
                </a:tc>
                <a:extLst>
                  <a:ext uri="{0D108BD9-81ED-4DB2-BD59-A6C34878D82A}">
                    <a16:rowId xmlns:a16="http://schemas.microsoft.com/office/drawing/2014/main" xmlns="" val="2040194580"/>
                  </a:ext>
                </a:extLst>
              </a:tr>
              <a:tr h="171169">
                <a:tc>
                  <a:txBody>
                    <a:bodyPr/>
                    <a:lstStyle/>
                    <a:p>
                      <a:pPr>
                        <a:lnSpc>
                          <a:spcPct val="115000"/>
                        </a:lnSpc>
                        <a:spcAft>
                          <a:spcPts val="1000"/>
                        </a:spcAft>
                      </a:pPr>
                      <a:r>
                        <a:rPr lang="it-IT" sz="800">
                          <a:effectLst/>
                        </a:rPr>
                        <a:t>Prima gravidanza &gt; 30 a.</a:t>
                      </a:r>
                      <a:endParaRPr lang="it-IT" sz="800">
                        <a:effectLst/>
                        <a:latin typeface="Calibri" panose="020F0502020204030204" pitchFamily="34" charset="0"/>
                        <a:ea typeface="Calibri" panose="020F0502020204030204" pitchFamily="34" charset="0"/>
                        <a:cs typeface="Times New Roman" panose="02020603050405020304" pitchFamily="18" charset="0"/>
                      </a:endParaRPr>
                    </a:p>
                  </a:txBody>
                  <a:tcPr marL="30741" marR="30741" marT="0" marB="0"/>
                </a:tc>
                <a:tc>
                  <a:txBody>
                    <a:bodyPr/>
                    <a:lstStyle/>
                    <a:p>
                      <a:pPr algn="ctr">
                        <a:lnSpc>
                          <a:spcPct val="115000"/>
                        </a:lnSpc>
                        <a:spcAft>
                          <a:spcPts val="1000"/>
                        </a:spcAft>
                      </a:pPr>
                      <a:r>
                        <a:rPr lang="it-IT" sz="800">
                          <a:effectLst/>
                        </a:rPr>
                        <a:t> </a:t>
                      </a:r>
                      <a:endParaRPr lang="it-IT" sz="800">
                        <a:effectLst/>
                        <a:latin typeface="Calibri" panose="020F0502020204030204" pitchFamily="34" charset="0"/>
                        <a:ea typeface="Calibri" panose="020F0502020204030204" pitchFamily="34" charset="0"/>
                        <a:cs typeface="Times New Roman" panose="02020603050405020304" pitchFamily="18" charset="0"/>
                      </a:endParaRPr>
                    </a:p>
                  </a:txBody>
                  <a:tcPr marL="30741" marR="30741" marT="0" marB="0"/>
                </a:tc>
                <a:tc>
                  <a:txBody>
                    <a:bodyPr/>
                    <a:lstStyle/>
                    <a:p>
                      <a:pPr algn="ctr">
                        <a:lnSpc>
                          <a:spcPct val="115000"/>
                        </a:lnSpc>
                        <a:spcAft>
                          <a:spcPts val="1000"/>
                        </a:spcAft>
                      </a:pPr>
                      <a:r>
                        <a:rPr lang="it-IT" sz="800">
                          <a:effectLst/>
                        </a:rPr>
                        <a:t> </a:t>
                      </a:r>
                      <a:endParaRPr lang="it-IT" sz="800">
                        <a:effectLst/>
                        <a:latin typeface="Calibri" panose="020F0502020204030204" pitchFamily="34" charset="0"/>
                        <a:ea typeface="Calibri" panose="020F0502020204030204" pitchFamily="34" charset="0"/>
                        <a:cs typeface="Times New Roman" panose="02020603050405020304" pitchFamily="18" charset="0"/>
                      </a:endParaRPr>
                    </a:p>
                  </a:txBody>
                  <a:tcPr marL="30741" marR="30741" marT="0" marB="0"/>
                </a:tc>
                <a:tc>
                  <a:txBody>
                    <a:bodyPr/>
                    <a:lstStyle/>
                    <a:p>
                      <a:pPr algn="ctr">
                        <a:lnSpc>
                          <a:spcPct val="115000"/>
                        </a:lnSpc>
                        <a:spcAft>
                          <a:spcPts val="1000"/>
                        </a:spcAft>
                      </a:pPr>
                      <a:r>
                        <a:rPr lang="it-IT" sz="800">
                          <a:effectLst/>
                        </a:rPr>
                        <a:t>*</a:t>
                      </a:r>
                      <a:endParaRPr lang="it-IT" sz="800">
                        <a:effectLst/>
                        <a:latin typeface="Calibri" panose="020F0502020204030204" pitchFamily="34" charset="0"/>
                        <a:ea typeface="Calibri" panose="020F0502020204030204" pitchFamily="34" charset="0"/>
                        <a:cs typeface="Times New Roman" panose="02020603050405020304" pitchFamily="18" charset="0"/>
                      </a:endParaRPr>
                    </a:p>
                  </a:txBody>
                  <a:tcPr marL="30741" marR="30741" marT="0" marB="0"/>
                </a:tc>
                <a:extLst>
                  <a:ext uri="{0D108BD9-81ED-4DB2-BD59-A6C34878D82A}">
                    <a16:rowId xmlns:a16="http://schemas.microsoft.com/office/drawing/2014/main" xmlns="" val="874920327"/>
                  </a:ext>
                </a:extLst>
              </a:tr>
              <a:tr h="171169">
                <a:tc>
                  <a:txBody>
                    <a:bodyPr/>
                    <a:lstStyle/>
                    <a:p>
                      <a:pPr>
                        <a:lnSpc>
                          <a:spcPct val="115000"/>
                        </a:lnSpc>
                        <a:spcAft>
                          <a:spcPts val="1000"/>
                        </a:spcAft>
                      </a:pPr>
                      <a:r>
                        <a:rPr lang="it-IT" sz="800">
                          <a:effectLst/>
                        </a:rPr>
                        <a:t>Nulliparità</a:t>
                      </a:r>
                      <a:endParaRPr lang="it-IT" sz="800">
                        <a:effectLst/>
                        <a:latin typeface="Calibri" panose="020F0502020204030204" pitchFamily="34" charset="0"/>
                        <a:ea typeface="Calibri" panose="020F0502020204030204" pitchFamily="34" charset="0"/>
                        <a:cs typeface="Times New Roman" panose="02020603050405020304" pitchFamily="18" charset="0"/>
                      </a:endParaRPr>
                    </a:p>
                  </a:txBody>
                  <a:tcPr marL="30741" marR="30741" marT="0" marB="0"/>
                </a:tc>
                <a:tc>
                  <a:txBody>
                    <a:bodyPr/>
                    <a:lstStyle/>
                    <a:p>
                      <a:pPr algn="ctr">
                        <a:lnSpc>
                          <a:spcPct val="115000"/>
                        </a:lnSpc>
                        <a:spcAft>
                          <a:spcPts val="1000"/>
                        </a:spcAft>
                      </a:pPr>
                      <a:r>
                        <a:rPr lang="it-IT" sz="800">
                          <a:effectLst/>
                        </a:rPr>
                        <a:t> </a:t>
                      </a:r>
                      <a:endParaRPr lang="it-IT" sz="800">
                        <a:effectLst/>
                        <a:latin typeface="Calibri" panose="020F0502020204030204" pitchFamily="34" charset="0"/>
                        <a:ea typeface="Calibri" panose="020F0502020204030204" pitchFamily="34" charset="0"/>
                        <a:cs typeface="Times New Roman" panose="02020603050405020304" pitchFamily="18" charset="0"/>
                      </a:endParaRPr>
                    </a:p>
                  </a:txBody>
                  <a:tcPr marL="30741" marR="30741" marT="0" marB="0"/>
                </a:tc>
                <a:tc>
                  <a:txBody>
                    <a:bodyPr/>
                    <a:lstStyle/>
                    <a:p>
                      <a:pPr algn="ctr">
                        <a:lnSpc>
                          <a:spcPct val="115000"/>
                        </a:lnSpc>
                        <a:spcAft>
                          <a:spcPts val="1000"/>
                        </a:spcAft>
                      </a:pPr>
                      <a:r>
                        <a:rPr lang="it-IT" sz="800">
                          <a:effectLst/>
                        </a:rPr>
                        <a:t> </a:t>
                      </a:r>
                      <a:endParaRPr lang="it-IT" sz="800">
                        <a:effectLst/>
                        <a:latin typeface="Calibri" panose="020F0502020204030204" pitchFamily="34" charset="0"/>
                        <a:ea typeface="Calibri" panose="020F0502020204030204" pitchFamily="34" charset="0"/>
                        <a:cs typeface="Times New Roman" panose="02020603050405020304" pitchFamily="18" charset="0"/>
                      </a:endParaRPr>
                    </a:p>
                  </a:txBody>
                  <a:tcPr marL="30741" marR="30741" marT="0" marB="0"/>
                </a:tc>
                <a:tc>
                  <a:txBody>
                    <a:bodyPr/>
                    <a:lstStyle/>
                    <a:p>
                      <a:pPr algn="ctr">
                        <a:lnSpc>
                          <a:spcPct val="115000"/>
                        </a:lnSpc>
                        <a:spcAft>
                          <a:spcPts val="1000"/>
                        </a:spcAft>
                      </a:pPr>
                      <a:r>
                        <a:rPr lang="it-IT" sz="800">
                          <a:effectLst/>
                        </a:rPr>
                        <a:t>*</a:t>
                      </a:r>
                      <a:endParaRPr lang="it-IT" sz="800">
                        <a:effectLst/>
                        <a:latin typeface="Calibri" panose="020F0502020204030204" pitchFamily="34" charset="0"/>
                        <a:ea typeface="Calibri" panose="020F0502020204030204" pitchFamily="34" charset="0"/>
                        <a:cs typeface="Times New Roman" panose="02020603050405020304" pitchFamily="18" charset="0"/>
                      </a:endParaRPr>
                    </a:p>
                  </a:txBody>
                  <a:tcPr marL="30741" marR="30741" marT="0" marB="0"/>
                </a:tc>
                <a:extLst>
                  <a:ext uri="{0D108BD9-81ED-4DB2-BD59-A6C34878D82A}">
                    <a16:rowId xmlns:a16="http://schemas.microsoft.com/office/drawing/2014/main" xmlns="" val="3458756896"/>
                  </a:ext>
                </a:extLst>
              </a:tr>
              <a:tr h="171169">
                <a:tc>
                  <a:txBody>
                    <a:bodyPr/>
                    <a:lstStyle/>
                    <a:p>
                      <a:pPr>
                        <a:lnSpc>
                          <a:spcPct val="115000"/>
                        </a:lnSpc>
                        <a:spcAft>
                          <a:spcPts val="1000"/>
                        </a:spcAft>
                      </a:pPr>
                      <a:r>
                        <a:rPr lang="it-IT" sz="800">
                          <a:effectLst/>
                        </a:rPr>
                        <a:t>Menarca &lt; 12 a.</a:t>
                      </a:r>
                      <a:endParaRPr lang="it-IT" sz="800">
                        <a:effectLst/>
                        <a:latin typeface="Calibri" panose="020F0502020204030204" pitchFamily="34" charset="0"/>
                        <a:ea typeface="Calibri" panose="020F0502020204030204" pitchFamily="34" charset="0"/>
                        <a:cs typeface="Times New Roman" panose="02020603050405020304" pitchFamily="18" charset="0"/>
                      </a:endParaRPr>
                    </a:p>
                  </a:txBody>
                  <a:tcPr marL="30741" marR="30741" marT="0" marB="0"/>
                </a:tc>
                <a:tc>
                  <a:txBody>
                    <a:bodyPr/>
                    <a:lstStyle/>
                    <a:p>
                      <a:pPr algn="ctr">
                        <a:lnSpc>
                          <a:spcPct val="115000"/>
                        </a:lnSpc>
                        <a:spcAft>
                          <a:spcPts val="1000"/>
                        </a:spcAft>
                      </a:pPr>
                      <a:r>
                        <a:rPr lang="it-IT" sz="800">
                          <a:effectLst/>
                        </a:rPr>
                        <a:t> </a:t>
                      </a:r>
                      <a:endParaRPr lang="it-IT" sz="800">
                        <a:effectLst/>
                        <a:latin typeface="Calibri" panose="020F0502020204030204" pitchFamily="34" charset="0"/>
                        <a:ea typeface="Calibri" panose="020F0502020204030204" pitchFamily="34" charset="0"/>
                        <a:cs typeface="Times New Roman" panose="02020603050405020304" pitchFamily="18" charset="0"/>
                      </a:endParaRPr>
                    </a:p>
                  </a:txBody>
                  <a:tcPr marL="30741" marR="30741" marT="0" marB="0"/>
                </a:tc>
                <a:tc>
                  <a:txBody>
                    <a:bodyPr/>
                    <a:lstStyle/>
                    <a:p>
                      <a:pPr algn="ctr">
                        <a:lnSpc>
                          <a:spcPct val="115000"/>
                        </a:lnSpc>
                        <a:spcAft>
                          <a:spcPts val="1000"/>
                        </a:spcAft>
                      </a:pPr>
                      <a:r>
                        <a:rPr lang="it-IT" sz="800">
                          <a:effectLst/>
                        </a:rPr>
                        <a:t>*</a:t>
                      </a:r>
                      <a:endParaRPr lang="it-IT" sz="800">
                        <a:effectLst/>
                        <a:latin typeface="Calibri" panose="020F0502020204030204" pitchFamily="34" charset="0"/>
                        <a:ea typeface="Calibri" panose="020F0502020204030204" pitchFamily="34" charset="0"/>
                        <a:cs typeface="Times New Roman" panose="02020603050405020304" pitchFamily="18" charset="0"/>
                      </a:endParaRPr>
                    </a:p>
                  </a:txBody>
                  <a:tcPr marL="30741" marR="30741" marT="0" marB="0"/>
                </a:tc>
                <a:tc>
                  <a:txBody>
                    <a:bodyPr/>
                    <a:lstStyle/>
                    <a:p>
                      <a:pPr algn="ctr">
                        <a:lnSpc>
                          <a:spcPct val="115000"/>
                        </a:lnSpc>
                        <a:spcAft>
                          <a:spcPts val="1000"/>
                        </a:spcAft>
                      </a:pPr>
                      <a:r>
                        <a:rPr lang="it-IT" sz="800">
                          <a:effectLst/>
                        </a:rPr>
                        <a:t> </a:t>
                      </a:r>
                      <a:endParaRPr lang="it-IT" sz="800">
                        <a:effectLst/>
                        <a:latin typeface="Calibri" panose="020F0502020204030204" pitchFamily="34" charset="0"/>
                        <a:ea typeface="Calibri" panose="020F0502020204030204" pitchFamily="34" charset="0"/>
                        <a:cs typeface="Times New Roman" panose="02020603050405020304" pitchFamily="18" charset="0"/>
                      </a:endParaRPr>
                    </a:p>
                  </a:txBody>
                  <a:tcPr marL="30741" marR="30741" marT="0" marB="0"/>
                </a:tc>
                <a:extLst>
                  <a:ext uri="{0D108BD9-81ED-4DB2-BD59-A6C34878D82A}">
                    <a16:rowId xmlns:a16="http://schemas.microsoft.com/office/drawing/2014/main" xmlns="" val="1694058824"/>
                  </a:ext>
                </a:extLst>
              </a:tr>
              <a:tr h="171169">
                <a:tc>
                  <a:txBody>
                    <a:bodyPr/>
                    <a:lstStyle/>
                    <a:p>
                      <a:pPr>
                        <a:lnSpc>
                          <a:spcPct val="115000"/>
                        </a:lnSpc>
                        <a:spcAft>
                          <a:spcPts val="1000"/>
                        </a:spcAft>
                      </a:pPr>
                      <a:r>
                        <a:rPr lang="it-IT" sz="800">
                          <a:effectLst/>
                        </a:rPr>
                        <a:t>Menopausa  &gt; 55 a.</a:t>
                      </a:r>
                      <a:endParaRPr lang="it-IT" sz="800">
                        <a:effectLst/>
                        <a:latin typeface="Calibri" panose="020F0502020204030204" pitchFamily="34" charset="0"/>
                        <a:ea typeface="Calibri" panose="020F0502020204030204" pitchFamily="34" charset="0"/>
                        <a:cs typeface="Times New Roman" panose="02020603050405020304" pitchFamily="18" charset="0"/>
                      </a:endParaRPr>
                    </a:p>
                  </a:txBody>
                  <a:tcPr marL="30741" marR="30741" marT="0" marB="0"/>
                </a:tc>
                <a:tc>
                  <a:txBody>
                    <a:bodyPr/>
                    <a:lstStyle/>
                    <a:p>
                      <a:pPr algn="ctr">
                        <a:lnSpc>
                          <a:spcPct val="115000"/>
                        </a:lnSpc>
                        <a:spcAft>
                          <a:spcPts val="1000"/>
                        </a:spcAft>
                      </a:pPr>
                      <a:r>
                        <a:rPr lang="it-IT" sz="800">
                          <a:effectLst/>
                        </a:rPr>
                        <a:t> </a:t>
                      </a:r>
                      <a:endParaRPr lang="it-IT" sz="800">
                        <a:effectLst/>
                        <a:latin typeface="Calibri" panose="020F0502020204030204" pitchFamily="34" charset="0"/>
                        <a:ea typeface="Calibri" panose="020F0502020204030204" pitchFamily="34" charset="0"/>
                        <a:cs typeface="Times New Roman" panose="02020603050405020304" pitchFamily="18" charset="0"/>
                      </a:endParaRPr>
                    </a:p>
                  </a:txBody>
                  <a:tcPr marL="30741" marR="30741" marT="0" marB="0"/>
                </a:tc>
                <a:tc>
                  <a:txBody>
                    <a:bodyPr/>
                    <a:lstStyle/>
                    <a:p>
                      <a:pPr algn="ctr">
                        <a:lnSpc>
                          <a:spcPct val="115000"/>
                        </a:lnSpc>
                        <a:spcAft>
                          <a:spcPts val="1000"/>
                        </a:spcAft>
                      </a:pPr>
                      <a:r>
                        <a:rPr lang="it-IT" sz="800">
                          <a:effectLst/>
                        </a:rPr>
                        <a:t>*</a:t>
                      </a:r>
                      <a:endParaRPr lang="it-IT" sz="800">
                        <a:effectLst/>
                        <a:latin typeface="Calibri" panose="020F0502020204030204" pitchFamily="34" charset="0"/>
                        <a:ea typeface="Calibri" panose="020F0502020204030204" pitchFamily="34" charset="0"/>
                        <a:cs typeface="Times New Roman" panose="02020603050405020304" pitchFamily="18" charset="0"/>
                      </a:endParaRPr>
                    </a:p>
                  </a:txBody>
                  <a:tcPr marL="30741" marR="30741" marT="0" marB="0"/>
                </a:tc>
                <a:tc>
                  <a:txBody>
                    <a:bodyPr/>
                    <a:lstStyle/>
                    <a:p>
                      <a:pPr algn="ctr">
                        <a:lnSpc>
                          <a:spcPct val="115000"/>
                        </a:lnSpc>
                        <a:spcAft>
                          <a:spcPts val="1000"/>
                        </a:spcAft>
                      </a:pPr>
                      <a:r>
                        <a:rPr lang="it-IT" sz="800">
                          <a:effectLst/>
                        </a:rPr>
                        <a:t> </a:t>
                      </a:r>
                      <a:endParaRPr lang="it-IT" sz="800">
                        <a:effectLst/>
                        <a:latin typeface="Calibri" panose="020F0502020204030204" pitchFamily="34" charset="0"/>
                        <a:ea typeface="Calibri" panose="020F0502020204030204" pitchFamily="34" charset="0"/>
                        <a:cs typeface="Times New Roman" panose="02020603050405020304" pitchFamily="18" charset="0"/>
                      </a:endParaRPr>
                    </a:p>
                  </a:txBody>
                  <a:tcPr marL="30741" marR="30741" marT="0" marB="0"/>
                </a:tc>
                <a:extLst>
                  <a:ext uri="{0D108BD9-81ED-4DB2-BD59-A6C34878D82A}">
                    <a16:rowId xmlns:a16="http://schemas.microsoft.com/office/drawing/2014/main" xmlns="" val="1481928527"/>
                  </a:ext>
                </a:extLst>
              </a:tr>
              <a:tr h="171169">
                <a:tc>
                  <a:txBody>
                    <a:bodyPr/>
                    <a:lstStyle/>
                    <a:p>
                      <a:pPr>
                        <a:lnSpc>
                          <a:spcPct val="115000"/>
                        </a:lnSpc>
                        <a:spcAft>
                          <a:spcPts val="1000"/>
                        </a:spcAft>
                      </a:pPr>
                      <a:r>
                        <a:rPr lang="it-IT" sz="800">
                          <a:effectLst/>
                        </a:rPr>
                        <a:t>Contraccettivi</a:t>
                      </a:r>
                      <a:endParaRPr lang="it-IT" sz="800">
                        <a:effectLst/>
                        <a:latin typeface="Calibri" panose="020F0502020204030204" pitchFamily="34" charset="0"/>
                        <a:ea typeface="Calibri" panose="020F0502020204030204" pitchFamily="34" charset="0"/>
                        <a:cs typeface="Times New Roman" panose="02020603050405020304" pitchFamily="18" charset="0"/>
                      </a:endParaRPr>
                    </a:p>
                  </a:txBody>
                  <a:tcPr marL="30741" marR="30741" marT="0" marB="0"/>
                </a:tc>
                <a:tc>
                  <a:txBody>
                    <a:bodyPr/>
                    <a:lstStyle/>
                    <a:p>
                      <a:pPr algn="ctr">
                        <a:lnSpc>
                          <a:spcPct val="115000"/>
                        </a:lnSpc>
                        <a:spcAft>
                          <a:spcPts val="1000"/>
                        </a:spcAft>
                      </a:pPr>
                      <a:r>
                        <a:rPr lang="it-IT" sz="800">
                          <a:effectLst/>
                        </a:rPr>
                        <a:t>*</a:t>
                      </a:r>
                      <a:endParaRPr lang="it-IT" sz="800">
                        <a:effectLst/>
                        <a:latin typeface="Calibri" panose="020F0502020204030204" pitchFamily="34" charset="0"/>
                        <a:ea typeface="Calibri" panose="020F0502020204030204" pitchFamily="34" charset="0"/>
                        <a:cs typeface="Times New Roman" panose="02020603050405020304" pitchFamily="18" charset="0"/>
                      </a:endParaRPr>
                    </a:p>
                  </a:txBody>
                  <a:tcPr marL="30741" marR="30741" marT="0" marB="0"/>
                </a:tc>
                <a:tc>
                  <a:txBody>
                    <a:bodyPr/>
                    <a:lstStyle/>
                    <a:p>
                      <a:pPr algn="ctr">
                        <a:lnSpc>
                          <a:spcPct val="115000"/>
                        </a:lnSpc>
                        <a:spcAft>
                          <a:spcPts val="1000"/>
                        </a:spcAft>
                      </a:pPr>
                      <a:r>
                        <a:rPr lang="it-IT" sz="800">
                          <a:effectLst/>
                        </a:rPr>
                        <a:t> </a:t>
                      </a:r>
                      <a:endParaRPr lang="it-IT" sz="800">
                        <a:effectLst/>
                        <a:latin typeface="Calibri" panose="020F0502020204030204" pitchFamily="34" charset="0"/>
                        <a:ea typeface="Calibri" panose="020F0502020204030204" pitchFamily="34" charset="0"/>
                        <a:cs typeface="Times New Roman" panose="02020603050405020304" pitchFamily="18" charset="0"/>
                      </a:endParaRPr>
                    </a:p>
                  </a:txBody>
                  <a:tcPr marL="30741" marR="30741" marT="0" marB="0"/>
                </a:tc>
                <a:tc>
                  <a:txBody>
                    <a:bodyPr/>
                    <a:lstStyle/>
                    <a:p>
                      <a:pPr algn="ctr">
                        <a:lnSpc>
                          <a:spcPct val="115000"/>
                        </a:lnSpc>
                        <a:spcAft>
                          <a:spcPts val="1000"/>
                        </a:spcAft>
                      </a:pPr>
                      <a:r>
                        <a:rPr lang="it-IT" sz="800">
                          <a:effectLst/>
                        </a:rPr>
                        <a:t> </a:t>
                      </a:r>
                      <a:endParaRPr lang="it-IT" sz="800">
                        <a:effectLst/>
                        <a:latin typeface="Calibri" panose="020F0502020204030204" pitchFamily="34" charset="0"/>
                        <a:ea typeface="Calibri" panose="020F0502020204030204" pitchFamily="34" charset="0"/>
                        <a:cs typeface="Times New Roman" panose="02020603050405020304" pitchFamily="18" charset="0"/>
                      </a:endParaRPr>
                    </a:p>
                  </a:txBody>
                  <a:tcPr marL="30741" marR="30741" marT="0" marB="0"/>
                </a:tc>
                <a:extLst>
                  <a:ext uri="{0D108BD9-81ED-4DB2-BD59-A6C34878D82A}">
                    <a16:rowId xmlns:a16="http://schemas.microsoft.com/office/drawing/2014/main" xmlns="" val="4180623641"/>
                  </a:ext>
                </a:extLst>
              </a:tr>
              <a:tr h="171169">
                <a:tc>
                  <a:txBody>
                    <a:bodyPr/>
                    <a:lstStyle/>
                    <a:p>
                      <a:pPr>
                        <a:lnSpc>
                          <a:spcPct val="115000"/>
                        </a:lnSpc>
                        <a:spcAft>
                          <a:spcPts val="1000"/>
                        </a:spcAft>
                      </a:pPr>
                      <a:r>
                        <a:rPr lang="it-IT" sz="800">
                          <a:effectLst/>
                        </a:rPr>
                        <a:t>Estrogeni in post menopausa</a:t>
                      </a:r>
                      <a:endParaRPr lang="it-IT" sz="800">
                        <a:effectLst/>
                        <a:latin typeface="Calibri" panose="020F0502020204030204" pitchFamily="34" charset="0"/>
                        <a:ea typeface="Calibri" panose="020F0502020204030204" pitchFamily="34" charset="0"/>
                        <a:cs typeface="Times New Roman" panose="02020603050405020304" pitchFamily="18" charset="0"/>
                      </a:endParaRPr>
                    </a:p>
                  </a:txBody>
                  <a:tcPr marL="30741" marR="30741" marT="0" marB="0"/>
                </a:tc>
                <a:tc>
                  <a:txBody>
                    <a:bodyPr/>
                    <a:lstStyle/>
                    <a:p>
                      <a:pPr algn="ctr">
                        <a:lnSpc>
                          <a:spcPct val="115000"/>
                        </a:lnSpc>
                        <a:spcAft>
                          <a:spcPts val="1000"/>
                        </a:spcAft>
                      </a:pPr>
                      <a:r>
                        <a:rPr lang="it-IT" sz="800">
                          <a:effectLst/>
                        </a:rPr>
                        <a:t>*</a:t>
                      </a:r>
                      <a:endParaRPr lang="it-IT" sz="800">
                        <a:effectLst/>
                        <a:latin typeface="Calibri" panose="020F0502020204030204" pitchFamily="34" charset="0"/>
                        <a:ea typeface="Calibri" panose="020F0502020204030204" pitchFamily="34" charset="0"/>
                        <a:cs typeface="Times New Roman" panose="02020603050405020304" pitchFamily="18" charset="0"/>
                      </a:endParaRPr>
                    </a:p>
                  </a:txBody>
                  <a:tcPr marL="30741" marR="30741" marT="0" marB="0"/>
                </a:tc>
                <a:tc>
                  <a:txBody>
                    <a:bodyPr/>
                    <a:lstStyle/>
                    <a:p>
                      <a:pPr algn="ctr">
                        <a:lnSpc>
                          <a:spcPct val="115000"/>
                        </a:lnSpc>
                        <a:spcAft>
                          <a:spcPts val="1000"/>
                        </a:spcAft>
                      </a:pPr>
                      <a:r>
                        <a:rPr lang="it-IT" sz="800">
                          <a:effectLst/>
                        </a:rPr>
                        <a:t> </a:t>
                      </a:r>
                      <a:endParaRPr lang="it-IT" sz="800">
                        <a:effectLst/>
                        <a:latin typeface="Calibri" panose="020F0502020204030204" pitchFamily="34" charset="0"/>
                        <a:ea typeface="Calibri" panose="020F0502020204030204" pitchFamily="34" charset="0"/>
                        <a:cs typeface="Times New Roman" panose="02020603050405020304" pitchFamily="18" charset="0"/>
                      </a:endParaRPr>
                    </a:p>
                  </a:txBody>
                  <a:tcPr marL="30741" marR="30741" marT="0" marB="0"/>
                </a:tc>
                <a:tc>
                  <a:txBody>
                    <a:bodyPr/>
                    <a:lstStyle/>
                    <a:p>
                      <a:pPr algn="ctr">
                        <a:lnSpc>
                          <a:spcPct val="115000"/>
                        </a:lnSpc>
                        <a:spcAft>
                          <a:spcPts val="1000"/>
                        </a:spcAft>
                      </a:pPr>
                      <a:r>
                        <a:rPr lang="it-IT" sz="800">
                          <a:effectLst/>
                        </a:rPr>
                        <a:t> </a:t>
                      </a:r>
                      <a:endParaRPr lang="it-IT" sz="800">
                        <a:effectLst/>
                        <a:latin typeface="Calibri" panose="020F0502020204030204" pitchFamily="34" charset="0"/>
                        <a:ea typeface="Calibri" panose="020F0502020204030204" pitchFamily="34" charset="0"/>
                        <a:cs typeface="Times New Roman" panose="02020603050405020304" pitchFamily="18" charset="0"/>
                      </a:endParaRPr>
                    </a:p>
                  </a:txBody>
                  <a:tcPr marL="30741" marR="30741" marT="0" marB="0"/>
                </a:tc>
                <a:extLst>
                  <a:ext uri="{0D108BD9-81ED-4DB2-BD59-A6C34878D82A}">
                    <a16:rowId xmlns:a16="http://schemas.microsoft.com/office/drawing/2014/main" xmlns="" val="2008900040"/>
                  </a:ext>
                </a:extLst>
              </a:tr>
              <a:tr h="171169">
                <a:tc>
                  <a:txBody>
                    <a:bodyPr/>
                    <a:lstStyle/>
                    <a:p>
                      <a:pPr>
                        <a:lnSpc>
                          <a:spcPct val="115000"/>
                        </a:lnSpc>
                        <a:spcAft>
                          <a:spcPts val="1000"/>
                        </a:spcAft>
                      </a:pPr>
                      <a:r>
                        <a:rPr lang="it-IT" sz="800">
                          <a:effectLst/>
                        </a:rPr>
                        <a:t>Obesità in post menopausa</a:t>
                      </a:r>
                      <a:endParaRPr lang="it-IT" sz="800">
                        <a:effectLst/>
                        <a:latin typeface="Calibri" panose="020F0502020204030204" pitchFamily="34" charset="0"/>
                        <a:ea typeface="Calibri" panose="020F0502020204030204" pitchFamily="34" charset="0"/>
                        <a:cs typeface="Times New Roman" panose="02020603050405020304" pitchFamily="18" charset="0"/>
                      </a:endParaRPr>
                    </a:p>
                  </a:txBody>
                  <a:tcPr marL="30741" marR="30741" marT="0" marB="0"/>
                </a:tc>
                <a:tc>
                  <a:txBody>
                    <a:bodyPr/>
                    <a:lstStyle/>
                    <a:p>
                      <a:pPr algn="ctr">
                        <a:lnSpc>
                          <a:spcPct val="115000"/>
                        </a:lnSpc>
                        <a:spcAft>
                          <a:spcPts val="1000"/>
                        </a:spcAft>
                      </a:pPr>
                      <a:r>
                        <a:rPr lang="it-IT" sz="800">
                          <a:effectLst/>
                        </a:rPr>
                        <a:t> </a:t>
                      </a:r>
                      <a:endParaRPr lang="it-IT" sz="800">
                        <a:effectLst/>
                        <a:latin typeface="Calibri" panose="020F0502020204030204" pitchFamily="34" charset="0"/>
                        <a:ea typeface="Calibri" panose="020F0502020204030204" pitchFamily="34" charset="0"/>
                        <a:cs typeface="Times New Roman" panose="02020603050405020304" pitchFamily="18" charset="0"/>
                      </a:endParaRPr>
                    </a:p>
                  </a:txBody>
                  <a:tcPr marL="30741" marR="30741" marT="0" marB="0"/>
                </a:tc>
                <a:tc>
                  <a:txBody>
                    <a:bodyPr/>
                    <a:lstStyle/>
                    <a:p>
                      <a:pPr algn="ctr">
                        <a:lnSpc>
                          <a:spcPct val="115000"/>
                        </a:lnSpc>
                        <a:spcAft>
                          <a:spcPts val="1000"/>
                        </a:spcAft>
                      </a:pPr>
                      <a:r>
                        <a:rPr lang="it-IT" sz="800">
                          <a:effectLst/>
                        </a:rPr>
                        <a:t> </a:t>
                      </a:r>
                      <a:endParaRPr lang="it-IT" sz="800">
                        <a:effectLst/>
                        <a:latin typeface="Calibri" panose="020F0502020204030204" pitchFamily="34" charset="0"/>
                        <a:ea typeface="Calibri" panose="020F0502020204030204" pitchFamily="34" charset="0"/>
                        <a:cs typeface="Times New Roman" panose="02020603050405020304" pitchFamily="18" charset="0"/>
                      </a:endParaRPr>
                    </a:p>
                  </a:txBody>
                  <a:tcPr marL="30741" marR="30741" marT="0" marB="0"/>
                </a:tc>
                <a:tc>
                  <a:txBody>
                    <a:bodyPr/>
                    <a:lstStyle/>
                    <a:p>
                      <a:pPr algn="ctr">
                        <a:lnSpc>
                          <a:spcPct val="115000"/>
                        </a:lnSpc>
                        <a:spcAft>
                          <a:spcPts val="1000"/>
                        </a:spcAft>
                      </a:pPr>
                      <a:r>
                        <a:rPr lang="it-IT" sz="800">
                          <a:effectLst/>
                        </a:rPr>
                        <a:t>*</a:t>
                      </a:r>
                      <a:endParaRPr lang="it-IT" sz="800">
                        <a:effectLst/>
                        <a:latin typeface="Calibri" panose="020F0502020204030204" pitchFamily="34" charset="0"/>
                        <a:ea typeface="Calibri" panose="020F0502020204030204" pitchFamily="34" charset="0"/>
                        <a:cs typeface="Times New Roman" panose="02020603050405020304" pitchFamily="18" charset="0"/>
                      </a:endParaRPr>
                    </a:p>
                  </a:txBody>
                  <a:tcPr marL="30741" marR="30741" marT="0" marB="0"/>
                </a:tc>
                <a:extLst>
                  <a:ext uri="{0D108BD9-81ED-4DB2-BD59-A6C34878D82A}">
                    <a16:rowId xmlns:a16="http://schemas.microsoft.com/office/drawing/2014/main" xmlns="" val="1353670512"/>
                  </a:ext>
                </a:extLst>
              </a:tr>
              <a:tr h="171169">
                <a:tc>
                  <a:txBody>
                    <a:bodyPr/>
                    <a:lstStyle/>
                    <a:p>
                      <a:pPr algn="ctr">
                        <a:lnSpc>
                          <a:spcPct val="115000"/>
                        </a:lnSpc>
                        <a:spcAft>
                          <a:spcPts val="1000"/>
                        </a:spcAft>
                      </a:pPr>
                      <a:r>
                        <a:rPr lang="it-IT" sz="800">
                          <a:effectLst/>
                        </a:rPr>
                        <a:t>Istologia da biopsie mammarie:</a:t>
                      </a:r>
                      <a:endParaRPr lang="it-IT" sz="800">
                        <a:effectLst/>
                        <a:latin typeface="Calibri" panose="020F0502020204030204" pitchFamily="34" charset="0"/>
                        <a:ea typeface="Calibri" panose="020F0502020204030204" pitchFamily="34" charset="0"/>
                        <a:cs typeface="Times New Roman" panose="02020603050405020304" pitchFamily="18" charset="0"/>
                      </a:endParaRPr>
                    </a:p>
                  </a:txBody>
                  <a:tcPr marL="30741" marR="30741" marT="0" marB="0"/>
                </a:tc>
                <a:tc>
                  <a:txBody>
                    <a:bodyPr/>
                    <a:lstStyle/>
                    <a:p>
                      <a:pPr algn="ctr">
                        <a:lnSpc>
                          <a:spcPct val="115000"/>
                        </a:lnSpc>
                        <a:spcAft>
                          <a:spcPts val="1000"/>
                        </a:spcAft>
                      </a:pPr>
                      <a:r>
                        <a:rPr lang="it-IT" sz="800">
                          <a:effectLst/>
                        </a:rPr>
                        <a:t> </a:t>
                      </a:r>
                      <a:endParaRPr lang="it-IT" sz="800">
                        <a:effectLst/>
                        <a:latin typeface="Calibri" panose="020F0502020204030204" pitchFamily="34" charset="0"/>
                        <a:ea typeface="Calibri" panose="020F0502020204030204" pitchFamily="34" charset="0"/>
                        <a:cs typeface="Times New Roman" panose="02020603050405020304" pitchFamily="18" charset="0"/>
                      </a:endParaRPr>
                    </a:p>
                  </a:txBody>
                  <a:tcPr marL="30741" marR="30741" marT="0" marB="0"/>
                </a:tc>
                <a:tc>
                  <a:txBody>
                    <a:bodyPr/>
                    <a:lstStyle/>
                    <a:p>
                      <a:pPr algn="ctr">
                        <a:lnSpc>
                          <a:spcPct val="115000"/>
                        </a:lnSpc>
                        <a:spcAft>
                          <a:spcPts val="1000"/>
                        </a:spcAft>
                      </a:pPr>
                      <a:r>
                        <a:rPr lang="it-IT" sz="800">
                          <a:effectLst/>
                        </a:rPr>
                        <a:t> </a:t>
                      </a:r>
                      <a:endParaRPr lang="it-IT" sz="800">
                        <a:effectLst/>
                        <a:latin typeface="Calibri" panose="020F0502020204030204" pitchFamily="34" charset="0"/>
                        <a:ea typeface="Calibri" panose="020F0502020204030204" pitchFamily="34" charset="0"/>
                        <a:cs typeface="Times New Roman" panose="02020603050405020304" pitchFamily="18" charset="0"/>
                      </a:endParaRPr>
                    </a:p>
                  </a:txBody>
                  <a:tcPr marL="30741" marR="30741" marT="0" marB="0"/>
                </a:tc>
                <a:tc>
                  <a:txBody>
                    <a:bodyPr/>
                    <a:lstStyle/>
                    <a:p>
                      <a:pPr algn="ctr">
                        <a:lnSpc>
                          <a:spcPct val="115000"/>
                        </a:lnSpc>
                        <a:spcAft>
                          <a:spcPts val="1000"/>
                        </a:spcAft>
                      </a:pPr>
                      <a:r>
                        <a:rPr lang="it-IT" sz="800">
                          <a:effectLst/>
                        </a:rPr>
                        <a:t> </a:t>
                      </a:r>
                      <a:endParaRPr lang="it-IT" sz="800">
                        <a:effectLst/>
                        <a:latin typeface="Calibri" panose="020F0502020204030204" pitchFamily="34" charset="0"/>
                        <a:ea typeface="Calibri" panose="020F0502020204030204" pitchFamily="34" charset="0"/>
                        <a:cs typeface="Times New Roman" panose="02020603050405020304" pitchFamily="18" charset="0"/>
                      </a:endParaRPr>
                    </a:p>
                  </a:txBody>
                  <a:tcPr marL="30741" marR="30741" marT="0" marB="0"/>
                </a:tc>
                <a:extLst>
                  <a:ext uri="{0D108BD9-81ED-4DB2-BD59-A6C34878D82A}">
                    <a16:rowId xmlns:a16="http://schemas.microsoft.com/office/drawing/2014/main" xmlns="" val="2301494207"/>
                  </a:ext>
                </a:extLst>
              </a:tr>
              <a:tr h="171169">
                <a:tc>
                  <a:txBody>
                    <a:bodyPr/>
                    <a:lstStyle/>
                    <a:p>
                      <a:pPr>
                        <a:lnSpc>
                          <a:spcPct val="115000"/>
                        </a:lnSpc>
                        <a:spcAft>
                          <a:spcPts val="1000"/>
                        </a:spcAft>
                      </a:pPr>
                      <a:r>
                        <a:rPr lang="it-IT" sz="800">
                          <a:effectLst/>
                        </a:rPr>
                        <a:t>Iperplasia duttale atipica</a:t>
                      </a:r>
                      <a:endParaRPr lang="it-IT" sz="800">
                        <a:effectLst/>
                        <a:latin typeface="Calibri" panose="020F0502020204030204" pitchFamily="34" charset="0"/>
                        <a:ea typeface="Calibri" panose="020F0502020204030204" pitchFamily="34" charset="0"/>
                        <a:cs typeface="Times New Roman" panose="02020603050405020304" pitchFamily="18" charset="0"/>
                      </a:endParaRPr>
                    </a:p>
                  </a:txBody>
                  <a:tcPr marL="30741" marR="30741" marT="0" marB="0"/>
                </a:tc>
                <a:tc>
                  <a:txBody>
                    <a:bodyPr/>
                    <a:lstStyle/>
                    <a:p>
                      <a:pPr algn="ctr">
                        <a:lnSpc>
                          <a:spcPct val="115000"/>
                        </a:lnSpc>
                        <a:spcAft>
                          <a:spcPts val="1000"/>
                        </a:spcAft>
                      </a:pPr>
                      <a:r>
                        <a:rPr lang="it-IT" sz="800">
                          <a:effectLst/>
                        </a:rPr>
                        <a:t> </a:t>
                      </a:r>
                      <a:endParaRPr lang="it-IT" sz="800">
                        <a:effectLst/>
                        <a:latin typeface="Calibri" panose="020F0502020204030204" pitchFamily="34" charset="0"/>
                        <a:ea typeface="Calibri" panose="020F0502020204030204" pitchFamily="34" charset="0"/>
                        <a:cs typeface="Times New Roman" panose="02020603050405020304" pitchFamily="18" charset="0"/>
                      </a:endParaRPr>
                    </a:p>
                  </a:txBody>
                  <a:tcPr marL="30741" marR="30741" marT="0" marB="0"/>
                </a:tc>
                <a:tc>
                  <a:txBody>
                    <a:bodyPr/>
                    <a:lstStyle/>
                    <a:p>
                      <a:pPr algn="ctr">
                        <a:lnSpc>
                          <a:spcPct val="115000"/>
                        </a:lnSpc>
                        <a:spcAft>
                          <a:spcPts val="1000"/>
                        </a:spcAft>
                      </a:pPr>
                      <a:r>
                        <a:rPr lang="it-IT" sz="800">
                          <a:effectLst/>
                        </a:rPr>
                        <a:t> </a:t>
                      </a:r>
                      <a:endParaRPr lang="it-IT" sz="800">
                        <a:effectLst/>
                        <a:latin typeface="Calibri" panose="020F0502020204030204" pitchFamily="34" charset="0"/>
                        <a:ea typeface="Calibri" panose="020F0502020204030204" pitchFamily="34" charset="0"/>
                        <a:cs typeface="Times New Roman" panose="02020603050405020304" pitchFamily="18" charset="0"/>
                      </a:endParaRPr>
                    </a:p>
                  </a:txBody>
                  <a:tcPr marL="30741" marR="30741" marT="0" marB="0"/>
                </a:tc>
                <a:tc>
                  <a:txBody>
                    <a:bodyPr/>
                    <a:lstStyle/>
                    <a:p>
                      <a:pPr algn="ctr">
                        <a:lnSpc>
                          <a:spcPct val="115000"/>
                        </a:lnSpc>
                        <a:spcAft>
                          <a:spcPts val="1000"/>
                        </a:spcAft>
                      </a:pPr>
                      <a:r>
                        <a:rPr lang="it-IT" sz="800">
                          <a:effectLst/>
                        </a:rPr>
                        <a:t>*</a:t>
                      </a:r>
                      <a:endParaRPr lang="it-IT" sz="800">
                        <a:effectLst/>
                        <a:latin typeface="Calibri" panose="020F0502020204030204" pitchFamily="34" charset="0"/>
                        <a:ea typeface="Calibri" panose="020F0502020204030204" pitchFamily="34" charset="0"/>
                        <a:cs typeface="Times New Roman" panose="02020603050405020304" pitchFamily="18" charset="0"/>
                      </a:endParaRPr>
                    </a:p>
                  </a:txBody>
                  <a:tcPr marL="30741" marR="30741" marT="0" marB="0"/>
                </a:tc>
                <a:extLst>
                  <a:ext uri="{0D108BD9-81ED-4DB2-BD59-A6C34878D82A}">
                    <a16:rowId xmlns:a16="http://schemas.microsoft.com/office/drawing/2014/main" xmlns="" val="1746144359"/>
                  </a:ext>
                </a:extLst>
              </a:tr>
              <a:tr h="171169">
                <a:tc>
                  <a:txBody>
                    <a:bodyPr/>
                    <a:lstStyle/>
                    <a:p>
                      <a:pPr>
                        <a:lnSpc>
                          <a:spcPct val="115000"/>
                        </a:lnSpc>
                        <a:spcAft>
                          <a:spcPts val="1000"/>
                        </a:spcAft>
                      </a:pPr>
                      <a:r>
                        <a:rPr lang="it-IT" sz="800">
                          <a:effectLst/>
                        </a:rPr>
                        <a:t>Iperplasia duttale o lobulare senza atipie</a:t>
                      </a:r>
                      <a:endParaRPr lang="it-IT" sz="800">
                        <a:effectLst/>
                        <a:latin typeface="Calibri" panose="020F0502020204030204" pitchFamily="34" charset="0"/>
                        <a:ea typeface="Calibri" panose="020F0502020204030204" pitchFamily="34" charset="0"/>
                        <a:cs typeface="Times New Roman" panose="02020603050405020304" pitchFamily="18" charset="0"/>
                      </a:endParaRPr>
                    </a:p>
                  </a:txBody>
                  <a:tcPr marL="30741" marR="30741" marT="0" marB="0"/>
                </a:tc>
                <a:tc>
                  <a:txBody>
                    <a:bodyPr/>
                    <a:lstStyle/>
                    <a:p>
                      <a:pPr algn="ctr">
                        <a:lnSpc>
                          <a:spcPct val="115000"/>
                        </a:lnSpc>
                        <a:spcAft>
                          <a:spcPts val="1000"/>
                        </a:spcAft>
                      </a:pPr>
                      <a:r>
                        <a:rPr lang="it-IT" sz="800">
                          <a:effectLst/>
                        </a:rPr>
                        <a:t> </a:t>
                      </a:r>
                      <a:endParaRPr lang="it-IT" sz="800">
                        <a:effectLst/>
                        <a:latin typeface="Calibri" panose="020F0502020204030204" pitchFamily="34" charset="0"/>
                        <a:ea typeface="Calibri" panose="020F0502020204030204" pitchFamily="34" charset="0"/>
                        <a:cs typeface="Times New Roman" panose="02020603050405020304" pitchFamily="18" charset="0"/>
                      </a:endParaRPr>
                    </a:p>
                  </a:txBody>
                  <a:tcPr marL="30741" marR="30741" marT="0" marB="0"/>
                </a:tc>
                <a:tc>
                  <a:txBody>
                    <a:bodyPr/>
                    <a:lstStyle/>
                    <a:p>
                      <a:pPr algn="ctr">
                        <a:lnSpc>
                          <a:spcPct val="115000"/>
                        </a:lnSpc>
                        <a:spcAft>
                          <a:spcPts val="1000"/>
                        </a:spcAft>
                      </a:pPr>
                      <a:r>
                        <a:rPr lang="it-IT" sz="800">
                          <a:effectLst/>
                        </a:rPr>
                        <a:t>*</a:t>
                      </a:r>
                      <a:endParaRPr lang="it-IT" sz="800">
                        <a:effectLst/>
                        <a:latin typeface="Calibri" panose="020F0502020204030204" pitchFamily="34" charset="0"/>
                        <a:ea typeface="Calibri" panose="020F0502020204030204" pitchFamily="34" charset="0"/>
                        <a:cs typeface="Times New Roman" panose="02020603050405020304" pitchFamily="18" charset="0"/>
                      </a:endParaRPr>
                    </a:p>
                  </a:txBody>
                  <a:tcPr marL="30741" marR="30741" marT="0" marB="0"/>
                </a:tc>
                <a:tc>
                  <a:txBody>
                    <a:bodyPr/>
                    <a:lstStyle/>
                    <a:p>
                      <a:pPr algn="ctr">
                        <a:lnSpc>
                          <a:spcPct val="115000"/>
                        </a:lnSpc>
                        <a:spcAft>
                          <a:spcPts val="1000"/>
                        </a:spcAft>
                      </a:pPr>
                      <a:r>
                        <a:rPr lang="it-IT" sz="800">
                          <a:effectLst/>
                        </a:rPr>
                        <a:t> </a:t>
                      </a:r>
                      <a:endParaRPr lang="it-IT" sz="800">
                        <a:effectLst/>
                        <a:latin typeface="Calibri" panose="020F0502020204030204" pitchFamily="34" charset="0"/>
                        <a:ea typeface="Calibri" panose="020F0502020204030204" pitchFamily="34" charset="0"/>
                        <a:cs typeface="Times New Roman" panose="02020603050405020304" pitchFamily="18" charset="0"/>
                      </a:endParaRPr>
                    </a:p>
                  </a:txBody>
                  <a:tcPr marL="30741" marR="30741" marT="0" marB="0"/>
                </a:tc>
                <a:extLst>
                  <a:ext uri="{0D108BD9-81ED-4DB2-BD59-A6C34878D82A}">
                    <a16:rowId xmlns:a16="http://schemas.microsoft.com/office/drawing/2014/main" xmlns="" val="1663713968"/>
                  </a:ext>
                </a:extLst>
              </a:tr>
              <a:tr h="171169">
                <a:tc>
                  <a:txBody>
                    <a:bodyPr/>
                    <a:lstStyle/>
                    <a:p>
                      <a:pPr>
                        <a:lnSpc>
                          <a:spcPct val="115000"/>
                        </a:lnSpc>
                        <a:spcAft>
                          <a:spcPts val="1000"/>
                        </a:spcAft>
                      </a:pPr>
                      <a:r>
                        <a:rPr lang="it-IT" sz="800">
                          <a:effectLst/>
                        </a:rPr>
                        <a:t>Adenosi sclerosante / Papillomatosi duttale</a:t>
                      </a:r>
                      <a:endParaRPr lang="it-IT" sz="800">
                        <a:effectLst/>
                        <a:latin typeface="Calibri" panose="020F0502020204030204" pitchFamily="34" charset="0"/>
                        <a:ea typeface="Calibri" panose="020F0502020204030204" pitchFamily="34" charset="0"/>
                        <a:cs typeface="Times New Roman" panose="02020603050405020304" pitchFamily="18" charset="0"/>
                      </a:endParaRPr>
                    </a:p>
                  </a:txBody>
                  <a:tcPr marL="30741" marR="30741" marT="0" marB="0"/>
                </a:tc>
                <a:tc>
                  <a:txBody>
                    <a:bodyPr/>
                    <a:lstStyle/>
                    <a:p>
                      <a:pPr algn="ctr">
                        <a:lnSpc>
                          <a:spcPct val="115000"/>
                        </a:lnSpc>
                        <a:spcAft>
                          <a:spcPts val="1000"/>
                        </a:spcAft>
                      </a:pPr>
                      <a:r>
                        <a:rPr lang="it-IT" sz="800">
                          <a:effectLst/>
                        </a:rPr>
                        <a:t> </a:t>
                      </a:r>
                      <a:endParaRPr lang="it-IT" sz="800">
                        <a:effectLst/>
                        <a:latin typeface="Calibri" panose="020F0502020204030204" pitchFamily="34" charset="0"/>
                        <a:ea typeface="Calibri" panose="020F0502020204030204" pitchFamily="34" charset="0"/>
                        <a:cs typeface="Times New Roman" panose="02020603050405020304" pitchFamily="18" charset="0"/>
                      </a:endParaRPr>
                    </a:p>
                  </a:txBody>
                  <a:tcPr marL="30741" marR="30741" marT="0" marB="0"/>
                </a:tc>
                <a:tc>
                  <a:txBody>
                    <a:bodyPr/>
                    <a:lstStyle/>
                    <a:p>
                      <a:pPr algn="ctr">
                        <a:lnSpc>
                          <a:spcPct val="115000"/>
                        </a:lnSpc>
                        <a:spcAft>
                          <a:spcPts val="1000"/>
                        </a:spcAft>
                      </a:pPr>
                      <a:r>
                        <a:rPr lang="it-IT" sz="800">
                          <a:effectLst/>
                        </a:rPr>
                        <a:t>*</a:t>
                      </a:r>
                      <a:endParaRPr lang="it-IT" sz="800">
                        <a:effectLst/>
                        <a:latin typeface="Calibri" panose="020F0502020204030204" pitchFamily="34" charset="0"/>
                        <a:ea typeface="Calibri" panose="020F0502020204030204" pitchFamily="34" charset="0"/>
                        <a:cs typeface="Times New Roman" panose="02020603050405020304" pitchFamily="18" charset="0"/>
                      </a:endParaRPr>
                    </a:p>
                  </a:txBody>
                  <a:tcPr marL="30741" marR="30741" marT="0" marB="0"/>
                </a:tc>
                <a:tc>
                  <a:txBody>
                    <a:bodyPr/>
                    <a:lstStyle/>
                    <a:p>
                      <a:pPr algn="ctr">
                        <a:lnSpc>
                          <a:spcPct val="115000"/>
                        </a:lnSpc>
                        <a:spcAft>
                          <a:spcPts val="1000"/>
                        </a:spcAft>
                      </a:pPr>
                      <a:r>
                        <a:rPr lang="it-IT" sz="800">
                          <a:effectLst/>
                        </a:rPr>
                        <a:t> </a:t>
                      </a:r>
                      <a:endParaRPr lang="it-IT" sz="800">
                        <a:effectLst/>
                        <a:latin typeface="Calibri" panose="020F0502020204030204" pitchFamily="34" charset="0"/>
                        <a:ea typeface="Calibri" panose="020F0502020204030204" pitchFamily="34" charset="0"/>
                        <a:cs typeface="Times New Roman" panose="02020603050405020304" pitchFamily="18" charset="0"/>
                      </a:endParaRPr>
                    </a:p>
                  </a:txBody>
                  <a:tcPr marL="30741" marR="30741" marT="0" marB="0"/>
                </a:tc>
                <a:extLst>
                  <a:ext uri="{0D108BD9-81ED-4DB2-BD59-A6C34878D82A}">
                    <a16:rowId xmlns:a16="http://schemas.microsoft.com/office/drawing/2014/main" xmlns="" val="3418376576"/>
                  </a:ext>
                </a:extLst>
              </a:tr>
              <a:tr h="171169">
                <a:tc>
                  <a:txBody>
                    <a:bodyPr/>
                    <a:lstStyle/>
                    <a:p>
                      <a:pPr algn="ctr">
                        <a:lnSpc>
                          <a:spcPct val="115000"/>
                        </a:lnSpc>
                        <a:spcAft>
                          <a:spcPts val="1000"/>
                        </a:spcAft>
                      </a:pPr>
                      <a:r>
                        <a:rPr lang="it-IT" sz="800">
                          <a:effectLst/>
                        </a:rPr>
                        <a:t>Irradiazione del torace (es. RXT per Hodgkin):</a:t>
                      </a:r>
                      <a:endParaRPr lang="it-IT" sz="800">
                        <a:effectLst/>
                        <a:latin typeface="Calibri" panose="020F0502020204030204" pitchFamily="34" charset="0"/>
                        <a:ea typeface="Calibri" panose="020F0502020204030204" pitchFamily="34" charset="0"/>
                        <a:cs typeface="Times New Roman" panose="02020603050405020304" pitchFamily="18" charset="0"/>
                      </a:endParaRPr>
                    </a:p>
                  </a:txBody>
                  <a:tcPr marL="30741" marR="30741" marT="0" marB="0"/>
                </a:tc>
                <a:tc>
                  <a:txBody>
                    <a:bodyPr/>
                    <a:lstStyle/>
                    <a:p>
                      <a:pPr algn="ctr">
                        <a:lnSpc>
                          <a:spcPct val="115000"/>
                        </a:lnSpc>
                        <a:spcAft>
                          <a:spcPts val="1000"/>
                        </a:spcAft>
                      </a:pPr>
                      <a:r>
                        <a:rPr lang="it-IT" sz="800">
                          <a:effectLst/>
                        </a:rPr>
                        <a:t> </a:t>
                      </a:r>
                      <a:endParaRPr lang="it-IT" sz="800">
                        <a:effectLst/>
                        <a:latin typeface="Calibri" panose="020F0502020204030204" pitchFamily="34" charset="0"/>
                        <a:ea typeface="Calibri" panose="020F0502020204030204" pitchFamily="34" charset="0"/>
                        <a:cs typeface="Times New Roman" panose="02020603050405020304" pitchFamily="18" charset="0"/>
                      </a:endParaRPr>
                    </a:p>
                  </a:txBody>
                  <a:tcPr marL="30741" marR="30741" marT="0" marB="0"/>
                </a:tc>
                <a:tc>
                  <a:txBody>
                    <a:bodyPr/>
                    <a:lstStyle/>
                    <a:p>
                      <a:pPr algn="ctr">
                        <a:lnSpc>
                          <a:spcPct val="115000"/>
                        </a:lnSpc>
                        <a:spcAft>
                          <a:spcPts val="1000"/>
                        </a:spcAft>
                      </a:pPr>
                      <a:r>
                        <a:rPr lang="it-IT" sz="800">
                          <a:effectLst/>
                        </a:rPr>
                        <a:t> </a:t>
                      </a:r>
                      <a:endParaRPr lang="it-IT" sz="800">
                        <a:effectLst/>
                        <a:latin typeface="Calibri" panose="020F0502020204030204" pitchFamily="34" charset="0"/>
                        <a:ea typeface="Calibri" panose="020F0502020204030204" pitchFamily="34" charset="0"/>
                        <a:cs typeface="Times New Roman" panose="02020603050405020304" pitchFamily="18" charset="0"/>
                      </a:endParaRPr>
                    </a:p>
                  </a:txBody>
                  <a:tcPr marL="30741" marR="30741" marT="0" marB="0"/>
                </a:tc>
                <a:tc>
                  <a:txBody>
                    <a:bodyPr/>
                    <a:lstStyle/>
                    <a:p>
                      <a:pPr algn="ctr">
                        <a:lnSpc>
                          <a:spcPct val="115000"/>
                        </a:lnSpc>
                        <a:spcAft>
                          <a:spcPts val="1000"/>
                        </a:spcAft>
                      </a:pPr>
                      <a:r>
                        <a:rPr lang="it-IT" sz="800">
                          <a:effectLst/>
                        </a:rPr>
                        <a:t> </a:t>
                      </a:r>
                      <a:endParaRPr lang="it-IT" sz="800">
                        <a:effectLst/>
                        <a:latin typeface="Calibri" panose="020F0502020204030204" pitchFamily="34" charset="0"/>
                        <a:ea typeface="Calibri" panose="020F0502020204030204" pitchFamily="34" charset="0"/>
                        <a:cs typeface="Times New Roman" panose="02020603050405020304" pitchFamily="18" charset="0"/>
                      </a:endParaRPr>
                    </a:p>
                  </a:txBody>
                  <a:tcPr marL="30741" marR="30741" marT="0" marB="0"/>
                </a:tc>
                <a:extLst>
                  <a:ext uri="{0D108BD9-81ED-4DB2-BD59-A6C34878D82A}">
                    <a16:rowId xmlns:a16="http://schemas.microsoft.com/office/drawing/2014/main" xmlns="" val="474282479"/>
                  </a:ext>
                </a:extLst>
              </a:tr>
              <a:tr h="171169">
                <a:tc>
                  <a:txBody>
                    <a:bodyPr/>
                    <a:lstStyle/>
                    <a:p>
                      <a:pPr>
                        <a:lnSpc>
                          <a:spcPct val="115000"/>
                        </a:lnSpc>
                        <a:spcAft>
                          <a:spcPts val="1000"/>
                        </a:spcAft>
                      </a:pPr>
                      <a:r>
                        <a:rPr lang="it-IT" sz="800">
                          <a:effectLst/>
                        </a:rPr>
                        <a:t>Irradiazione del torace &lt; 50 a.</a:t>
                      </a:r>
                      <a:endParaRPr lang="it-IT" sz="800">
                        <a:effectLst/>
                        <a:latin typeface="Calibri" panose="020F0502020204030204" pitchFamily="34" charset="0"/>
                        <a:ea typeface="Calibri" panose="020F0502020204030204" pitchFamily="34" charset="0"/>
                        <a:cs typeface="Times New Roman" panose="02020603050405020304" pitchFamily="18" charset="0"/>
                      </a:endParaRPr>
                    </a:p>
                  </a:txBody>
                  <a:tcPr marL="30741" marR="30741" marT="0" marB="0"/>
                </a:tc>
                <a:tc>
                  <a:txBody>
                    <a:bodyPr/>
                    <a:lstStyle/>
                    <a:p>
                      <a:pPr algn="ctr">
                        <a:lnSpc>
                          <a:spcPct val="115000"/>
                        </a:lnSpc>
                        <a:spcAft>
                          <a:spcPts val="1000"/>
                        </a:spcAft>
                      </a:pPr>
                      <a:r>
                        <a:rPr lang="it-IT" sz="800">
                          <a:effectLst/>
                        </a:rPr>
                        <a:t> </a:t>
                      </a:r>
                      <a:endParaRPr lang="it-IT" sz="800">
                        <a:effectLst/>
                        <a:latin typeface="Calibri" panose="020F0502020204030204" pitchFamily="34" charset="0"/>
                        <a:ea typeface="Calibri" panose="020F0502020204030204" pitchFamily="34" charset="0"/>
                        <a:cs typeface="Times New Roman" panose="02020603050405020304" pitchFamily="18" charset="0"/>
                      </a:endParaRPr>
                    </a:p>
                  </a:txBody>
                  <a:tcPr marL="30741" marR="30741" marT="0" marB="0"/>
                </a:tc>
                <a:tc>
                  <a:txBody>
                    <a:bodyPr/>
                    <a:lstStyle/>
                    <a:p>
                      <a:pPr algn="ctr">
                        <a:lnSpc>
                          <a:spcPct val="115000"/>
                        </a:lnSpc>
                        <a:spcAft>
                          <a:spcPts val="1000"/>
                        </a:spcAft>
                      </a:pPr>
                      <a:r>
                        <a:rPr lang="it-IT" sz="800">
                          <a:effectLst/>
                        </a:rPr>
                        <a:t> </a:t>
                      </a:r>
                      <a:endParaRPr lang="it-IT" sz="800">
                        <a:effectLst/>
                        <a:latin typeface="Calibri" panose="020F0502020204030204" pitchFamily="34" charset="0"/>
                        <a:ea typeface="Calibri" panose="020F0502020204030204" pitchFamily="34" charset="0"/>
                        <a:cs typeface="Times New Roman" panose="02020603050405020304" pitchFamily="18" charset="0"/>
                      </a:endParaRPr>
                    </a:p>
                  </a:txBody>
                  <a:tcPr marL="30741" marR="30741" marT="0" marB="0"/>
                </a:tc>
                <a:tc>
                  <a:txBody>
                    <a:bodyPr/>
                    <a:lstStyle/>
                    <a:p>
                      <a:pPr algn="ctr">
                        <a:lnSpc>
                          <a:spcPct val="115000"/>
                        </a:lnSpc>
                        <a:spcAft>
                          <a:spcPts val="1000"/>
                        </a:spcAft>
                      </a:pPr>
                      <a:r>
                        <a:rPr lang="it-IT" sz="800">
                          <a:effectLst/>
                        </a:rPr>
                        <a:t>*</a:t>
                      </a:r>
                      <a:endParaRPr lang="it-IT" sz="800">
                        <a:effectLst/>
                        <a:latin typeface="Calibri" panose="020F0502020204030204" pitchFamily="34" charset="0"/>
                        <a:ea typeface="Calibri" panose="020F0502020204030204" pitchFamily="34" charset="0"/>
                        <a:cs typeface="Times New Roman" panose="02020603050405020304" pitchFamily="18" charset="0"/>
                      </a:endParaRPr>
                    </a:p>
                  </a:txBody>
                  <a:tcPr marL="30741" marR="30741" marT="0" marB="0"/>
                </a:tc>
                <a:extLst>
                  <a:ext uri="{0D108BD9-81ED-4DB2-BD59-A6C34878D82A}">
                    <a16:rowId xmlns:a16="http://schemas.microsoft.com/office/drawing/2014/main" xmlns="" val="2631710680"/>
                  </a:ext>
                </a:extLst>
              </a:tr>
              <a:tr h="171169">
                <a:tc>
                  <a:txBody>
                    <a:bodyPr/>
                    <a:lstStyle/>
                    <a:p>
                      <a:pPr>
                        <a:lnSpc>
                          <a:spcPct val="115000"/>
                        </a:lnSpc>
                        <a:spcAft>
                          <a:spcPts val="1000"/>
                        </a:spcAft>
                      </a:pPr>
                      <a:r>
                        <a:rPr lang="it-IT" sz="800">
                          <a:effectLst/>
                        </a:rPr>
                        <a:t>Irradiazione del torace &gt; 50 a.</a:t>
                      </a:r>
                      <a:endParaRPr lang="it-IT" sz="800">
                        <a:effectLst/>
                        <a:latin typeface="Calibri" panose="020F0502020204030204" pitchFamily="34" charset="0"/>
                        <a:ea typeface="Calibri" panose="020F0502020204030204" pitchFamily="34" charset="0"/>
                        <a:cs typeface="Times New Roman" panose="02020603050405020304" pitchFamily="18" charset="0"/>
                      </a:endParaRPr>
                    </a:p>
                  </a:txBody>
                  <a:tcPr marL="30741" marR="30741" marT="0" marB="0"/>
                </a:tc>
                <a:tc>
                  <a:txBody>
                    <a:bodyPr/>
                    <a:lstStyle/>
                    <a:p>
                      <a:pPr algn="ctr">
                        <a:lnSpc>
                          <a:spcPct val="115000"/>
                        </a:lnSpc>
                        <a:spcAft>
                          <a:spcPts val="1000"/>
                        </a:spcAft>
                      </a:pPr>
                      <a:r>
                        <a:rPr lang="it-IT" sz="800">
                          <a:effectLst/>
                        </a:rPr>
                        <a:t> </a:t>
                      </a:r>
                      <a:endParaRPr lang="it-IT" sz="800">
                        <a:effectLst/>
                        <a:latin typeface="Calibri" panose="020F0502020204030204" pitchFamily="34" charset="0"/>
                        <a:ea typeface="Calibri" panose="020F0502020204030204" pitchFamily="34" charset="0"/>
                        <a:cs typeface="Times New Roman" panose="02020603050405020304" pitchFamily="18" charset="0"/>
                      </a:endParaRPr>
                    </a:p>
                  </a:txBody>
                  <a:tcPr marL="30741" marR="30741" marT="0" marB="0"/>
                </a:tc>
                <a:tc>
                  <a:txBody>
                    <a:bodyPr/>
                    <a:lstStyle/>
                    <a:p>
                      <a:pPr algn="ctr">
                        <a:lnSpc>
                          <a:spcPct val="115000"/>
                        </a:lnSpc>
                        <a:spcAft>
                          <a:spcPts val="1000"/>
                        </a:spcAft>
                      </a:pPr>
                      <a:r>
                        <a:rPr lang="it-IT" sz="800">
                          <a:effectLst/>
                        </a:rPr>
                        <a:t>*</a:t>
                      </a:r>
                      <a:endParaRPr lang="it-IT" sz="800">
                        <a:effectLst/>
                        <a:latin typeface="Calibri" panose="020F0502020204030204" pitchFamily="34" charset="0"/>
                        <a:ea typeface="Calibri" panose="020F0502020204030204" pitchFamily="34" charset="0"/>
                        <a:cs typeface="Times New Roman" panose="02020603050405020304" pitchFamily="18" charset="0"/>
                      </a:endParaRPr>
                    </a:p>
                  </a:txBody>
                  <a:tcPr marL="30741" marR="30741" marT="0" marB="0"/>
                </a:tc>
                <a:tc>
                  <a:txBody>
                    <a:bodyPr/>
                    <a:lstStyle/>
                    <a:p>
                      <a:pPr algn="ctr">
                        <a:lnSpc>
                          <a:spcPct val="115000"/>
                        </a:lnSpc>
                        <a:spcAft>
                          <a:spcPts val="1000"/>
                        </a:spcAft>
                      </a:pPr>
                      <a:r>
                        <a:rPr lang="it-IT" sz="800">
                          <a:effectLst/>
                        </a:rPr>
                        <a:t> </a:t>
                      </a:r>
                      <a:endParaRPr lang="it-IT" sz="800">
                        <a:effectLst/>
                        <a:latin typeface="Calibri" panose="020F0502020204030204" pitchFamily="34" charset="0"/>
                        <a:ea typeface="Calibri" panose="020F0502020204030204" pitchFamily="34" charset="0"/>
                        <a:cs typeface="Times New Roman" panose="02020603050405020304" pitchFamily="18" charset="0"/>
                      </a:endParaRPr>
                    </a:p>
                  </a:txBody>
                  <a:tcPr marL="30741" marR="30741" marT="0" marB="0"/>
                </a:tc>
                <a:extLst>
                  <a:ext uri="{0D108BD9-81ED-4DB2-BD59-A6C34878D82A}">
                    <a16:rowId xmlns:a16="http://schemas.microsoft.com/office/drawing/2014/main" xmlns="" val="1129238773"/>
                  </a:ext>
                </a:extLst>
              </a:tr>
              <a:tr h="171169">
                <a:tc>
                  <a:txBody>
                    <a:bodyPr/>
                    <a:lstStyle/>
                    <a:p>
                      <a:pPr algn="ctr">
                        <a:lnSpc>
                          <a:spcPct val="115000"/>
                        </a:lnSpc>
                        <a:spcAft>
                          <a:spcPts val="1000"/>
                        </a:spcAft>
                      </a:pPr>
                      <a:r>
                        <a:rPr lang="it-IT" sz="800">
                          <a:effectLst/>
                        </a:rPr>
                        <a:t>Pattern mammografico:</a:t>
                      </a:r>
                      <a:endParaRPr lang="it-IT" sz="800">
                        <a:effectLst/>
                        <a:latin typeface="Calibri" panose="020F0502020204030204" pitchFamily="34" charset="0"/>
                        <a:ea typeface="Calibri" panose="020F0502020204030204" pitchFamily="34" charset="0"/>
                        <a:cs typeface="Times New Roman" panose="02020603050405020304" pitchFamily="18" charset="0"/>
                      </a:endParaRPr>
                    </a:p>
                  </a:txBody>
                  <a:tcPr marL="30741" marR="30741" marT="0" marB="0"/>
                </a:tc>
                <a:tc>
                  <a:txBody>
                    <a:bodyPr/>
                    <a:lstStyle/>
                    <a:p>
                      <a:pPr algn="ctr">
                        <a:lnSpc>
                          <a:spcPct val="115000"/>
                        </a:lnSpc>
                        <a:spcAft>
                          <a:spcPts val="1000"/>
                        </a:spcAft>
                      </a:pPr>
                      <a:r>
                        <a:rPr lang="it-IT" sz="800">
                          <a:effectLst/>
                        </a:rPr>
                        <a:t> </a:t>
                      </a:r>
                      <a:endParaRPr lang="it-IT" sz="800">
                        <a:effectLst/>
                        <a:latin typeface="Calibri" panose="020F0502020204030204" pitchFamily="34" charset="0"/>
                        <a:ea typeface="Calibri" panose="020F0502020204030204" pitchFamily="34" charset="0"/>
                        <a:cs typeface="Times New Roman" panose="02020603050405020304" pitchFamily="18" charset="0"/>
                      </a:endParaRPr>
                    </a:p>
                  </a:txBody>
                  <a:tcPr marL="30741" marR="30741" marT="0" marB="0"/>
                </a:tc>
                <a:tc>
                  <a:txBody>
                    <a:bodyPr/>
                    <a:lstStyle/>
                    <a:p>
                      <a:pPr algn="ctr">
                        <a:lnSpc>
                          <a:spcPct val="115000"/>
                        </a:lnSpc>
                        <a:spcAft>
                          <a:spcPts val="1000"/>
                        </a:spcAft>
                      </a:pPr>
                      <a:r>
                        <a:rPr lang="it-IT" sz="800">
                          <a:effectLst/>
                        </a:rPr>
                        <a:t> </a:t>
                      </a:r>
                      <a:endParaRPr lang="it-IT" sz="800">
                        <a:effectLst/>
                        <a:latin typeface="Calibri" panose="020F0502020204030204" pitchFamily="34" charset="0"/>
                        <a:ea typeface="Calibri" panose="020F0502020204030204" pitchFamily="34" charset="0"/>
                        <a:cs typeface="Times New Roman" panose="02020603050405020304" pitchFamily="18" charset="0"/>
                      </a:endParaRPr>
                    </a:p>
                  </a:txBody>
                  <a:tcPr marL="30741" marR="30741" marT="0" marB="0"/>
                </a:tc>
                <a:tc>
                  <a:txBody>
                    <a:bodyPr/>
                    <a:lstStyle/>
                    <a:p>
                      <a:pPr algn="ctr">
                        <a:lnSpc>
                          <a:spcPct val="115000"/>
                        </a:lnSpc>
                        <a:spcAft>
                          <a:spcPts val="1000"/>
                        </a:spcAft>
                      </a:pPr>
                      <a:r>
                        <a:rPr lang="it-IT" sz="800">
                          <a:effectLst/>
                        </a:rPr>
                        <a:t> </a:t>
                      </a:r>
                      <a:endParaRPr lang="it-IT" sz="800">
                        <a:effectLst/>
                        <a:latin typeface="Calibri" panose="020F0502020204030204" pitchFamily="34" charset="0"/>
                        <a:ea typeface="Calibri" panose="020F0502020204030204" pitchFamily="34" charset="0"/>
                        <a:cs typeface="Times New Roman" panose="02020603050405020304" pitchFamily="18" charset="0"/>
                      </a:endParaRPr>
                    </a:p>
                  </a:txBody>
                  <a:tcPr marL="30741" marR="30741" marT="0" marB="0"/>
                </a:tc>
                <a:extLst>
                  <a:ext uri="{0D108BD9-81ED-4DB2-BD59-A6C34878D82A}">
                    <a16:rowId xmlns:a16="http://schemas.microsoft.com/office/drawing/2014/main" xmlns="" val="1090502751"/>
                  </a:ext>
                </a:extLst>
              </a:tr>
              <a:tr h="171169">
                <a:tc>
                  <a:txBody>
                    <a:bodyPr/>
                    <a:lstStyle/>
                    <a:p>
                      <a:pPr>
                        <a:lnSpc>
                          <a:spcPct val="115000"/>
                        </a:lnSpc>
                        <a:spcAft>
                          <a:spcPts val="1000"/>
                        </a:spcAft>
                      </a:pPr>
                      <a:r>
                        <a:rPr lang="it-IT" sz="800">
                          <a:effectLst/>
                        </a:rPr>
                        <a:t>Adiposo N1</a:t>
                      </a:r>
                      <a:endParaRPr lang="it-IT" sz="800">
                        <a:effectLst/>
                        <a:latin typeface="Calibri" panose="020F0502020204030204" pitchFamily="34" charset="0"/>
                        <a:ea typeface="Calibri" panose="020F0502020204030204" pitchFamily="34" charset="0"/>
                        <a:cs typeface="Times New Roman" panose="02020603050405020304" pitchFamily="18" charset="0"/>
                      </a:endParaRPr>
                    </a:p>
                  </a:txBody>
                  <a:tcPr marL="30741" marR="30741" marT="0" marB="0"/>
                </a:tc>
                <a:tc>
                  <a:txBody>
                    <a:bodyPr/>
                    <a:lstStyle/>
                    <a:p>
                      <a:pPr algn="ctr">
                        <a:lnSpc>
                          <a:spcPct val="115000"/>
                        </a:lnSpc>
                        <a:spcAft>
                          <a:spcPts val="1000"/>
                        </a:spcAft>
                      </a:pPr>
                      <a:r>
                        <a:rPr lang="it-IT" sz="800">
                          <a:effectLst/>
                        </a:rPr>
                        <a:t>*</a:t>
                      </a:r>
                      <a:endParaRPr lang="it-IT" sz="800">
                        <a:effectLst/>
                        <a:latin typeface="Calibri" panose="020F0502020204030204" pitchFamily="34" charset="0"/>
                        <a:ea typeface="Calibri" panose="020F0502020204030204" pitchFamily="34" charset="0"/>
                        <a:cs typeface="Times New Roman" panose="02020603050405020304" pitchFamily="18" charset="0"/>
                      </a:endParaRPr>
                    </a:p>
                  </a:txBody>
                  <a:tcPr marL="30741" marR="30741" marT="0" marB="0"/>
                </a:tc>
                <a:tc>
                  <a:txBody>
                    <a:bodyPr/>
                    <a:lstStyle/>
                    <a:p>
                      <a:pPr algn="ctr">
                        <a:lnSpc>
                          <a:spcPct val="115000"/>
                        </a:lnSpc>
                        <a:spcAft>
                          <a:spcPts val="1000"/>
                        </a:spcAft>
                      </a:pPr>
                      <a:r>
                        <a:rPr lang="it-IT" sz="800">
                          <a:effectLst/>
                        </a:rPr>
                        <a:t> </a:t>
                      </a:r>
                      <a:endParaRPr lang="it-IT" sz="800">
                        <a:effectLst/>
                        <a:latin typeface="Calibri" panose="020F0502020204030204" pitchFamily="34" charset="0"/>
                        <a:ea typeface="Calibri" panose="020F0502020204030204" pitchFamily="34" charset="0"/>
                        <a:cs typeface="Times New Roman" panose="02020603050405020304" pitchFamily="18" charset="0"/>
                      </a:endParaRPr>
                    </a:p>
                  </a:txBody>
                  <a:tcPr marL="30741" marR="30741" marT="0" marB="0"/>
                </a:tc>
                <a:tc>
                  <a:txBody>
                    <a:bodyPr/>
                    <a:lstStyle/>
                    <a:p>
                      <a:pPr algn="ctr">
                        <a:lnSpc>
                          <a:spcPct val="115000"/>
                        </a:lnSpc>
                        <a:spcAft>
                          <a:spcPts val="1000"/>
                        </a:spcAft>
                      </a:pPr>
                      <a:r>
                        <a:rPr lang="it-IT" sz="800">
                          <a:effectLst/>
                        </a:rPr>
                        <a:t> </a:t>
                      </a:r>
                      <a:endParaRPr lang="it-IT" sz="800">
                        <a:effectLst/>
                        <a:latin typeface="Calibri" panose="020F0502020204030204" pitchFamily="34" charset="0"/>
                        <a:ea typeface="Calibri" panose="020F0502020204030204" pitchFamily="34" charset="0"/>
                        <a:cs typeface="Times New Roman" panose="02020603050405020304" pitchFamily="18" charset="0"/>
                      </a:endParaRPr>
                    </a:p>
                  </a:txBody>
                  <a:tcPr marL="30741" marR="30741" marT="0" marB="0"/>
                </a:tc>
                <a:extLst>
                  <a:ext uri="{0D108BD9-81ED-4DB2-BD59-A6C34878D82A}">
                    <a16:rowId xmlns:a16="http://schemas.microsoft.com/office/drawing/2014/main" xmlns="" val="1576608319"/>
                  </a:ext>
                </a:extLst>
              </a:tr>
              <a:tr h="171169">
                <a:tc>
                  <a:txBody>
                    <a:bodyPr/>
                    <a:lstStyle/>
                    <a:p>
                      <a:pPr>
                        <a:lnSpc>
                          <a:spcPct val="115000"/>
                        </a:lnSpc>
                        <a:spcAft>
                          <a:spcPts val="1000"/>
                        </a:spcAft>
                      </a:pPr>
                      <a:r>
                        <a:rPr lang="it-IT" sz="800">
                          <a:effectLst/>
                        </a:rPr>
                        <a:t>Dotti &lt; 25% P1</a:t>
                      </a:r>
                      <a:endParaRPr lang="it-IT" sz="800">
                        <a:effectLst/>
                        <a:latin typeface="Calibri" panose="020F0502020204030204" pitchFamily="34" charset="0"/>
                        <a:ea typeface="Calibri" panose="020F0502020204030204" pitchFamily="34" charset="0"/>
                        <a:cs typeface="Times New Roman" panose="02020603050405020304" pitchFamily="18" charset="0"/>
                      </a:endParaRPr>
                    </a:p>
                  </a:txBody>
                  <a:tcPr marL="30741" marR="30741" marT="0" marB="0"/>
                </a:tc>
                <a:tc>
                  <a:txBody>
                    <a:bodyPr/>
                    <a:lstStyle/>
                    <a:p>
                      <a:pPr algn="ctr">
                        <a:lnSpc>
                          <a:spcPct val="115000"/>
                        </a:lnSpc>
                        <a:spcAft>
                          <a:spcPts val="1000"/>
                        </a:spcAft>
                      </a:pPr>
                      <a:r>
                        <a:rPr lang="it-IT" sz="800">
                          <a:effectLst/>
                        </a:rPr>
                        <a:t>*</a:t>
                      </a:r>
                      <a:endParaRPr lang="it-IT" sz="800">
                        <a:effectLst/>
                        <a:latin typeface="Calibri" panose="020F0502020204030204" pitchFamily="34" charset="0"/>
                        <a:ea typeface="Calibri" panose="020F0502020204030204" pitchFamily="34" charset="0"/>
                        <a:cs typeface="Times New Roman" panose="02020603050405020304" pitchFamily="18" charset="0"/>
                      </a:endParaRPr>
                    </a:p>
                  </a:txBody>
                  <a:tcPr marL="30741" marR="30741" marT="0" marB="0"/>
                </a:tc>
                <a:tc>
                  <a:txBody>
                    <a:bodyPr/>
                    <a:lstStyle/>
                    <a:p>
                      <a:pPr algn="ctr">
                        <a:lnSpc>
                          <a:spcPct val="115000"/>
                        </a:lnSpc>
                        <a:spcAft>
                          <a:spcPts val="1000"/>
                        </a:spcAft>
                      </a:pPr>
                      <a:r>
                        <a:rPr lang="it-IT" sz="800">
                          <a:effectLst/>
                        </a:rPr>
                        <a:t> </a:t>
                      </a:r>
                      <a:endParaRPr lang="it-IT" sz="800">
                        <a:effectLst/>
                        <a:latin typeface="Calibri" panose="020F0502020204030204" pitchFamily="34" charset="0"/>
                        <a:ea typeface="Calibri" panose="020F0502020204030204" pitchFamily="34" charset="0"/>
                        <a:cs typeface="Times New Roman" panose="02020603050405020304" pitchFamily="18" charset="0"/>
                      </a:endParaRPr>
                    </a:p>
                  </a:txBody>
                  <a:tcPr marL="30741" marR="30741" marT="0" marB="0"/>
                </a:tc>
                <a:tc>
                  <a:txBody>
                    <a:bodyPr/>
                    <a:lstStyle/>
                    <a:p>
                      <a:pPr algn="ctr">
                        <a:lnSpc>
                          <a:spcPct val="115000"/>
                        </a:lnSpc>
                        <a:spcAft>
                          <a:spcPts val="1000"/>
                        </a:spcAft>
                      </a:pPr>
                      <a:r>
                        <a:rPr lang="it-IT" sz="800">
                          <a:effectLst/>
                        </a:rPr>
                        <a:t> </a:t>
                      </a:r>
                      <a:endParaRPr lang="it-IT" sz="800">
                        <a:effectLst/>
                        <a:latin typeface="Calibri" panose="020F0502020204030204" pitchFamily="34" charset="0"/>
                        <a:ea typeface="Calibri" panose="020F0502020204030204" pitchFamily="34" charset="0"/>
                        <a:cs typeface="Times New Roman" panose="02020603050405020304" pitchFamily="18" charset="0"/>
                      </a:endParaRPr>
                    </a:p>
                  </a:txBody>
                  <a:tcPr marL="30741" marR="30741" marT="0" marB="0"/>
                </a:tc>
                <a:extLst>
                  <a:ext uri="{0D108BD9-81ED-4DB2-BD59-A6C34878D82A}">
                    <a16:rowId xmlns:a16="http://schemas.microsoft.com/office/drawing/2014/main" xmlns="" val="144182803"/>
                  </a:ext>
                </a:extLst>
              </a:tr>
              <a:tr h="171169">
                <a:tc>
                  <a:txBody>
                    <a:bodyPr/>
                    <a:lstStyle/>
                    <a:p>
                      <a:pPr>
                        <a:lnSpc>
                          <a:spcPct val="115000"/>
                        </a:lnSpc>
                        <a:spcAft>
                          <a:spcPts val="1000"/>
                        </a:spcAft>
                      </a:pPr>
                      <a:r>
                        <a:rPr lang="it-IT" sz="800">
                          <a:effectLst/>
                        </a:rPr>
                        <a:t>Dotti &gt; 25% P2</a:t>
                      </a:r>
                      <a:endParaRPr lang="it-IT" sz="800">
                        <a:effectLst/>
                        <a:latin typeface="Calibri" panose="020F0502020204030204" pitchFamily="34" charset="0"/>
                        <a:ea typeface="Calibri" panose="020F0502020204030204" pitchFamily="34" charset="0"/>
                        <a:cs typeface="Times New Roman" panose="02020603050405020304" pitchFamily="18" charset="0"/>
                      </a:endParaRPr>
                    </a:p>
                  </a:txBody>
                  <a:tcPr marL="30741" marR="30741" marT="0" marB="0"/>
                </a:tc>
                <a:tc>
                  <a:txBody>
                    <a:bodyPr/>
                    <a:lstStyle/>
                    <a:p>
                      <a:pPr algn="ctr">
                        <a:lnSpc>
                          <a:spcPct val="115000"/>
                        </a:lnSpc>
                        <a:spcAft>
                          <a:spcPts val="1000"/>
                        </a:spcAft>
                      </a:pPr>
                      <a:r>
                        <a:rPr lang="it-IT" sz="800">
                          <a:effectLst/>
                        </a:rPr>
                        <a:t> </a:t>
                      </a:r>
                      <a:endParaRPr lang="it-IT" sz="800">
                        <a:effectLst/>
                        <a:latin typeface="Calibri" panose="020F0502020204030204" pitchFamily="34" charset="0"/>
                        <a:ea typeface="Calibri" panose="020F0502020204030204" pitchFamily="34" charset="0"/>
                        <a:cs typeface="Times New Roman" panose="02020603050405020304" pitchFamily="18" charset="0"/>
                      </a:endParaRPr>
                    </a:p>
                  </a:txBody>
                  <a:tcPr marL="30741" marR="30741" marT="0" marB="0"/>
                </a:tc>
                <a:tc>
                  <a:txBody>
                    <a:bodyPr/>
                    <a:lstStyle/>
                    <a:p>
                      <a:pPr algn="ctr">
                        <a:lnSpc>
                          <a:spcPct val="115000"/>
                        </a:lnSpc>
                        <a:spcAft>
                          <a:spcPts val="1000"/>
                        </a:spcAft>
                      </a:pPr>
                      <a:r>
                        <a:rPr lang="it-IT" sz="800">
                          <a:effectLst/>
                        </a:rPr>
                        <a:t>*</a:t>
                      </a:r>
                      <a:endParaRPr lang="it-IT" sz="800">
                        <a:effectLst/>
                        <a:latin typeface="Calibri" panose="020F0502020204030204" pitchFamily="34" charset="0"/>
                        <a:ea typeface="Calibri" panose="020F0502020204030204" pitchFamily="34" charset="0"/>
                        <a:cs typeface="Times New Roman" panose="02020603050405020304" pitchFamily="18" charset="0"/>
                      </a:endParaRPr>
                    </a:p>
                  </a:txBody>
                  <a:tcPr marL="30741" marR="30741" marT="0" marB="0"/>
                </a:tc>
                <a:tc>
                  <a:txBody>
                    <a:bodyPr/>
                    <a:lstStyle/>
                    <a:p>
                      <a:pPr algn="ctr">
                        <a:lnSpc>
                          <a:spcPct val="115000"/>
                        </a:lnSpc>
                        <a:spcAft>
                          <a:spcPts val="1000"/>
                        </a:spcAft>
                      </a:pPr>
                      <a:r>
                        <a:rPr lang="it-IT" sz="800">
                          <a:effectLst/>
                        </a:rPr>
                        <a:t> </a:t>
                      </a:r>
                      <a:endParaRPr lang="it-IT" sz="800">
                        <a:effectLst/>
                        <a:latin typeface="Calibri" panose="020F0502020204030204" pitchFamily="34" charset="0"/>
                        <a:ea typeface="Calibri" panose="020F0502020204030204" pitchFamily="34" charset="0"/>
                        <a:cs typeface="Times New Roman" panose="02020603050405020304" pitchFamily="18" charset="0"/>
                      </a:endParaRPr>
                    </a:p>
                  </a:txBody>
                  <a:tcPr marL="30741" marR="30741" marT="0" marB="0"/>
                </a:tc>
                <a:extLst>
                  <a:ext uri="{0D108BD9-81ED-4DB2-BD59-A6C34878D82A}">
                    <a16:rowId xmlns:a16="http://schemas.microsoft.com/office/drawing/2014/main" xmlns="" val="1703770472"/>
                  </a:ext>
                </a:extLst>
              </a:tr>
              <a:tr h="171169">
                <a:tc>
                  <a:txBody>
                    <a:bodyPr/>
                    <a:lstStyle/>
                    <a:p>
                      <a:pPr>
                        <a:lnSpc>
                          <a:spcPct val="115000"/>
                        </a:lnSpc>
                        <a:spcAft>
                          <a:spcPts val="1000"/>
                        </a:spcAft>
                      </a:pPr>
                      <a:r>
                        <a:rPr lang="it-IT" sz="800">
                          <a:effectLst/>
                        </a:rPr>
                        <a:t>Densità diffusa Dy</a:t>
                      </a:r>
                      <a:endParaRPr lang="it-IT" sz="800">
                        <a:effectLst/>
                        <a:latin typeface="Calibri" panose="020F0502020204030204" pitchFamily="34" charset="0"/>
                        <a:ea typeface="Calibri" panose="020F0502020204030204" pitchFamily="34" charset="0"/>
                        <a:cs typeface="Times New Roman" panose="02020603050405020304" pitchFamily="18" charset="0"/>
                      </a:endParaRPr>
                    </a:p>
                  </a:txBody>
                  <a:tcPr marL="30741" marR="30741" marT="0" marB="0"/>
                </a:tc>
                <a:tc>
                  <a:txBody>
                    <a:bodyPr/>
                    <a:lstStyle/>
                    <a:p>
                      <a:pPr algn="ctr">
                        <a:lnSpc>
                          <a:spcPct val="115000"/>
                        </a:lnSpc>
                        <a:spcAft>
                          <a:spcPts val="1000"/>
                        </a:spcAft>
                      </a:pPr>
                      <a:r>
                        <a:rPr lang="it-IT" sz="800">
                          <a:effectLst/>
                        </a:rPr>
                        <a:t> </a:t>
                      </a:r>
                      <a:endParaRPr lang="it-IT" sz="800">
                        <a:effectLst/>
                        <a:latin typeface="Calibri" panose="020F0502020204030204" pitchFamily="34" charset="0"/>
                        <a:ea typeface="Calibri" panose="020F0502020204030204" pitchFamily="34" charset="0"/>
                        <a:cs typeface="Times New Roman" panose="02020603050405020304" pitchFamily="18" charset="0"/>
                      </a:endParaRPr>
                    </a:p>
                  </a:txBody>
                  <a:tcPr marL="30741" marR="30741" marT="0" marB="0"/>
                </a:tc>
                <a:tc>
                  <a:txBody>
                    <a:bodyPr/>
                    <a:lstStyle/>
                    <a:p>
                      <a:pPr algn="ctr">
                        <a:lnSpc>
                          <a:spcPct val="115000"/>
                        </a:lnSpc>
                        <a:spcAft>
                          <a:spcPts val="1000"/>
                        </a:spcAft>
                      </a:pPr>
                      <a:r>
                        <a:rPr lang="it-IT" sz="800">
                          <a:effectLst/>
                        </a:rPr>
                        <a:t>*</a:t>
                      </a:r>
                      <a:endParaRPr lang="it-IT" sz="800">
                        <a:effectLst/>
                        <a:latin typeface="Calibri" panose="020F0502020204030204" pitchFamily="34" charset="0"/>
                        <a:ea typeface="Calibri" panose="020F0502020204030204" pitchFamily="34" charset="0"/>
                        <a:cs typeface="Times New Roman" panose="02020603050405020304" pitchFamily="18" charset="0"/>
                      </a:endParaRPr>
                    </a:p>
                  </a:txBody>
                  <a:tcPr marL="30741" marR="30741" marT="0" marB="0"/>
                </a:tc>
                <a:tc>
                  <a:txBody>
                    <a:bodyPr/>
                    <a:lstStyle/>
                    <a:p>
                      <a:pPr algn="ctr">
                        <a:lnSpc>
                          <a:spcPct val="115000"/>
                        </a:lnSpc>
                        <a:spcAft>
                          <a:spcPts val="1000"/>
                        </a:spcAft>
                      </a:pPr>
                      <a:r>
                        <a:rPr lang="it-IT" sz="800">
                          <a:effectLst/>
                        </a:rPr>
                        <a:t> </a:t>
                      </a:r>
                      <a:endParaRPr lang="it-IT" sz="800">
                        <a:effectLst/>
                        <a:latin typeface="Calibri" panose="020F0502020204030204" pitchFamily="34" charset="0"/>
                        <a:ea typeface="Calibri" panose="020F0502020204030204" pitchFamily="34" charset="0"/>
                        <a:cs typeface="Times New Roman" panose="02020603050405020304" pitchFamily="18" charset="0"/>
                      </a:endParaRPr>
                    </a:p>
                  </a:txBody>
                  <a:tcPr marL="30741" marR="30741" marT="0" marB="0"/>
                </a:tc>
                <a:extLst>
                  <a:ext uri="{0D108BD9-81ED-4DB2-BD59-A6C34878D82A}">
                    <a16:rowId xmlns:a16="http://schemas.microsoft.com/office/drawing/2014/main" xmlns="" val="1928124656"/>
                  </a:ext>
                </a:extLst>
              </a:tr>
              <a:tr h="171169">
                <a:tc>
                  <a:txBody>
                    <a:bodyPr/>
                    <a:lstStyle/>
                    <a:p>
                      <a:pPr algn="ctr">
                        <a:lnSpc>
                          <a:spcPct val="115000"/>
                        </a:lnSpc>
                        <a:spcAft>
                          <a:spcPts val="1000"/>
                        </a:spcAft>
                      </a:pPr>
                      <a:r>
                        <a:rPr lang="it-IT" sz="800">
                          <a:effectLst/>
                        </a:rPr>
                        <a:t>Anamnesi oncologica:</a:t>
                      </a:r>
                      <a:endParaRPr lang="it-IT" sz="800">
                        <a:effectLst/>
                        <a:latin typeface="Calibri" panose="020F0502020204030204" pitchFamily="34" charset="0"/>
                        <a:ea typeface="Calibri" panose="020F0502020204030204" pitchFamily="34" charset="0"/>
                        <a:cs typeface="Times New Roman" panose="02020603050405020304" pitchFamily="18" charset="0"/>
                      </a:endParaRPr>
                    </a:p>
                  </a:txBody>
                  <a:tcPr marL="30741" marR="30741" marT="0" marB="0"/>
                </a:tc>
                <a:tc>
                  <a:txBody>
                    <a:bodyPr/>
                    <a:lstStyle/>
                    <a:p>
                      <a:pPr algn="ctr">
                        <a:lnSpc>
                          <a:spcPct val="115000"/>
                        </a:lnSpc>
                        <a:spcAft>
                          <a:spcPts val="1000"/>
                        </a:spcAft>
                      </a:pPr>
                      <a:r>
                        <a:rPr lang="it-IT" sz="800">
                          <a:effectLst/>
                        </a:rPr>
                        <a:t> </a:t>
                      </a:r>
                      <a:endParaRPr lang="it-IT" sz="800">
                        <a:effectLst/>
                        <a:latin typeface="Calibri" panose="020F0502020204030204" pitchFamily="34" charset="0"/>
                        <a:ea typeface="Calibri" panose="020F0502020204030204" pitchFamily="34" charset="0"/>
                        <a:cs typeface="Times New Roman" panose="02020603050405020304" pitchFamily="18" charset="0"/>
                      </a:endParaRPr>
                    </a:p>
                  </a:txBody>
                  <a:tcPr marL="30741" marR="30741" marT="0" marB="0"/>
                </a:tc>
                <a:tc>
                  <a:txBody>
                    <a:bodyPr/>
                    <a:lstStyle/>
                    <a:p>
                      <a:pPr algn="ctr">
                        <a:lnSpc>
                          <a:spcPct val="115000"/>
                        </a:lnSpc>
                        <a:spcAft>
                          <a:spcPts val="1000"/>
                        </a:spcAft>
                      </a:pPr>
                      <a:r>
                        <a:rPr lang="it-IT" sz="800">
                          <a:effectLst/>
                        </a:rPr>
                        <a:t> </a:t>
                      </a:r>
                      <a:endParaRPr lang="it-IT" sz="800">
                        <a:effectLst/>
                        <a:latin typeface="Calibri" panose="020F0502020204030204" pitchFamily="34" charset="0"/>
                        <a:ea typeface="Calibri" panose="020F0502020204030204" pitchFamily="34" charset="0"/>
                        <a:cs typeface="Times New Roman" panose="02020603050405020304" pitchFamily="18" charset="0"/>
                      </a:endParaRPr>
                    </a:p>
                  </a:txBody>
                  <a:tcPr marL="30741" marR="30741" marT="0" marB="0"/>
                </a:tc>
                <a:tc>
                  <a:txBody>
                    <a:bodyPr/>
                    <a:lstStyle/>
                    <a:p>
                      <a:pPr algn="ctr">
                        <a:lnSpc>
                          <a:spcPct val="115000"/>
                        </a:lnSpc>
                        <a:spcAft>
                          <a:spcPts val="1000"/>
                        </a:spcAft>
                      </a:pPr>
                      <a:r>
                        <a:rPr lang="it-IT" sz="800">
                          <a:effectLst/>
                        </a:rPr>
                        <a:t> </a:t>
                      </a:r>
                      <a:endParaRPr lang="it-IT" sz="800">
                        <a:effectLst/>
                        <a:latin typeface="Calibri" panose="020F0502020204030204" pitchFamily="34" charset="0"/>
                        <a:ea typeface="Calibri" panose="020F0502020204030204" pitchFamily="34" charset="0"/>
                        <a:cs typeface="Times New Roman" panose="02020603050405020304" pitchFamily="18" charset="0"/>
                      </a:endParaRPr>
                    </a:p>
                  </a:txBody>
                  <a:tcPr marL="30741" marR="30741" marT="0" marB="0"/>
                </a:tc>
                <a:extLst>
                  <a:ext uri="{0D108BD9-81ED-4DB2-BD59-A6C34878D82A}">
                    <a16:rowId xmlns:a16="http://schemas.microsoft.com/office/drawing/2014/main" xmlns="" val="729641889"/>
                  </a:ext>
                </a:extLst>
              </a:tr>
              <a:tr h="171169">
                <a:tc>
                  <a:txBody>
                    <a:bodyPr/>
                    <a:lstStyle/>
                    <a:p>
                      <a:pPr>
                        <a:lnSpc>
                          <a:spcPct val="115000"/>
                        </a:lnSpc>
                        <a:spcAft>
                          <a:spcPts val="1000"/>
                        </a:spcAft>
                      </a:pPr>
                      <a:r>
                        <a:rPr lang="it-IT" sz="800">
                          <a:effectLst/>
                        </a:rPr>
                        <a:t>Precedenti neoplasie mammarie, ovariche, dell’endometrio</a:t>
                      </a:r>
                      <a:endParaRPr lang="it-IT" sz="800">
                        <a:effectLst/>
                        <a:latin typeface="Calibri" panose="020F0502020204030204" pitchFamily="34" charset="0"/>
                        <a:ea typeface="Calibri" panose="020F0502020204030204" pitchFamily="34" charset="0"/>
                        <a:cs typeface="Times New Roman" panose="02020603050405020304" pitchFamily="18" charset="0"/>
                      </a:endParaRPr>
                    </a:p>
                  </a:txBody>
                  <a:tcPr marL="30741" marR="30741" marT="0" marB="0"/>
                </a:tc>
                <a:tc>
                  <a:txBody>
                    <a:bodyPr/>
                    <a:lstStyle/>
                    <a:p>
                      <a:pPr algn="ctr">
                        <a:lnSpc>
                          <a:spcPct val="115000"/>
                        </a:lnSpc>
                        <a:spcAft>
                          <a:spcPts val="1000"/>
                        </a:spcAft>
                      </a:pPr>
                      <a:r>
                        <a:rPr lang="it-IT" sz="800">
                          <a:effectLst/>
                        </a:rPr>
                        <a:t> </a:t>
                      </a:r>
                      <a:endParaRPr lang="it-IT" sz="800">
                        <a:effectLst/>
                        <a:latin typeface="Calibri" panose="020F0502020204030204" pitchFamily="34" charset="0"/>
                        <a:ea typeface="Calibri" panose="020F0502020204030204" pitchFamily="34" charset="0"/>
                        <a:cs typeface="Times New Roman" panose="02020603050405020304" pitchFamily="18" charset="0"/>
                      </a:endParaRPr>
                    </a:p>
                  </a:txBody>
                  <a:tcPr marL="30741" marR="30741" marT="0" marB="0"/>
                </a:tc>
                <a:tc>
                  <a:txBody>
                    <a:bodyPr/>
                    <a:lstStyle/>
                    <a:p>
                      <a:pPr algn="ctr">
                        <a:lnSpc>
                          <a:spcPct val="115000"/>
                        </a:lnSpc>
                        <a:spcAft>
                          <a:spcPts val="1000"/>
                        </a:spcAft>
                      </a:pPr>
                      <a:r>
                        <a:rPr lang="it-IT" sz="800">
                          <a:effectLst/>
                        </a:rPr>
                        <a:t> </a:t>
                      </a:r>
                      <a:endParaRPr lang="it-IT" sz="800">
                        <a:effectLst/>
                        <a:latin typeface="Calibri" panose="020F0502020204030204" pitchFamily="34" charset="0"/>
                        <a:ea typeface="Calibri" panose="020F0502020204030204" pitchFamily="34" charset="0"/>
                        <a:cs typeface="Times New Roman" panose="02020603050405020304" pitchFamily="18" charset="0"/>
                      </a:endParaRPr>
                    </a:p>
                  </a:txBody>
                  <a:tcPr marL="30741" marR="30741" marT="0" marB="0"/>
                </a:tc>
                <a:tc>
                  <a:txBody>
                    <a:bodyPr/>
                    <a:lstStyle/>
                    <a:p>
                      <a:pPr algn="ctr">
                        <a:lnSpc>
                          <a:spcPct val="115000"/>
                        </a:lnSpc>
                        <a:spcAft>
                          <a:spcPts val="1000"/>
                        </a:spcAft>
                      </a:pPr>
                      <a:r>
                        <a:rPr lang="it-IT" sz="800">
                          <a:effectLst/>
                        </a:rPr>
                        <a:t>*</a:t>
                      </a:r>
                      <a:endParaRPr lang="it-IT" sz="800">
                        <a:effectLst/>
                        <a:latin typeface="Calibri" panose="020F0502020204030204" pitchFamily="34" charset="0"/>
                        <a:ea typeface="Calibri" panose="020F0502020204030204" pitchFamily="34" charset="0"/>
                        <a:cs typeface="Times New Roman" panose="02020603050405020304" pitchFamily="18" charset="0"/>
                      </a:endParaRPr>
                    </a:p>
                  </a:txBody>
                  <a:tcPr marL="30741" marR="30741" marT="0" marB="0"/>
                </a:tc>
                <a:extLst>
                  <a:ext uri="{0D108BD9-81ED-4DB2-BD59-A6C34878D82A}">
                    <a16:rowId xmlns:a16="http://schemas.microsoft.com/office/drawing/2014/main" xmlns="" val="4251908635"/>
                  </a:ext>
                </a:extLst>
              </a:tr>
              <a:tr h="171169">
                <a:tc>
                  <a:txBody>
                    <a:bodyPr/>
                    <a:lstStyle/>
                    <a:p>
                      <a:pPr>
                        <a:lnSpc>
                          <a:spcPct val="115000"/>
                        </a:lnSpc>
                        <a:spcAft>
                          <a:spcPts val="1000"/>
                        </a:spcAft>
                      </a:pPr>
                      <a:r>
                        <a:rPr lang="it-IT" sz="800">
                          <a:effectLst/>
                        </a:rPr>
                        <a:t>Ca. mammario nella madre</a:t>
                      </a:r>
                      <a:endParaRPr lang="it-IT" sz="800">
                        <a:effectLst/>
                        <a:latin typeface="Calibri" panose="020F0502020204030204" pitchFamily="34" charset="0"/>
                        <a:ea typeface="Calibri" panose="020F0502020204030204" pitchFamily="34" charset="0"/>
                        <a:cs typeface="Times New Roman" panose="02020603050405020304" pitchFamily="18" charset="0"/>
                      </a:endParaRPr>
                    </a:p>
                  </a:txBody>
                  <a:tcPr marL="30741" marR="30741" marT="0" marB="0"/>
                </a:tc>
                <a:tc>
                  <a:txBody>
                    <a:bodyPr/>
                    <a:lstStyle/>
                    <a:p>
                      <a:pPr algn="ctr">
                        <a:lnSpc>
                          <a:spcPct val="115000"/>
                        </a:lnSpc>
                        <a:spcAft>
                          <a:spcPts val="1000"/>
                        </a:spcAft>
                      </a:pPr>
                      <a:r>
                        <a:rPr lang="it-IT" sz="800">
                          <a:effectLst/>
                        </a:rPr>
                        <a:t> </a:t>
                      </a:r>
                      <a:endParaRPr lang="it-IT" sz="800">
                        <a:effectLst/>
                        <a:latin typeface="Calibri" panose="020F0502020204030204" pitchFamily="34" charset="0"/>
                        <a:ea typeface="Calibri" panose="020F0502020204030204" pitchFamily="34" charset="0"/>
                        <a:cs typeface="Times New Roman" panose="02020603050405020304" pitchFamily="18" charset="0"/>
                      </a:endParaRPr>
                    </a:p>
                  </a:txBody>
                  <a:tcPr marL="30741" marR="30741" marT="0" marB="0"/>
                </a:tc>
                <a:tc>
                  <a:txBody>
                    <a:bodyPr/>
                    <a:lstStyle/>
                    <a:p>
                      <a:pPr algn="ctr">
                        <a:lnSpc>
                          <a:spcPct val="115000"/>
                        </a:lnSpc>
                        <a:spcAft>
                          <a:spcPts val="1000"/>
                        </a:spcAft>
                      </a:pPr>
                      <a:r>
                        <a:rPr lang="it-IT" sz="800">
                          <a:effectLst/>
                        </a:rPr>
                        <a:t>*</a:t>
                      </a:r>
                      <a:endParaRPr lang="it-IT" sz="800">
                        <a:effectLst/>
                        <a:latin typeface="Calibri" panose="020F0502020204030204" pitchFamily="34" charset="0"/>
                        <a:ea typeface="Calibri" panose="020F0502020204030204" pitchFamily="34" charset="0"/>
                        <a:cs typeface="Times New Roman" panose="02020603050405020304" pitchFamily="18" charset="0"/>
                      </a:endParaRPr>
                    </a:p>
                  </a:txBody>
                  <a:tcPr marL="30741" marR="30741" marT="0" marB="0"/>
                </a:tc>
                <a:tc>
                  <a:txBody>
                    <a:bodyPr/>
                    <a:lstStyle/>
                    <a:p>
                      <a:pPr algn="ctr">
                        <a:lnSpc>
                          <a:spcPct val="115000"/>
                        </a:lnSpc>
                        <a:spcAft>
                          <a:spcPts val="1000"/>
                        </a:spcAft>
                      </a:pPr>
                      <a:r>
                        <a:rPr lang="it-IT" sz="800">
                          <a:effectLst/>
                        </a:rPr>
                        <a:t> </a:t>
                      </a:r>
                      <a:endParaRPr lang="it-IT" sz="800">
                        <a:effectLst/>
                        <a:latin typeface="Calibri" panose="020F0502020204030204" pitchFamily="34" charset="0"/>
                        <a:ea typeface="Calibri" panose="020F0502020204030204" pitchFamily="34" charset="0"/>
                        <a:cs typeface="Times New Roman" panose="02020603050405020304" pitchFamily="18" charset="0"/>
                      </a:endParaRPr>
                    </a:p>
                  </a:txBody>
                  <a:tcPr marL="30741" marR="30741" marT="0" marB="0"/>
                </a:tc>
                <a:extLst>
                  <a:ext uri="{0D108BD9-81ED-4DB2-BD59-A6C34878D82A}">
                    <a16:rowId xmlns:a16="http://schemas.microsoft.com/office/drawing/2014/main" xmlns="" val="1007360200"/>
                  </a:ext>
                </a:extLst>
              </a:tr>
              <a:tr h="171169">
                <a:tc>
                  <a:txBody>
                    <a:bodyPr/>
                    <a:lstStyle/>
                    <a:p>
                      <a:pPr>
                        <a:lnSpc>
                          <a:spcPct val="115000"/>
                        </a:lnSpc>
                        <a:spcAft>
                          <a:spcPts val="1000"/>
                        </a:spcAft>
                      </a:pPr>
                      <a:r>
                        <a:rPr lang="it-IT" sz="800">
                          <a:effectLst/>
                        </a:rPr>
                        <a:t>Ca. mammario nella sorella</a:t>
                      </a:r>
                      <a:endParaRPr lang="it-IT" sz="800">
                        <a:effectLst/>
                        <a:latin typeface="Calibri" panose="020F0502020204030204" pitchFamily="34" charset="0"/>
                        <a:ea typeface="Calibri" panose="020F0502020204030204" pitchFamily="34" charset="0"/>
                        <a:cs typeface="Times New Roman" panose="02020603050405020304" pitchFamily="18" charset="0"/>
                      </a:endParaRPr>
                    </a:p>
                  </a:txBody>
                  <a:tcPr marL="30741" marR="30741" marT="0" marB="0"/>
                </a:tc>
                <a:tc>
                  <a:txBody>
                    <a:bodyPr/>
                    <a:lstStyle/>
                    <a:p>
                      <a:pPr algn="ctr">
                        <a:lnSpc>
                          <a:spcPct val="115000"/>
                        </a:lnSpc>
                        <a:spcAft>
                          <a:spcPts val="1000"/>
                        </a:spcAft>
                      </a:pPr>
                      <a:r>
                        <a:rPr lang="it-IT" sz="800">
                          <a:effectLst/>
                        </a:rPr>
                        <a:t> </a:t>
                      </a:r>
                      <a:endParaRPr lang="it-IT" sz="800">
                        <a:effectLst/>
                        <a:latin typeface="Calibri" panose="020F0502020204030204" pitchFamily="34" charset="0"/>
                        <a:ea typeface="Calibri" panose="020F0502020204030204" pitchFamily="34" charset="0"/>
                        <a:cs typeface="Times New Roman" panose="02020603050405020304" pitchFamily="18" charset="0"/>
                      </a:endParaRPr>
                    </a:p>
                  </a:txBody>
                  <a:tcPr marL="30741" marR="30741" marT="0" marB="0"/>
                </a:tc>
                <a:tc>
                  <a:txBody>
                    <a:bodyPr/>
                    <a:lstStyle/>
                    <a:p>
                      <a:pPr algn="ctr">
                        <a:lnSpc>
                          <a:spcPct val="115000"/>
                        </a:lnSpc>
                        <a:spcAft>
                          <a:spcPts val="1000"/>
                        </a:spcAft>
                      </a:pPr>
                      <a:r>
                        <a:rPr lang="it-IT" sz="800">
                          <a:effectLst/>
                        </a:rPr>
                        <a:t>*</a:t>
                      </a:r>
                      <a:endParaRPr lang="it-IT" sz="800">
                        <a:effectLst/>
                        <a:latin typeface="Calibri" panose="020F0502020204030204" pitchFamily="34" charset="0"/>
                        <a:ea typeface="Calibri" panose="020F0502020204030204" pitchFamily="34" charset="0"/>
                        <a:cs typeface="Times New Roman" panose="02020603050405020304" pitchFamily="18" charset="0"/>
                      </a:endParaRPr>
                    </a:p>
                  </a:txBody>
                  <a:tcPr marL="30741" marR="30741" marT="0" marB="0"/>
                </a:tc>
                <a:tc>
                  <a:txBody>
                    <a:bodyPr/>
                    <a:lstStyle/>
                    <a:p>
                      <a:pPr algn="ctr">
                        <a:lnSpc>
                          <a:spcPct val="115000"/>
                        </a:lnSpc>
                        <a:spcAft>
                          <a:spcPts val="1000"/>
                        </a:spcAft>
                      </a:pPr>
                      <a:r>
                        <a:rPr lang="it-IT" sz="800">
                          <a:effectLst/>
                        </a:rPr>
                        <a:t> </a:t>
                      </a:r>
                      <a:endParaRPr lang="it-IT" sz="800">
                        <a:effectLst/>
                        <a:latin typeface="Calibri" panose="020F0502020204030204" pitchFamily="34" charset="0"/>
                        <a:ea typeface="Calibri" panose="020F0502020204030204" pitchFamily="34" charset="0"/>
                        <a:cs typeface="Times New Roman" panose="02020603050405020304" pitchFamily="18" charset="0"/>
                      </a:endParaRPr>
                    </a:p>
                  </a:txBody>
                  <a:tcPr marL="30741" marR="30741" marT="0" marB="0"/>
                </a:tc>
                <a:extLst>
                  <a:ext uri="{0D108BD9-81ED-4DB2-BD59-A6C34878D82A}">
                    <a16:rowId xmlns:a16="http://schemas.microsoft.com/office/drawing/2014/main" xmlns="" val="3528929717"/>
                  </a:ext>
                </a:extLst>
              </a:tr>
              <a:tr h="171169">
                <a:tc>
                  <a:txBody>
                    <a:bodyPr/>
                    <a:lstStyle/>
                    <a:p>
                      <a:pPr>
                        <a:lnSpc>
                          <a:spcPct val="115000"/>
                        </a:lnSpc>
                        <a:spcAft>
                          <a:spcPts val="1000"/>
                        </a:spcAft>
                      </a:pPr>
                      <a:r>
                        <a:rPr lang="it-IT" sz="800">
                          <a:effectLst/>
                        </a:rPr>
                        <a:t>Ca. mammario nella madre e nella sorella</a:t>
                      </a:r>
                      <a:endParaRPr lang="it-IT" sz="800">
                        <a:effectLst/>
                        <a:latin typeface="Calibri" panose="020F0502020204030204" pitchFamily="34" charset="0"/>
                        <a:ea typeface="Calibri" panose="020F0502020204030204" pitchFamily="34" charset="0"/>
                        <a:cs typeface="Times New Roman" panose="02020603050405020304" pitchFamily="18" charset="0"/>
                      </a:endParaRPr>
                    </a:p>
                  </a:txBody>
                  <a:tcPr marL="30741" marR="30741" marT="0" marB="0"/>
                </a:tc>
                <a:tc>
                  <a:txBody>
                    <a:bodyPr/>
                    <a:lstStyle/>
                    <a:p>
                      <a:pPr algn="ctr">
                        <a:lnSpc>
                          <a:spcPct val="115000"/>
                        </a:lnSpc>
                        <a:spcAft>
                          <a:spcPts val="1000"/>
                        </a:spcAft>
                      </a:pPr>
                      <a:r>
                        <a:rPr lang="it-IT" sz="800">
                          <a:effectLst/>
                        </a:rPr>
                        <a:t> </a:t>
                      </a:r>
                      <a:endParaRPr lang="it-IT" sz="800">
                        <a:effectLst/>
                        <a:latin typeface="Calibri" panose="020F0502020204030204" pitchFamily="34" charset="0"/>
                        <a:ea typeface="Calibri" panose="020F0502020204030204" pitchFamily="34" charset="0"/>
                        <a:cs typeface="Times New Roman" panose="02020603050405020304" pitchFamily="18" charset="0"/>
                      </a:endParaRPr>
                    </a:p>
                  </a:txBody>
                  <a:tcPr marL="30741" marR="30741" marT="0" marB="0"/>
                </a:tc>
                <a:tc>
                  <a:txBody>
                    <a:bodyPr/>
                    <a:lstStyle/>
                    <a:p>
                      <a:pPr algn="ctr">
                        <a:lnSpc>
                          <a:spcPct val="115000"/>
                        </a:lnSpc>
                        <a:spcAft>
                          <a:spcPts val="1000"/>
                        </a:spcAft>
                      </a:pPr>
                      <a:r>
                        <a:rPr lang="it-IT" sz="800">
                          <a:effectLst/>
                        </a:rPr>
                        <a:t> </a:t>
                      </a:r>
                      <a:endParaRPr lang="it-IT" sz="800">
                        <a:effectLst/>
                        <a:latin typeface="Calibri" panose="020F0502020204030204" pitchFamily="34" charset="0"/>
                        <a:ea typeface="Calibri" panose="020F0502020204030204" pitchFamily="34" charset="0"/>
                        <a:cs typeface="Times New Roman" panose="02020603050405020304" pitchFamily="18" charset="0"/>
                      </a:endParaRPr>
                    </a:p>
                  </a:txBody>
                  <a:tcPr marL="30741" marR="30741" marT="0" marB="0"/>
                </a:tc>
                <a:tc>
                  <a:txBody>
                    <a:bodyPr/>
                    <a:lstStyle/>
                    <a:p>
                      <a:pPr algn="ctr">
                        <a:lnSpc>
                          <a:spcPct val="115000"/>
                        </a:lnSpc>
                        <a:spcAft>
                          <a:spcPts val="1000"/>
                        </a:spcAft>
                      </a:pPr>
                      <a:r>
                        <a:rPr lang="it-IT" sz="800">
                          <a:effectLst/>
                        </a:rPr>
                        <a:t>*</a:t>
                      </a:r>
                      <a:endParaRPr lang="it-IT" sz="800">
                        <a:effectLst/>
                        <a:latin typeface="Calibri" panose="020F0502020204030204" pitchFamily="34" charset="0"/>
                        <a:ea typeface="Calibri" panose="020F0502020204030204" pitchFamily="34" charset="0"/>
                        <a:cs typeface="Times New Roman" panose="02020603050405020304" pitchFamily="18" charset="0"/>
                      </a:endParaRPr>
                    </a:p>
                  </a:txBody>
                  <a:tcPr marL="30741" marR="30741" marT="0" marB="0"/>
                </a:tc>
                <a:extLst>
                  <a:ext uri="{0D108BD9-81ED-4DB2-BD59-A6C34878D82A}">
                    <a16:rowId xmlns:a16="http://schemas.microsoft.com/office/drawing/2014/main" xmlns="" val="1941385430"/>
                  </a:ext>
                </a:extLst>
              </a:tr>
              <a:tr h="171169">
                <a:tc>
                  <a:txBody>
                    <a:bodyPr/>
                    <a:lstStyle/>
                    <a:p>
                      <a:pPr>
                        <a:lnSpc>
                          <a:spcPct val="115000"/>
                        </a:lnSpc>
                        <a:spcAft>
                          <a:spcPts val="1000"/>
                        </a:spcAft>
                      </a:pPr>
                      <a:r>
                        <a:rPr lang="it-IT" sz="800">
                          <a:effectLst/>
                        </a:rPr>
                        <a:t>Ca. mammario nelle zie materne</a:t>
                      </a:r>
                      <a:endParaRPr lang="it-IT" sz="800">
                        <a:effectLst/>
                        <a:latin typeface="Calibri" panose="020F0502020204030204" pitchFamily="34" charset="0"/>
                        <a:ea typeface="Calibri" panose="020F0502020204030204" pitchFamily="34" charset="0"/>
                        <a:cs typeface="Times New Roman" panose="02020603050405020304" pitchFamily="18" charset="0"/>
                      </a:endParaRPr>
                    </a:p>
                  </a:txBody>
                  <a:tcPr marL="30741" marR="30741" marT="0" marB="0"/>
                </a:tc>
                <a:tc>
                  <a:txBody>
                    <a:bodyPr/>
                    <a:lstStyle/>
                    <a:p>
                      <a:pPr algn="ctr">
                        <a:lnSpc>
                          <a:spcPct val="115000"/>
                        </a:lnSpc>
                        <a:spcAft>
                          <a:spcPts val="1000"/>
                        </a:spcAft>
                      </a:pPr>
                      <a:r>
                        <a:rPr lang="it-IT" sz="800">
                          <a:effectLst/>
                        </a:rPr>
                        <a:t>*</a:t>
                      </a:r>
                      <a:endParaRPr lang="it-IT" sz="800">
                        <a:effectLst/>
                        <a:latin typeface="Calibri" panose="020F0502020204030204" pitchFamily="34" charset="0"/>
                        <a:ea typeface="Calibri" panose="020F0502020204030204" pitchFamily="34" charset="0"/>
                        <a:cs typeface="Times New Roman" panose="02020603050405020304" pitchFamily="18" charset="0"/>
                      </a:endParaRPr>
                    </a:p>
                  </a:txBody>
                  <a:tcPr marL="30741" marR="30741" marT="0" marB="0"/>
                </a:tc>
                <a:tc>
                  <a:txBody>
                    <a:bodyPr/>
                    <a:lstStyle/>
                    <a:p>
                      <a:pPr algn="ctr">
                        <a:lnSpc>
                          <a:spcPct val="115000"/>
                        </a:lnSpc>
                        <a:spcAft>
                          <a:spcPts val="1000"/>
                        </a:spcAft>
                      </a:pPr>
                      <a:r>
                        <a:rPr lang="it-IT" sz="800">
                          <a:effectLst/>
                        </a:rPr>
                        <a:t> </a:t>
                      </a:r>
                      <a:endParaRPr lang="it-IT" sz="800">
                        <a:effectLst/>
                        <a:latin typeface="Calibri" panose="020F0502020204030204" pitchFamily="34" charset="0"/>
                        <a:ea typeface="Calibri" panose="020F0502020204030204" pitchFamily="34" charset="0"/>
                        <a:cs typeface="Times New Roman" panose="02020603050405020304" pitchFamily="18" charset="0"/>
                      </a:endParaRPr>
                    </a:p>
                  </a:txBody>
                  <a:tcPr marL="30741" marR="30741" marT="0" marB="0"/>
                </a:tc>
                <a:tc>
                  <a:txBody>
                    <a:bodyPr/>
                    <a:lstStyle/>
                    <a:p>
                      <a:pPr algn="ctr">
                        <a:lnSpc>
                          <a:spcPct val="115000"/>
                        </a:lnSpc>
                        <a:spcAft>
                          <a:spcPts val="1000"/>
                        </a:spcAft>
                      </a:pPr>
                      <a:r>
                        <a:rPr lang="it-IT" sz="800">
                          <a:effectLst/>
                        </a:rPr>
                        <a:t> </a:t>
                      </a:r>
                      <a:endParaRPr lang="it-IT" sz="800">
                        <a:effectLst/>
                        <a:latin typeface="Calibri" panose="020F0502020204030204" pitchFamily="34" charset="0"/>
                        <a:ea typeface="Calibri" panose="020F0502020204030204" pitchFamily="34" charset="0"/>
                        <a:cs typeface="Times New Roman" panose="02020603050405020304" pitchFamily="18" charset="0"/>
                      </a:endParaRPr>
                    </a:p>
                  </a:txBody>
                  <a:tcPr marL="30741" marR="30741" marT="0" marB="0"/>
                </a:tc>
                <a:extLst>
                  <a:ext uri="{0D108BD9-81ED-4DB2-BD59-A6C34878D82A}">
                    <a16:rowId xmlns:a16="http://schemas.microsoft.com/office/drawing/2014/main" xmlns="" val="1328371406"/>
                  </a:ext>
                </a:extLst>
              </a:tr>
              <a:tr h="171169">
                <a:tc>
                  <a:txBody>
                    <a:bodyPr/>
                    <a:lstStyle/>
                    <a:p>
                      <a:pPr>
                        <a:lnSpc>
                          <a:spcPct val="115000"/>
                        </a:lnSpc>
                        <a:spcAft>
                          <a:spcPts val="1000"/>
                        </a:spcAft>
                      </a:pPr>
                      <a:r>
                        <a:rPr lang="it-IT" sz="800">
                          <a:effectLst/>
                        </a:rPr>
                        <a:t>Trauma mammario</a:t>
                      </a:r>
                      <a:endParaRPr lang="it-IT" sz="800">
                        <a:effectLst/>
                        <a:latin typeface="Calibri" panose="020F0502020204030204" pitchFamily="34" charset="0"/>
                        <a:ea typeface="Calibri" panose="020F0502020204030204" pitchFamily="34" charset="0"/>
                        <a:cs typeface="Times New Roman" panose="02020603050405020304" pitchFamily="18" charset="0"/>
                      </a:endParaRPr>
                    </a:p>
                  </a:txBody>
                  <a:tcPr marL="30741" marR="30741" marT="0" marB="0"/>
                </a:tc>
                <a:tc>
                  <a:txBody>
                    <a:bodyPr/>
                    <a:lstStyle/>
                    <a:p>
                      <a:pPr algn="ctr">
                        <a:lnSpc>
                          <a:spcPct val="115000"/>
                        </a:lnSpc>
                        <a:spcAft>
                          <a:spcPts val="1000"/>
                        </a:spcAft>
                      </a:pPr>
                      <a:r>
                        <a:rPr lang="it-IT" sz="800">
                          <a:effectLst/>
                        </a:rPr>
                        <a:t>*</a:t>
                      </a:r>
                      <a:endParaRPr lang="it-IT" sz="800">
                        <a:effectLst/>
                        <a:latin typeface="Calibri" panose="020F0502020204030204" pitchFamily="34" charset="0"/>
                        <a:ea typeface="Calibri" panose="020F0502020204030204" pitchFamily="34" charset="0"/>
                        <a:cs typeface="Times New Roman" panose="02020603050405020304" pitchFamily="18" charset="0"/>
                      </a:endParaRPr>
                    </a:p>
                  </a:txBody>
                  <a:tcPr marL="30741" marR="30741" marT="0" marB="0"/>
                </a:tc>
                <a:tc>
                  <a:txBody>
                    <a:bodyPr/>
                    <a:lstStyle/>
                    <a:p>
                      <a:pPr algn="ctr">
                        <a:lnSpc>
                          <a:spcPct val="115000"/>
                        </a:lnSpc>
                        <a:spcAft>
                          <a:spcPts val="1000"/>
                        </a:spcAft>
                      </a:pPr>
                      <a:r>
                        <a:rPr lang="it-IT" sz="800">
                          <a:effectLst/>
                        </a:rPr>
                        <a:t> </a:t>
                      </a:r>
                      <a:endParaRPr lang="it-IT" sz="800">
                        <a:effectLst/>
                        <a:latin typeface="Calibri" panose="020F0502020204030204" pitchFamily="34" charset="0"/>
                        <a:ea typeface="Calibri" panose="020F0502020204030204" pitchFamily="34" charset="0"/>
                        <a:cs typeface="Times New Roman" panose="02020603050405020304" pitchFamily="18" charset="0"/>
                      </a:endParaRPr>
                    </a:p>
                  </a:txBody>
                  <a:tcPr marL="30741" marR="30741" marT="0" marB="0"/>
                </a:tc>
                <a:tc>
                  <a:txBody>
                    <a:bodyPr/>
                    <a:lstStyle/>
                    <a:p>
                      <a:pPr algn="ctr">
                        <a:lnSpc>
                          <a:spcPct val="115000"/>
                        </a:lnSpc>
                        <a:spcAft>
                          <a:spcPts val="1000"/>
                        </a:spcAft>
                      </a:pPr>
                      <a:r>
                        <a:rPr lang="it-IT" sz="800" dirty="0">
                          <a:effectLst/>
                        </a:rPr>
                        <a:t> </a:t>
                      </a:r>
                      <a:endParaRPr lang="it-IT" sz="800" dirty="0">
                        <a:effectLst/>
                        <a:latin typeface="Calibri" panose="020F0502020204030204" pitchFamily="34" charset="0"/>
                        <a:ea typeface="Calibri" panose="020F0502020204030204" pitchFamily="34" charset="0"/>
                        <a:cs typeface="Times New Roman" panose="02020603050405020304" pitchFamily="18" charset="0"/>
                      </a:endParaRPr>
                    </a:p>
                  </a:txBody>
                  <a:tcPr marL="30741" marR="30741" marT="0" marB="0"/>
                </a:tc>
                <a:extLst>
                  <a:ext uri="{0D108BD9-81ED-4DB2-BD59-A6C34878D82A}">
                    <a16:rowId xmlns:a16="http://schemas.microsoft.com/office/drawing/2014/main" xmlns="" val="2665433019"/>
                  </a:ext>
                </a:extLst>
              </a:tr>
            </a:tbl>
          </a:graphicData>
        </a:graphic>
      </p:graphicFrame>
      <p:sp>
        <p:nvSpPr>
          <p:cNvPr id="5" name="Rectangle 1">
            <a:extLst>
              <a:ext uri="{FF2B5EF4-FFF2-40B4-BE49-F238E27FC236}">
                <a16:creationId xmlns:a16="http://schemas.microsoft.com/office/drawing/2014/main" xmlns="" id="{FBF69AAB-16DD-BD58-8D78-EA113D174970}"/>
              </a:ext>
            </a:extLst>
          </p:cNvPr>
          <p:cNvSpPr>
            <a:spLocks noChangeArrowheads="1"/>
          </p:cNvSpPr>
          <p:nvPr/>
        </p:nvSpPr>
        <p:spPr bwMode="auto">
          <a:xfrm>
            <a:off x="11695" y="4960828"/>
            <a:ext cx="3937296" cy="15542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1100" b="0" i="0" u="none" strike="noStrike" cap="none" normalizeH="0" baseline="0" dirty="0">
                <a:ln>
                  <a:noFill/>
                </a:ln>
                <a:solidFill>
                  <a:schemeClr val="tx1"/>
                </a:solidFill>
                <a:effectLst/>
                <a:latin typeface="Tahoma" panose="020B0604030504040204" pitchFamily="34" charset="0"/>
                <a:ea typeface="Calibri" panose="020F0502020204030204" pitchFamily="34" charset="0"/>
                <a:cs typeface="Tahoma" panose="020B0604030504040204" pitchFamily="34" charset="0"/>
              </a:rPr>
              <a:t>Fattori di rischio per il carcinoma della mammella femminile.</a:t>
            </a:r>
            <a:endParaRPr kumimoji="0" lang="it-IT" altLang="it-IT" sz="11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1100" b="0" i="0" u="none" strike="noStrike" cap="none" normalizeH="0" baseline="0" dirty="0">
                <a:ln>
                  <a:noFill/>
                </a:ln>
                <a:solidFill>
                  <a:schemeClr val="tx1"/>
                </a:solidFill>
                <a:effectLst/>
                <a:latin typeface="Tahoma" panose="020B0604030504040204" pitchFamily="34" charset="0"/>
                <a:ea typeface="Calibri" panose="020F0502020204030204" pitchFamily="34" charset="0"/>
                <a:cs typeface="Tahoma" panose="020B0604030504040204" pitchFamily="34" charset="0"/>
              </a:rPr>
              <a:t>Riducono il rischio:</a:t>
            </a:r>
            <a:endParaRPr kumimoji="0" lang="it-IT" altLang="it-IT" sz="11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AutoNum type="arabicPeriod"/>
              <a:tabLst/>
            </a:pPr>
            <a:r>
              <a:rPr kumimoji="0" lang="it-IT" altLang="it-IT" sz="1100" b="0" i="0" u="none" strike="noStrike" cap="none" normalizeH="0" baseline="0" dirty="0">
                <a:ln>
                  <a:noFill/>
                </a:ln>
                <a:solidFill>
                  <a:schemeClr val="tx1"/>
                </a:solidFill>
                <a:effectLst/>
                <a:latin typeface="Tahoma" panose="020B0604030504040204" pitchFamily="34" charset="0"/>
                <a:ea typeface="Calibri" panose="020F0502020204030204" pitchFamily="34" charset="0"/>
                <a:cs typeface="Tahoma" panose="020B0604030504040204" pitchFamily="34" charset="0"/>
              </a:rPr>
              <a:t>Ovariectomia &lt; 40 a. (-50%)</a:t>
            </a:r>
            <a:endParaRPr kumimoji="0" lang="it-IT" altLang="it-IT"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AutoNum type="arabicPeriod"/>
              <a:tabLst/>
            </a:pPr>
            <a:r>
              <a:rPr kumimoji="0" lang="it-IT" altLang="it-IT" sz="1100" b="0" i="0" u="none" strike="noStrike" cap="none" normalizeH="0" baseline="0" dirty="0">
                <a:ln>
                  <a:noFill/>
                </a:ln>
                <a:solidFill>
                  <a:schemeClr val="tx1"/>
                </a:solidFill>
                <a:effectLst/>
                <a:latin typeface="Tahoma" panose="020B0604030504040204" pitchFamily="34" charset="0"/>
                <a:ea typeface="Calibri" panose="020F0502020204030204" pitchFamily="34" charset="0"/>
                <a:cs typeface="Tahoma" panose="020B0604030504040204" pitchFamily="34" charset="0"/>
              </a:rPr>
              <a:t>Allattamento al seno</a:t>
            </a:r>
            <a:endParaRPr kumimoji="0" lang="it-IT" altLang="it-IT"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AutoNum type="arabicPeriod"/>
              <a:tabLst/>
            </a:pPr>
            <a:r>
              <a:rPr kumimoji="0" lang="it-IT" altLang="it-IT" sz="1100" b="0" i="0" u="none" strike="noStrike" cap="none" normalizeH="0" baseline="0" dirty="0">
                <a:ln>
                  <a:noFill/>
                </a:ln>
                <a:solidFill>
                  <a:schemeClr val="tx1"/>
                </a:solidFill>
                <a:effectLst/>
                <a:latin typeface="Tahoma" panose="020B0604030504040204" pitchFamily="34" charset="0"/>
                <a:ea typeface="Calibri" panose="020F0502020204030204" pitchFamily="34" charset="0"/>
                <a:cs typeface="Tahoma" panose="020B0604030504040204" pitchFamily="34" charset="0"/>
              </a:rPr>
              <a:t>Obesit</a:t>
            </a:r>
            <a:r>
              <a:rPr kumimoji="0" lang="it-IT" altLang="it-IT"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ahoma" panose="020B0604030504040204" pitchFamily="34" charset="0"/>
              </a:rPr>
              <a:t>à</a:t>
            </a:r>
            <a:r>
              <a:rPr kumimoji="0" lang="it-IT" altLang="it-IT" sz="1100" b="0" i="0" u="none" strike="noStrike" cap="none" normalizeH="0" baseline="0" dirty="0">
                <a:ln>
                  <a:noFill/>
                </a:ln>
                <a:solidFill>
                  <a:schemeClr val="tx1"/>
                </a:solidFill>
                <a:effectLst/>
                <a:latin typeface="Tahoma" panose="020B0604030504040204" pitchFamily="34" charset="0"/>
                <a:ea typeface="Calibri" panose="020F0502020204030204" pitchFamily="34" charset="0"/>
                <a:cs typeface="Tahoma" panose="020B0604030504040204" pitchFamily="34" charset="0"/>
              </a:rPr>
              <a:t> in premenopausa</a:t>
            </a:r>
            <a:endParaRPr kumimoji="0" lang="it-IT" altLang="it-IT"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AutoNum type="arabicPeriod"/>
              <a:tabLst/>
            </a:pPr>
            <a:r>
              <a:rPr kumimoji="0" lang="it-IT" altLang="it-IT" sz="1100" b="0" i="0" u="none" strike="noStrike" cap="none" normalizeH="0" baseline="0" dirty="0">
                <a:ln>
                  <a:noFill/>
                </a:ln>
                <a:solidFill>
                  <a:schemeClr val="tx1"/>
                </a:solidFill>
                <a:effectLst/>
                <a:latin typeface="Tahoma" panose="020B0604030504040204" pitchFamily="34" charset="0"/>
                <a:ea typeface="Calibri" panose="020F0502020204030204" pitchFamily="34" charset="0"/>
                <a:cs typeface="Tahoma" panose="020B0604030504040204" pitchFamily="34" charset="0"/>
              </a:rPr>
              <a:t>Prima gravidanza &lt; 20 a. -50%)</a:t>
            </a:r>
            <a:endParaRPr kumimoji="0" lang="it-IT" altLang="it-IT"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AutoNum type="arabicPeriod"/>
              <a:tabLst/>
            </a:pPr>
            <a:r>
              <a:rPr kumimoji="0" lang="it-IT" altLang="it-IT" sz="1100" b="0" i="0" u="none" strike="noStrike" cap="none" normalizeH="0" baseline="0" dirty="0">
                <a:ln>
                  <a:noFill/>
                </a:ln>
                <a:solidFill>
                  <a:schemeClr val="tx1"/>
                </a:solidFill>
                <a:effectLst/>
                <a:latin typeface="Tahoma" panose="020B0604030504040204" pitchFamily="34" charset="0"/>
                <a:ea typeface="Calibri" panose="020F0502020204030204" pitchFamily="34" charset="0"/>
                <a:cs typeface="Tahoma" panose="020B0604030504040204" pitchFamily="34" charset="0"/>
              </a:rPr>
              <a:t>Multiparit</a:t>
            </a:r>
            <a:r>
              <a:rPr kumimoji="0" lang="it-IT" altLang="it-IT"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ahoma" panose="020B0604030504040204" pitchFamily="34" charset="0"/>
              </a:rPr>
              <a:t>à</a:t>
            </a:r>
            <a:endParaRPr kumimoji="0" lang="it-IT" altLang="it-IT" sz="11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it-IT" altLang="it-IT"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319347080"/>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C7FADC36-C599-B41A-2E34-D2B7A854E304}"/>
              </a:ext>
            </a:extLst>
          </p:cNvPr>
          <p:cNvSpPr>
            <a:spLocks noGrp="1"/>
          </p:cNvSpPr>
          <p:nvPr>
            <p:ph type="title"/>
          </p:nvPr>
        </p:nvSpPr>
        <p:spPr/>
        <p:txBody>
          <a:bodyPr/>
          <a:lstStyle/>
          <a:p>
            <a:r>
              <a:rPr lang="it-IT" dirty="0"/>
              <a:t>Questionari o Modelli di predizione </a:t>
            </a:r>
          </a:p>
        </p:txBody>
      </p:sp>
      <p:sp>
        <p:nvSpPr>
          <p:cNvPr id="3" name="Segnaposto contenuto 2">
            <a:extLst>
              <a:ext uri="{FF2B5EF4-FFF2-40B4-BE49-F238E27FC236}">
                <a16:creationId xmlns:a16="http://schemas.microsoft.com/office/drawing/2014/main" xmlns="" id="{3F8B0C25-4346-560C-1A63-C2814762CEB7}"/>
              </a:ext>
            </a:extLst>
          </p:cNvPr>
          <p:cNvSpPr>
            <a:spLocks noGrp="1"/>
          </p:cNvSpPr>
          <p:nvPr>
            <p:ph idx="1"/>
          </p:nvPr>
        </p:nvSpPr>
        <p:spPr/>
        <p:txBody>
          <a:bodyPr>
            <a:normAutofit fontScale="92500" lnSpcReduction="20000"/>
          </a:bodyPr>
          <a:lstStyle/>
          <a:p>
            <a:r>
              <a:rPr lang="it-IT" dirty="0"/>
              <a:t>Modelli di </a:t>
            </a:r>
            <a:r>
              <a:rPr lang="it-IT" dirty="0" err="1"/>
              <a:t>Gail</a:t>
            </a:r>
            <a:r>
              <a:rPr lang="it-IT" dirty="0"/>
              <a:t> e </a:t>
            </a:r>
            <a:r>
              <a:rPr lang="it-IT" dirty="0" err="1"/>
              <a:t>Tyrer-Cuzyck</a:t>
            </a:r>
            <a:r>
              <a:rPr lang="it-IT" dirty="0"/>
              <a:t> di predizione del rischio di carcinoma mammario</a:t>
            </a:r>
          </a:p>
          <a:p>
            <a:r>
              <a:rPr lang="it-IT" dirty="0"/>
              <a:t>MODELLO DI GAIL Età (valido per donne di età compresa tra 35 e 85 anni) Età menarca Età al primo parto a termine Familiare di primo grado con diagnosi di carcinoma mammario Numero biopsie mammarie negative Razza/Etnia Bianca Afro-Americana Ispanica Asiatico-Americana Americo-Indiana/Nativa d’Alaska</a:t>
            </a:r>
          </a:p>
          <a:p>
            <a:r>
              <a:rPr lang="it-IT" dirty="0"/>
              <a:t>MODELLO DI TYRER-CUZICK 2 Età (anni) BMI (body mass index) Età al menarca (anni) Parità Età alla menopausa (se applicabile) Storia di patologia mammaria benigna associata ad aumentato rischio di carcinoma mammario (iperplasia, iperplasia atipica, LCIS) Storia di carcinoma ovarico Uso di terapia ormonale sostitutiva Storia familiare (compresi: carcinoma mammario ed ovarico, discendenza </a:t>
            </a:r>
            <a:r>
              <a:rPr lang="it-IT" dirty="0" err="1"/>
              <a:t>Ashkenazi</a:t>
            </a:r>
            <a:r>
              <a:rPr lang="it-IT" dirty="0"/>
              <a:t>, test genetico se effettuato.</a:t>
            </a:r>
          </a:p>
        </p:txBody>
      </p:sp>
    </p:spTree>
    <p:extLst>
      <p:ext uri="{BB962C8B-B14F-4D97-AF65-F5344CB8AC3E}">
        <p14:creationId xmlns:p14="http://schemas.microsoft.com/office/powerpoint/2010/main" val="2264110231"/>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egnaposto contenuto 4">
            <a:extLst>
              <a:ext uri="{FF2B5EF4-FFF2-40B4-BE49-F238E27FC236}">
                <a16:creationId xmlns:a16="http://schemas.microsoft.com/office/drawing/2014/main" xmlns="" id="{35F8331F-AFFF-335B-5278-6E332A4B0CFD}"/>
              </a:ext>
            </a:extLst>
          </p:cNvPr>
          <p:cNvPicPr>
            <a:picLocks noGrp="1" noChangeAspect="1"/>
          </p:cNvPicPr>
          <p:nvPr>
            <p:ph idx="1"/>
          </p:nvPr>
        </p:nvPicPr>
        <p:blipFill>
          <a:blip r:embed="rId2"/>
          <a:stretch>
            <a:fillRect/>
          </a:stretch>
        </p:blipFill>
        <p:spPr>
          <a:xfrm>
            <a:off x="1979479" y="171451"/>
            <a:ext cx="7836034" cy="5869462"/>
          </a:xfrm>
          <a:prstGeom prst="rect">
            <a:avLst/>
          </a:prstGeom>
        </p:spPr>
      </p:pic>
    </p:spTree>
    <p:extLst>
      <p:ext uri="{BB962C8B-B14F-4D97-AF65-F5344CB8AC3E}">
        <p14:creationId xmlns:p14="http://schemas.microsoft.com/office/powerpoint/2010/main" val="2643351796"/>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xmlns="" id="{6CF4C489-1EFA-6907-397A-53970B8FDA6E}"/>
              </a:ext>
            </a:extLst>
          </p:cNvPr>
          <p:cNvSpPr>
            <a:spLocks noGrp="1"/>
          </p:cNvSpPr>
          <p:nvPr>
            <p:ph idx="1"/>
          </p:nvPr>
        </p:nvSpPr>
        <p:spPr>
          <a:xfrm>
            <a:off x="838200" y="1099483"/>
            <a:ext cx="10515600" cy="4351338"/>
          </a:xfrm>
        </p:spPr>
        <p:txBody>
          <a:bodyPr>
            <a:normAutofit lnSpcReduction="10000"/>
          </a:bodyPr>
          <a:lstStyle/>
          <a:p>
            <a:pPr marL="0" indent="0" algn="just">
              <a:buNone/>
            </a:pPr>
            <a:r>
              <a:rPr lang="it-IT" sz="3600" dirty="0">
                <a:effectLst/>
                <a:latin typeface="Calibri" panose="020F0502020204030204" pitchFamily="34" charset="0"/>
                <a:ea typeface="Calibri" panose="020F0502020204030204" pitchFamily="34" charset="0"/>
                <a:cs typeface="Times New Roman" panose="02020603050405020304" pitchFamily="18" charset="0"/>
              </a:rPr>
              <a:t>In definitiva, anche se la vita fisiologicamente altro non è che un percorso di inevitabile accompagnamento alla morte, possiamo però cercare di seguire la nostra strada, più o meno lunga che sia, più o meno accidentata che ci tocchi, utilizzando tutti gli aiuti che il progresso sociale e scientifico ci offre, per sostenerci nei momenti difficili che inevitabilmente dovremo affrontare, e rendere meno fastidioso il percorso a noi e a chi ci sta vicino. E’ un nostro preciso dovere.</a:t>
            </a:r>
          </a:p>
          <a:p>
            <a:pPr marL="0" indent="0" algn="just">
              <a:buNone/>
            </a:pPr>
            <a:endParaRPr lang="it-IT" dirty="0"/>
          </a:p>
        </p:txBody>
      </p:sp>
    </p:spTree>
    <p:extLst>
      <p:ext uri="{BB962C8B-B14F-4D97-AF65-F5344CB8AC3E}">
        <p14:creationId xmlns:p14="http://schemas.microsoft.com/office/powerpoint/2010/main" val="15590032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D4AF1437-7356-9B91-5FD9-D14A110274B2}"/>
              </a:ext>
            </a:extLst>
          </p:cNvPr>
          <p:cNvSpPr>
            <a:spLocks noGrp="1"/>
          </p:cNvSpPr>
          <p:nvPr>
            <p:ph type="title"/>
          </p:nvPr>
        </p:nvSpPr>
        <p:spPr/>
        <p:txBody>
          <a:bodyPr/>
          <a:lstStyle/>
          <a:p>
            <a:r>
              <a:rPr lang="it-IT" dirty="0"/>
              <a:t>I telomeri</a:t>
            </a:r>
          </a:p>
        </p:txBody>
      </p:sp>
      <p:sp>
        <p:nvSpPr>
          <p:cNvPr id="3" name="Segnaposto contenuto 2">
            <a:extLst>
              <a:ext uri="{FF2B5EF4-FFF2-40B4-BE49-F238E27FC236}">
                <a16:creationId xmlns:a16="http://schemas.microsoft.com/office/drawing/2014/main" xmlns="" id="{DF0DF3EB-CA85-C7E3-D44A-092EB2A7C190}"/>
              </a:ext>
            </a:extLst>
          </p:cNvPr>
          <p:cNvSpPr>
            <a:spLocks noGrp="1"/>
          </p:cNvSpPr>
          <p:nvPr>
            <p:ph idx="1"/>
          </p:nvPr>
        </p:nvSpPr>
        <p:spPr/>
        <p:txBody>
          <a:bodyPr>
            <a:normAutofit fontScale="92500" lnSpcReduction="20000"/>
          </a:bodyPr>
          <a:lstStyle/>
          <a:p>
            <a:pPr marL="0" indent="0">
              <a:buNone/>
            </a:pPr>
            <a:r>
              <a:rPr lang="it-IT" dirty="0"/>
              <a:t>I telomeri, cioè le estremità dei cromosomi (c</a:t>
            </a:r>
            <a:r>
              <a:rPr lang="it-IT" dirty="0">
                <a:effectLst/>
              </a:rPr>
              <a:t>osa sono i cromosomi in parole semplici? I cromosomi sono </a:t>
            </a:r>
            <a:r>
              <a:rPr lang="it-IT" b="1" dirty="0">
                <a:effectLst/>
              </a:rPr>
              <a:t>strutture all'interno delle cellule che contengono i geni di una persona</a:t>
            </a:r>
            <a:r>
              <a:rPr lang="it-IT" dirty="0">
                <a:effectLst/>
              </a:rPr>
              <a:t>. I geni sono contenuti in cromosomi, che hanno sede nel nucleo cellulare. Il cromosoma contiene da centinaia a migliaia di geni. Ogni cellula umana normale contiene 23 coppie di cromosomi, per un totale di 46 cromosomi.)</a:t>
            </a:r>
            <a:r>
              <a:rPr lang="it-IT" dirty="0"/>
              <a:t>, si sono rivelati un interessante obiettivo per gli interventi anticancro, poiché la loro integrità è un requisito indispensabile per garantire il potenziale di replica illimitata delle cellule tumorali. Il mantenimento della lunghezza dei cromosomi si basa sull'enzima telomerasi, che risulta attivato in quasi il 90% delle forme cancerose. Gli scienziati ritengono che interferendo con i telomeri, tramite un'azione diretta sul DNA telomerico o sulle proteine interessate al complesso del </a:t>
            </a:r>
            <a:r>
              <a:rPr lang="it-IT" dirty="0" err="1"/>
              <a:t>telosoma</a:t>
            </a:r>
            <a:r>
              <a:rPr lang="it-IT" dirty="0"/>
              <a:t>, si potrebbe danneggiare il potenziale proliferativo della malattia. Questi componenti rappresentano quindi nuovi obiettivi anticancro con un potenziale terapeutico e diagnostico di grande rilievo.</a:t>
            </a:r>
          </a:p>
        </p:txBody>
      </p:sp>
    </p:spTree>
    <p:extLst>
      <p:ext uri="{BB962C8B-B14F-4D97-AF65-F5344CB8AC3E}">
        <p14:creationId xmlns:p14="http://schemas.microsoft.com/office/powerpoint/2010/main" val="2795410133"/>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Segnaposto contenuto 7">
            <a:extLst>
              <a:ext uri="{FF2B5EF4-FFF2-40B4-BE49-F238E27FC236}">
                <a16:creationId xmlns:a16="http://schemas.microsoft.com/office/drawing/2014/main" xmlns="" id="{DA70993F-B010-E633-0AB2-82C633FDF732}"/>
              </a:ext>
            </a:extLst>
          </p:cNvPr>
          <p:cNvPicPr>
            <a:picLocks noGrp="1" noChangeAspect="1"/>
          </p:cNvPicPr>
          <p:nvPr>
            <p:ph idx="1"/>
          </p:nvPr>
        </p:nvPicPr>
        <p:blipFill>
          <a:blip r:embed="rId2"/>
          <a:stretch>
            <a:fillRect/>
          </a:stretch>
        </p:blipFill>
        <p:spPr>
          <a:xfrm>
            <a:off x="12165" y="276827"/>
            <a:ext cx="4184693" cy="2784723"/>
          </a:xfrm>
          <a:prstGeom prst="rect">
            <a:avLst/>
          </a:prstGeom>
        </p:spPr>
      </p:pic>
      <p:pic>
        <p:nvPicPr>
          <p:cNvPr id="9" name="Immagine 8">
            <a:extLst>
              <a:ext uri="{FF2B5EF4-FFF2-40B4-BE49-F238E27FC236}">
                <a16:creationId xmlns:a16="http://schemas.microsoft.com/office/drawing/2014/main" xmlns="" id="{99F092B8-1BD2-4337-F7E6-79C324E3DD7F}"/>
              </a:ext>
            </a:extLst>
          </p:cNvPr>
          <p:cNvPicPr>
            <a:picLocks noChangeAspect="1"/>
          </p:cNvPicPr>
          <p:nvPr/>
        </p:nvPicPr>
        <p:blipFill>
          <a:blip r:embed="rId3"/>
          <a:stretch>
            <a:fillRect/>
          </a:stretch>
        </p:blipFill>
        <p:spPr>
          <a:xfrm>
            <a:off x="7566198" y="216526"/>
            <a:ext cx="4184693" cy="2784723"/>
          </a:xfrm>
          <a:prstGeom prst="rect">
            <a:avLst/>
          </a:prstGeom>
        </p:spPr>
      </p:pic>
      <p:pic>
        <p:nvPicPr>
          <p:cNvPr id="10" name="Immagine 9">
            <a:extLst>
              <a:ext uri="{FF2B5EF4-FFF2-40B4-BE49-F238E27FC236}">
                <a16:creationId xmlns:a16="http://schemas.microsoft.com/office/drawing/2014/main" xmlns="" id="{716EA3E0-051E-4CB2-38CB-B29C1A8F3D63}"/>
              </a:ext>
            </a:extLst>
          </p:cNvPr>
          <p:cNvPicPr>
            <a:picLocks noChangeAspect="1"/>
          </p:cNvPicPr>
          <p:nvPr/>
        </p:nvPicPr>
        <p:blipFill>
          <a:blip r:embed="rId4"/>
          <a:stretch>
            <a:fillRect/>
          </a:stretch>
        </p:blipFill>
        <p:spPr>
          <a:xfrm>
            <a:off x="188506" y="3856751"/>
            <a:ext cx="4094077" cy="2724422"/>
          </a:xfrm>
          <a:prstGeom prst="rect">
            <a:avLst/>
          </a:prstGeom>
        </p:spPr>
      </p:pic>
      <p:pic>
        <p:nvPicPr>
          <p:cNvPr id="11" name="Immagine 10">
            <a:extLst>
              <a:ext uri="{FF2B5EF4-FFF2-40B4-BE49-F238E27FC236}">
                <a16:creationId xmlns:a16="http://schemas.microsoft.com/office/drawing/2014/main" xmlns="" id="{0696C073-957A-BE65-E817-0A19C702980B}"/>
              </a:ext>
            </a:extLst>
          </p:cNvPr>
          <p:cNvPicPr>
            <a:picLocks noChangeAspect="1"/>
          </p:cNvPicPr>
          <p:nvPr/>
        </p:nvPicPr>
        <p:blipFill>
          <a:blip r:embed="rId5"/>
          <a:stretch>
            <a:fillRect/>
          </a:stretch>
        </p:blipFill>
        <p:spPr>
          <a:xfrm>
            <a:off x="7566198" y="3917052"/>
            <a:ext cx="4386782" cy="2724422"/>
          </a:xfrm>
          <a:prstGeom prst="rect">
            <a:avLst/>
          </a:prstGeom>
        </p:spPr>
      </p:pic>
      <p:pic>
        <p:nvPicPr>
          <p:cNvPr id="2" name="Immagine 1">
            <a:extLst>
              <a:ext uri="{FF2B5EF4-FFF2-40B4-BE49-F238E27FC236}">
                <a16:creationId xmlns:a16="http://schemas.microsoft.com/office/drawing/2014/main" xmlns="" id="{E8042EC4-C20D-15C7-3EB5-307E2F336EB1}"/>
              </a:ext>
            </a:extLst>
          </p:cNvPr>
          <p:cNvPicPr>
            <a:picLocks noChangeAspect="1"/>
          </p:cNvPicPr>
          <p:nvPr/>
        </p:nvPicPr>
        <p:blipFill>
          <a:blip r:embed="rId6"/>
          <a:stretch>
            <a:fillRect/>
          </a:stretch>
        </p:blipFill>
        <p:spPr>
          <a:xfrm>
            <a:off x="3324066" y="2428672"/>
            <a:ext cx="5029200" cy="2000656"/>
          </a:xfrm>
          <a:prstGeom prst="rect">
            <a:avLst/>
          </a:prstGeom>
        </p:spPr>
      </p:pic>
    </p:spTree>
    <p:extLst>
      <p:ext uri="{BB962C8B-B14F-4D97-AF65-F5344CB8AC3E}">
        <p14:creationId xmlns:p14="http://schemas.microsoft.com/office/powerpoint/2010/main" val="2645972431"/>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Segnaposto contenuto 6">
            <a:extLst>
              <a:ext uri="{FF2B5EF4-FFF2-40B4-BE49-F238E27FC236}">
                <a16:creationId xmlns:a16="http://schemas.microsoft.com/office/drawing/2014/main" xmlns="" id="{05462128-E6AC-65D8-94EA-2E42BD66782F}"/>
              </a:ext>
            </a:extLst>
          </p:cNvPr>
          <p:cNvPicPr>
            <a:picLocks noGrp="1" noChangeAspect="1"/>
          </p:cNvPicPr>
          <p:nvPr>
            <p:ph idx="1"/>
          </p:nvPr>
        </p:nvPicPr>
        <p:blipFill>
          <a:blip r:embed="rId2">
            <a:duotone>
              <a:prstClr val="black"/>
              <a:schemeClr val="accent5">
                <a:tint val="45000"/>
                <a:satMod val="400000"/>
              </a:schemeClr>
            </a:duotone>
            <a:extLst>
              <a:ext uri="{BEBA8EAE-BF5A-486C-A8C5-ECC9F3942E4B}">
                <a14:imgProps xmlns:a14="http://schemas.microsoft.com/office/drawing/2010/main">
                  <a14:imgLayer r:embed="rId3">
                    <a14:imgEffect>
                      <a14:colorTemperature colorTemp="11500"/>
                    </a14:imgEffect>
                    <a14:imgEffect>
                      <a14:saturation sat="400000"/>
                    </a14:imgEffect>
                  </a14:imgLayer>
                </a14:imgProps>
              </a:ext>
            </a:extLst>
          </a:blip>
          <a:stretch>
            <a:fillRect/>
          </a:stretch>
        </p:blipFill>
        <p:spPr>
          <a:xfrm>
            <a:off x="8672232" y="3239061"/>
            <a:ext cx="2830046" cy="3107761"/>
          </a:xfrm>
          <a:prstGeom prst="rect">
            <a:avLst/>
          </a:prstGeom>
          <a:solidFill>
            <a:srgbClr val="FF0000"/>
          </a:solidFill>
          <a:effectLst>
            <a:outerShdw blurRad="50800" dist="50800" dir="5400000" algn="ctr" rotWithShape="0">
              <a:srgbClr val="002060"/>
            </a:outerShdw>
          </a:effectLst>
        </p:spPr>
      </p:pic>
      <p:sp>
        <p:nvSpPr>
          <p:cNvPr id="8" name="CasellaDiTesto 7">
            <a:extLst>
              <a:ext uri="{FF2B5EF4-FFF2-40B4-BE49-F238E27FC236}">
                <a16:creationId xmlns:a16="http://schemas.microsoft.com/office/drawing/2014/main" xmlns="" id="{E65AE01D-8A21-7DF4-0E79-0EE9EDB75F2D}"/>
              </a:ext>
            </a:extLst>
          </p:cNvPr>
          <p:cNvSpPr txBox="1"/>
          <p:nvPr/>
        </p:nvSpPr>
        <p:spPr>
          <a:xfrm>
            <a:off x="187138" y="4409384"/>
            <a:ext cx="8485094" cy="1569660"/>
          </a:xfrm>
          <a:prstGeom prst="rect">
            <a:avLst/>
          </a:prstGeom>
          <a:noFill/>
        </p:spPr>
        <p:txBody>
          <a:bodyPr wrap="square" rtlCol="0">
            <a:spAutoFit/>
          </a:bodyPr>
          <a:lstStyle/>
          <a:p>
            <a:pPr algn="ctr"/>
            <a:r>
              <a:rPr lang="it-IT" sz="6000" dirty="0">
                <a:solidFill>
                  <a:srgbClr val="FF0000"/>
                </a:solidFill>
              </a:rPr>
              <a:t>Grazie dell’attenzione!</a:t>
            </a:r>
          </a:p>
          <a:p>
            <a:pPr algn="ctr"/>
            <a:r>
              <a:rPr lang="it-IT" sz="3600" dirty="0">
                <a:solidFill>
                  <a:schemeClr val="accent5">
                    <a:lumMod val="50000"/>
                  </a:schemeClr>
                </a:solidFill>
              </a:rPr>
              <a:t>www.dottormassa.it</a:t>
            </a:r>
          </a:p>
        </p:txBody>
      </p:sp>
      <p:pic>
        <p:nvPicPr>
          <p:cNvPr id="2" name="Immagine 1">
            <a:extLst>
              <a:ext uri="{FF2B5EF4-FFF2-40B4-BE49-F238E27FC236}">
                <a16:creationId xmlns:a16="http://schemas.microsoft.com/office/drawing/2014/main" xmlns="" id="{10AB6EF1-5369-C525-05EA-03D13FAE9DD5}"/>
              </a:ext>
            </a:extLst>
          </p:cNvPr>
          <p:cNvPicPr>
            <a:picLocks noChangeAspect="1"/>
          </p:cNvPicPr>
          <p:nvPr/>
        </p:nvPicPr>
        <p:blipFill>
          <a:blip r:embed="rId4"/>
          <a:stretch>
            <a:fillRect/>
          </a:stretch>
        </p:blipFill>
        <p:spPr>
          <a:xfrm>
            <a:off x="453560" y="572412"/>
            <a:ext cx="5333999" cy="3131222"/>
          </a:xfrm>
          <a:prstGeom prst="rect">
            <a:avLst/>
          </a:prstGeom>
        </p:spPr>
      </p:pic>
    </p:spTree>
    <p:extLst>
      <p:ext uri="{BB962C8B-B14F-4D97-AF65-F5344CB8AC3E}">
        <p14:creationId xmlns:p14="http://schemas.microsoft.com/office/powerpoint/2010/main" val="34790260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9B11192F-BC73-F7EB-6567-A3A9D72D0746}"/>
              </a:ext>
            </a:extLst>
          </p:cNvPr>
          <p:cNvSpPr>
            <a:spLocks noGrp="1"/>
          </p:cNvSpPr>
          <p:nvPr>
            <p:ph type="title"/>
          </p:nvPr>
        </p:nvSpPr>
        <p:spPr/>
        <p:txBody>
          <a:bodyPr/>
          <a:lstStyle/>
          <a:p>
            <a:endParaRPr lang="it-IT"/>
          </a:p>
        </p:txBody>
      </p:sp>
      <p:sp>
        <p:nvSpPr>
          <p:cNvPr id="3" name="Segnaposto contenuto 2">
            <a:extLst>
              <a:ext uri="{FF2B5EF4-FFF2-40B4-BE49-F238E27FC236}">
                <a16:creationId xmlns:a16="http://schemas.microsoft.com/office/drawing/2014/main" xmlns="" id="{14B9AB49-22CC-AA9C-8F16-8A7D521CE258}"/>
              </a:ext>
            </a:extLst>
          </p:cNvPr>
          <p:cNvSpPr>
            <a:spLocks noGrp="1"/>
          </p:cNvSpPr>
          <p:nvPr>
            <p:ph idx="1"/>
          </p:nvPr>
        </p:nvSpPr>
        <p:spPr>
          <a:xfrm>
            <a:off x="838200" y="1825624"/>
            <a:ext cx="10515600" cy="4403725"/>
          </a:xfrm>
        </p:spPr>
        <p:txBody>
          <a:bodyPr>
            <a:normAutofit/>
          </a:bodyPr>
          <a:lstStyle/>
          <a:p>
            <a:pPr marL="0" indent="0">
              <a:buNone/>
            </a:pPr>
            <a:r>
              <a:rPr lang="it-IT" sz="2400" dirty="0">
                <a:effectLst/>
                <a:latin typeface="Times New Roman" panose="02020603050405020304" pitchFamily="18" charset="0"/>
                <a:ea typeface="Times New Roman" panose="02020603050405020304" pitchFamily="18" charset="0"/>
              </a:rPr>
              <a:t>La vita della cellula non è immortale. Solo le cellule tumorali conquistano l'immortalità proliferando senza controllo a scapito dell'intero organismo. Per le cellule normali, invece, esiste un limite alla proliferazione, a cui negli anni '60 del secolo scorso fu dato il nome di </a:t>
            </a:r>
            <a:r>
              <a:rPr lang="it-IT" sz="2400" b="1" dirty="0">
                <a:effectLst/>
                <a:latin typeface="Times New Roman" panose="02020603050405020304" pitchFamily="18" charset="0"/>
                <a:ea typeface="Times New Roman" panose="02020603050405020304" pitchFamily="18" charset="0"/>
              </a:rPr>
              <a:t>limite di </a:t>
            </a:r>
            <a:r>
              <a:rPr lang="it-IT" sz="2400" b="1" dirty="0" err="1">
                <a:effectLst/>
                <a:latin typeface="Times New Roman" panose="02020603050405020304" pitchFamily="18" charset="0"/>
                <a:ea typeface="Times New Roman" panose="02020603050405020304" pitchFamily="18" charset="0"/>
              </a:rPr>
              <a:t>Hayflick</a:t>
            </a:r>
            <a:r>
              <a:rPr lang="it-IT" sz="2400" dirty="0">
                <a:effectLst/>
                <a:latin typeface="Times New Roman" panose="02020603050405020304" pitchFamily="18" charset="0"/>
                <a:ea typeface="Times New Roman" panose="02020603050405020304" pitchFamily="18" charset="0"/>
              </a:rPr>
              <a:t>, dal biologo cellulare che per primo lo osservò. In sostanza, il limite di </a:t>
            </a:r>
            <a:r>
              <a:rPr lang="it-IT" sz="2400" dirty="0" err="1">
                <a:effectLst/>
                <a:latin typeface="Times New Roman" panose="02020603050405020304" pitchFamily="18" charset="0"/>
                <a:ea typeface="Times New Roman" panose="02020603050405020304" pitchFamily="18" charset="0"/>
              </a:rPr>
              <a:t>Hayflick</a:t>
            </a:r>
            <a:r>
              <a:rPr lang="it-IT" sz="2400" dirty="0">
                <a:effectLst/>
                <a:latin typeface="Times New Roman" panose="02020603050405020304" pitchFamily="18" charset="0"/>
                <a:ea typeface="Times New Roman" panose="02020603050405020304" pitchFamily="18" charset="0"/>
              </a:rPr>
              <a:t> sta a indicare l'esistenza di una fase in cui, con l'avvio di un processo noto come </a:t>
            </a:r>
            <a:r>
              <a:rPr lang="it-IT" sz="2400" b="1" dirty="0">
                <a:effectLst/>
                <a:latin typeface="Times New Roman" panose="02020603050405020304" pitchFamily="18" charset="0"/>
                <a:ea typeface="Times New Roman" panose="02020603050405020304" pitchFamily="18" charset="0"/>
              </a:rPr>
              <a:t>senescenza cellulare</a:t>
            </a:r>
            <a:r>
              <a:rPr lang="it-IT" sz="2400" dirty="0">
                <a:effectLst/>
                <a:latin typeface="Times New Roman" panose="02020603050405020304" pitchFamily="18" charset="0"/>
                <a:ea typeface="Times New Roman" panose="02020603050405020304" pitchFamily="18" charset="0"/>
              </a:rPr>
              <a:t>, si arresta permanentemente ogni evento proliferativo della cellula. Si tratta di una forma di senescenza a livello cellulare che è alla base dell'invecchiamento dell'intero organismo, un meccanismo che l'evoluzione ha selezionato come arma contro lo sviluppo di tumori, proprio per la sua capacità intrinseca di bloccare la crescita delle cellule.</a:t>
            </a:r>
            <a:endParaRPr lang="it-IT" sz="2400" dirty="0"/>
          </a:p>
        </p:txBody>
      </p:sp>
    </p:spTree>
    <p:extLst>
      <p:ext uri="{BB962C8B-B14F-4D97-AF65-F5344CB8AC3E}">
        <p14:creationId xmlns:p14="http://schemas.microsoft.com/office/powerpoint/2010/main" val="31694769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08AE8AB2-1F8F-2FFA-3EDF-AC1801884C7C}"/>
              </a:ext>
            </a:extLst>
          </p:cNvPr>
          <p:cNvSpPr>
            <a:spLocks noGrp="1"/>
          </p:cNvSpPr>
          <p:nvPr>
            <p:ph type="title"/>
          </p:nvPr>
        </p:nvSpPr>
        <p:spPr/>
        <p:txBody>
          <a:bodyPr/>
          <a:lstStyle/>
          <a:p>
            <a:endParaRPr lang="it-IT"/>
          </a:p>
        </p:txBody>
      </p:sp>
      <p:sp>
        <p:nvSpPr>
          <p:cNvPr id="3" name="Segnaposto contenuto 2">
            <a:extLst>
              <a:ext uri="{FF2B5EF4-FFF2-40B4-BE49-F238E27FC236}">
                <a16:creationId xmlns:a16="http://schemas.microsoft.com/office/drawing/2014/main" xmlns="" id="{F8E56C59-0521-8C3F-CC63-5D0E0FCDBE88}"/>
              </a:ext>
            </a:extLst>
          </p:cNvPr>
          <p:cNvSpPr>
            <a:spLocks noGrp="1"/>
          </p:cNvSpPr>
          <p:nvPr>
            <p:ph idx="1"/>
          </p:nvPr>
        </p:nvSpPr>
        <p:spPr/>
        <p:txBody>
          <a:bodyPr>
            <a:normAutofit/>
          </a:bodyPr>
          <a:lstStyle/>
          <a:p>
            <a:pPr marL="0" indent="0">
              <a:lnSpc>
                <a:spcPct val="107000"/>
              </a:lnSpc>
              <a:spcAft>
                <a:spcPts val="800"/>
              </a:spcAft>
              <a:buNone/>
            </a:pPr>
            <a:r>
              <a:rPr lang="it-IT" sz="2000" dirty="0">
                <a:effectLst/>
                <a:latin typeface="Times New Roman" panose="02020603050405020304" pitchFamily="18" charset="0"/>
                <a:ea typeface="Times New Roman" panose="02020603050405020304" pitchFamily="18" charset="0"/>
                <a:cs typeface="Times New Roman" panose="02020603050405020304" pitchFamily="18" charset="0"/>
              </a:rPr>
              <a:t>Quando, infatti, viene accidentalmente alterato e conseguentemente </a:t>
            </a:r>
            <a:r>
              <a:rPr lang="it-IT" sz="2000" dirty="0" err="1">
                <a:effectLst/>
                <a:latin typeface="Times New Roman" panose="02020603050405020304" pitchFamily="18" charset="0"/>
                <a:ea typeface="Times New Roman" panose="02020603050405020304" pitchFamily="18" charset="0"/>
                <a:cs typeface="Times New Roman" panose="02020603050405020304" pitchFamily="18" charset="0"/>
              </a:rPr>
              <a:t>iperattivato</a:t>
            </a:r>
            <a:r>
              <a:rPr lang="it-IT" sz="2000" dirty="0">
                <a:effectLst/>
                <a:latin typeface="Times New Roman" panose="02020603050405020304" pitchFamily="18" charset="0"/>
                <a:ea typeface="Times New Roman" panose="02020603050405020304" pitchFamily="18" charset="0"/>
                <a:cs typeface="Times New Roman" panose="02020603050405020304" pitchFamily="18" charset="0"/>
              </a:rPr>
              <a:t> uno di quei geni capaci di stimolare la proliferazione cellulare - i cosiddetti </a:t>
            </a:r>
            <a:r>
              <a:rPr lang="it-IT" sz="2000" b="1" dirty="0">
                <a:effectLst/>
                <a:latin typeface="Times New Roman" panose="02020603050405020304" pitchFamily="18" charset="0"/>
                <a:ea typeface="Times New Roman" panose="02020603050405020304" pitchFamily="18" charset="0"/>
                <a:cs typeface="Times New Roman" panose="02020603050405020304" pitchFamily="18" charset="0"/>
              </a:rPr>
              <a:t>oncogeni</a:t>
            </a:r>
            <a:r>
              <a:rPr lang="it-IT" sz="2000" dirty="0">
                <a:effectLst/>
                <a:latin typeface="Times New Roman" panose="02020603050405020304" pitchFamily="18" charset="0"/>
                <a:ea typeface="Times New Roman" panose="02020603050405020304" pitchFamily="18" charset="0"/>
                <a:cs typeface="Times New Roman" panose="02020603050405020304" pitchFamily="18" charset="0"/>
              </a:rPr>
              <a:t>, veri e propri acceleratori della trasformazione maligna - per tutta risposta la cellula mette in atto contromisure anti-proliferative scatenando proprio il programma di senescenza cellulare.</a:t>
            </a:r>
            <a:endParaRPr lang="it-IT" sz="20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it-IT" sz="2000" dirty="0">
                <a:effectLst/>
                <a:latin typeface="Times New Roman" panose="02020603050405020304" pitchFamily="18" charset="0"/>
                <a:ea typeface="Times New Roman" panose="02020603050405020304" pitchFamily="18" charset="0"/>
              </a:rPr>
              <a:t>Per capire questo bisogna studiare i dettagli molecolari del processo di senescenza e gli eventi che vedono protagonisti i </a:t>
            </a:r>
            <a:r>
              <a:rPr lang="it-IT" sz="2000" b="1" dirty="0">
                <a:effectLst/>
                <a:latin typeface="Times New Roman" panose="02020603050405020304" pitchFamily="18" charset="0"/>
                <a:ea typeface="Times New Roman" panose="02020603050405020304" pitchFamily="18" charset="0"/>
              </a:rPr>
              <a:t>telomeri</a:t>
            </a:r>
            <a:r>
              <a:rPr lang="it-IT" sz="2000" dirty="0">
                <a:effectLst/>
                <a:latin typeface="Times New Roman" panose="02020603050405020304" pitchFamily="18" charset="0"/>
                <a:ea typeface="Times New Roman" panose="02020603050405020304" pitchFamily="18" charset="0"/>
              </a:rPr>
              <a:t>, ovvero le regioni di protezione all'estremità dei </a:t>
            </a:r>
            <a:r>
              <a:rPr lang="it-IT" sz="2000" b="1" dirty="0">
                <a:effectLst/>
                <a:latin typeface="Times New Roman" panose="02020603050405020304" pitchFamily="18" charset="0"/>
                <a:ea typeface="Times New Roman" panose="02020603050405020304" pitchFamily="18" charset="0"/>
              </a:rPr>
              <a:t>cromosomi</a:t>
            </a:r>
            <a:r>
              <a:rPr lang="it-IT" sz="2000" dirty="0">
                <a:effectLst/>
                <a:latin typeface="Times New Roman" panose="02020603050405020304" pitchFamily="18" charset="0"/>
                <a:ea typeface="Times New Roman" panose="02020603050405020304" pitchFamily="18" charset="0"/>
              </a:rPr>
              <a:t>, dove rimangono i segni delle avvenute </a:t>
            </a:r>
            <a:r>
              <a:rPr lang="it-IT" sz="2000" b="1" dirty="0">
                <a:effectLst/>
                <a:latin typeface="Times New Roman" panose="02020603050405020304" pitchFamily="18" charset="0"/>
                <a:ea typeface="Times New Roman" panose="02020603050405020304" pitchFamily="18" charset="0"/>
              </a:rPr>
              <a:t>divisioni cellulari</a:t>
            </a:r>
            <a:r>
              <a:rPr lang="it-IT" sz="2000" dirty="0">
                <a:effectLst/>
                <a:latin typeface="Times New Roman" panose="02020603050405020304" pitchFamily="18" charset="0"/>
                <a:ea typeface="Times New Roman" panose="02020603050405020304" pitchFamily="18" charset="0"/>
              </a:rPr>
              <a:t> e dove rimane traccia del tempo che passa e dei danni che il patrimonio genetico può subire nel corso della vita di una cellula. Lo scopo ultimo di queste ricerche è: decifrare i segnali molecolari che attivano il processo di senescenza cellulare e le sue dinamiche; comprendere il ruolo dei telomeri nell'invecchiamento e nel cancro; capire in che modo la senescenza cellulare blocca lo sviluppo tumorale. </a:t>
            </a:r>
            <a:endParaRPr lang="it-IT" sz="2000" dirty="0"/>
          </a:p>
        </p:txBody>
      </p:sp>
    </p:spTree>
    <p:extLst>
      <p:ext uri="{BB962C8B-B14F-4D97-AF65-F5344CB8AC3E}">
        <p14:creationId xmlns:p14="http://schemas.microsoft.com/office/powerpoint/2010/main" val="42166713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1E95C9FF-F944-62B1-404A-8CC3663372CB}"/>
              </a:ext>
            </a:extLst>
          </p:cNvPr>
          <p:cNvSpPr>
            <a:spLocks noGrp="1"/>
          </p:cNvSpPr>
          <p:nvPr>
            <p:ph type="title"/>
          </p:nvPr>
        </p:nvSpPr>
        <p:spPr/>
        <p:txBody>
          <a:bodyPr/>
          <a:lstStyle/>
          <a:p>
            <a:endParaRPr lang="it-IT"/>
          </a:p>
        </p:txBody>
      </p:sp>
      <p:sp>
        <p:nvSpPr>
          <p:cNvPr id="3" name="Segnaposto contenuto 2">
            <a:extLst>
              <a:ext uri="{FF2B5EF4-FFF2-40B4-BE49-F238E27FC236}">
                <a16:creationId xmlns:a16="http://schemas.microsoft.com/office/drawing/2014/main" xmlns="" id="{5C243706-6822-D976-962E-6091C649FC2F}"/>
              </a:ext>
            </a:extLst>
          </p:cNvPr>
          <p:cNvSpPr>
            <a:spLocks noGrp="1"/>
          </p:cNvSpPr>
          <p:nvPr>
            <p:ph idx="1"/>
          </p:nvPr>
        </p:nvSpPr>
        <p:spPr/>
        <p:txBody>
          <a:bodyPr>
            <a:normAutofit/>
          </a:bodyPr>
          <a:lstStyle/>
          <a:p>
            <a:pPr marL="0" indent="0">
              <a:buNone/>
            </a:pPr>
            <a:r>
              <a:rPr lang="it-IT" sz="2400" dirty="0">
                <a:effectLst/>
                <a:latin typeface="Times New Roman" panose="02020603050405020304" pitchFamily="18" charset="0"/>
                <a:ea typeface="Times New Roman" panose="02020603050405020304" pitchFamily="18" charset="0"/>
              </a:rPr>
              <a:t>Le cellule, in condizioni normali, hanno una limitata capacità di espansione: sono programmate per moltiplicarsi al fine di costruire e mantenere organi e tessuti, ma poi esauriscono il proprio potenziale proliferativo. Allora smettono di rispondere alla miriade di segnali che prima ne stimolavano la crescita, si arrestano in modo permanente e vanno incontro a cambiamenti morfologici e molecolari caratteristici. Un comportamento simile, però, possono sorprendentemente averlo anche le cellule tumorali, all'inizio della loro trasformazione. È quello che viene riscontrato, per esempio, in cellule normali costrette sperimentalmente a esprimere in modo anomalo un oncogene. Ed è anche ciò che si osserva nelle cellule di molte lesioni tumorali prima che diventino aggressive e maligne. La senescenza cellulare, in questi casi, funziona da sistema di difesa per arginare la progressione dei tumori, impedendo la moltiplicazione delle cellule.</a:t>
            </a:r>
            <a:endParaRPr lang="it-IT" sz="2400" dirty="0"/>
          </a:p>
        </p:txBody>
      </p:sp>
    </p:spTree>
    <p:extLst>
      <p:ext uri="{BB962C8B-B14F-4D97-AF65-F5344CB8AC3E}">
        <p14:creationId xmlns:p14="http://schemas.microsoft.com/office/powerpoint/2010/main" val="6265813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8FD5B286-D7F1-AA8B-D79D-40CD0BD1F208}"/>
              </a:ext>
            </a:extLst>
          </p:cNvPr>
          <p:cNvSpPr>
            <a:spLocks noGrp="1"/>
          </p:cNvSpPr>
          <p:nvPr>
            <p:ph type="title"/>
          </p:nvPr>
        </p:nvSpPr>
        <p:spPr/>
        <p:txBody>
          <a:bodyPr/>
          <a:lstStyle/>
          <a:p>
            <a:endParaRPr lang="it-IT"/>
          </a:p>
        </p:txBody>
      </p:sp>
      <p:sp>
        <p:nvSpPr>
          <p:cNvPr id="3" name="Segnaposto contenuto 2">
            <a:extLst>
              <a:ext uri="{FF2B5EF4-FFF2-40B4-BE49-F238E27FC236}">
                <a16:creationId xmlns:a16="http://schemas.microsoft.com/office/drawing/2014/main" xmlns="" id="{5D8A1711-25F4-9E51-396D-A2A24FA40491}"/>
              </a:ext>
            </a:extLst>
          </p:cNvPr>
          <p:cNvSpPr>
            <a:spLocks noGrp="1"/>
          </p:cNvSpPr>
          <p:nvPr>
            <p:ph idx="1"/>
          </p:nvPr>
        </p:nvSpPr>
        <p:spPr/>
        <p:txBody>
          <a:bodyPr>
            <a:noAutofit/>
          </a:bodyPr>
          <a:lstStyle/>
          <a:p>
            <a:pPr marL="0" indent="0">
              <a:buNone/>
            </a:pPr>
            <a:r>
              <a:rPr lang="it-IT" sz="2400" dirty="0">
                <a:effectLst/>
                <a:latin typeface="Times New Roman" panose="02020603050405020304" pitchFamily="18" charset="0"/>
                <a:ea typeface="Times New Roman" panose="02020603050405020304" pitchFamily="18" charset="0"/>
              </a:rPr>
              <a:t>Che sia senescenza legata all'invecchiamento o evocata all'insorgere di un cancro, la scintilla che innesca l'entrata di una cellula in questo stato di arresto permanente di ogni attività proliferativa è fondamentalmente la stessa: la presenza nel DNA di danni irrisolvibili e l'attivazione del </a:t>
            </a:r>
            <a:r>
              <a:rPr lang="it-IT" sz="2400" b="1" dirty="0">
                <a:effectLst/>
                <a:latin typeface="Times New Roman" panose="02020603050405020304" pitchFamily="18" charset="0"/>
                <a:ea typeface="Times New Roman" panose="02020603050405020304" pitchFamily="18" charset="0"/>
              </a:rPr>
              <a:t>DDR</a:t>
            </a:r>
            <a:r>
              <a:rPr lang="it-IT" sz="2400" dirty="0">
                <a:effectLst/>
                <a:latin typeface="Times New Roman" panose="02020603050405020304" pitchFamily="18" charset="0"/>
                <a:ea typeface="Times New Roman" panose="02020603050405020304" pitchFamily="18" charset="0"/>
              </a:rPr>
              <a:t> (dall'inglese </a:t>
            </a:r>
            <a:r>
              <a:rPr lang="it-IT" sz="2400" i="1" u="sng" dirty="0">
                <a:effectLst/>
                <a:latin typeface="Times New Roman" panose="02020603050405020304" pitchFamily="18" charset="0"/>
                <a:ea typeface="Times New Roman" panose="02020603050405020304" pitchFamily="18" charset="0"/>
              </a:rPr>
              <a:t>D</a:t>
            </a:r>
            <a:r>
              <a:rPr lang="it-IT" sz="2400" i="1" dirty="0">
                <a:effectLst/>
                <a:latin typeface="Times New Roman" panose="02020603050405020304" pitchFamily="18" charset="0"/>
                <a:ea typeface="Times New Roman" panose="02020603050405020304" pitchFamily="18" charset="0"/>
              </a:rPr>
              <a:t>NA </a:t>
            </a:r>
            <a:r>
              <a:rPr lang="it-IT" sz="2400" i="1" u="sng" dirty="0" err="1">
                <a:effectLst/>
                <a:latin typeface="Times New Roman" panose="02020603050405020304" pitchFamily="18" charset="0"/>
                <a:ea typeface="Times New Roman" panose="02020603050405020304" pitchFamily="18" charset="0"/>
              </a:rPr>
              <a:t>D</a:t>
            </a:r>
            <a:r>
              <a:rPr lang="it-IT" sz="2400" i="1" dirty="0" err="1">
                <a:effectLst/>
                <a:latin typeface="Times New Roman" panose="02020603050405020304" pitchFamily="18" charset="0"/>
                <a:ea typeface="Times New Roman" panose="02020603050405020304" pitchFamily="18" charset="0"/>
              </a:rPr>
              <a:t>amage</a:t>
            </a:r>
            <a:r>
              <a:rPr lang="it-IT" sz="2400" i="1" dirty="0">
                <a:effectLst/>
                <a:latin typeface="Times New Roman" panose="02020603050405020304" pitchFamily="18" charset="0"/>
                <a:ea typeface="Times New Roman" panose="02020603050405020304" pitchFamily="18" charset="0"/>
              </a:rPr>
              <a:t> </a:t>
            </a:r>
            <a:r>
              <a:rPr lang="it-IT" sz="2400" i="1" u="sng" dirty="0" err="1">
                <a:effectLst/>
                <a:latin typeface="Times New Roman" panose="02020603050405020304" pitchFamily="18" charset="0"/>
                <a:ea typeface="Times New Roman" panose="02020603050405020304" pitchFamily="18" charset="0"/>
              </a:rPr>
              <a:t>R</a:t>
            </a:r>
            <a:r>
              <a:rPr lang="it-IT" sz="2400" i="1" dirty="0" err="1">
                <a:effectLst/>
                <a:latin typeface="Times New Roman" panose="02020603050405020304" pitchFamily="18" charset="0"/>
                <a:ea typeface="Times New Roman" panose="02020603050405020304" pitchFamily="18" charset="0"/>
              </a:rPr>
              <a:t>esponse</a:t>
            </a:r>
            <a:r>
              <a:rPr lang="it-IT" sz="2400" dirty="0">
                <a:effectLst/>
                <a:latin typeface="Times New Roman" panose="02020603050405020304" pitchFamily="18" charset="0"/>
                <a:ea typeface="Times New Roman" panose="02020603050405020304" pitchFamily="18" charset="0"/>
              </a:rPr>
              <a:t>), il complesso meccanismo molecolare di risposta a essi. A ogni divisione cellulare il genoma subisce in maniera del tutto fisiologica un particolarissimo danno: le punte estreme dei suoi cromosomi - i telomeri privi di geni - perdono pezzi per l'incapacità dei sistemi di copiatura del DNA di portare a termine le operazioni a livello di queste speciali regioni. È questo accorciamento progressivo dei telomeri che porta una cellula normale, con il trascorrere del tempo a smettere di proliferare. Consumato il DNA telomerico - che in pratica protegge dall'erosione il resto del materiale genetico ricco di geni - l'inesorabile processo finirebbe col mettere in pericolo l'integrità del genoma.</a:t>
            </a:r>
            <a:endParaRPr lang="it-IT" sz="2400" dirty="0"/>
          </a:p>
        </p:txBody>
      </p:sp>
    </p:spTree>
    <p:extLst>
      <p:ext uri="{BB962C8B-B14F-4D97-AF65-F5344CB8AC3E}">
        <p14:creationId xmlns:p14="http://schemas.microsoft.com/office/powerpoint/2010/main" val="7709458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F42C3EED-26F7-038A-66BA-1FEEF9971059}"/>
              </a:ext>
            </a:extLst>
          </p:cNvPr>
          <p:cNvSpPr>
            <a:spLocks noGrp="1"/>
          </p:cNvSpPr>
          <p:nvPr>
            <p:ph type="title"/>
          </p:nvPr>
        </p:nvSpPr>
        <p:spPr/>
        <p:txBody>
          <a:bodyPr/>
          <a:lstStyle/>
          <a:p>
            <a:endParaRPr lang="it-IT"/>
          </a:p>
        </p:txBody>
      </p:sp>
      <p:sp>
        <p:nvSpPr>
          <p:cNvPr id="3" name="Segnaposto contenuto 2">
            <a:extLst>
              <a:ext uri="{FF2B5EF4-FFF2-40B4-BE49-F238E27FC236}">
                <a16:creationId xmlns:a16="http://schemas.microsoft.com/office/drawing/2014/main" xmlns="" id="{B609C8FE-88F5-5B83-EB30-C0927D36CB94}"/>
              </a:ext>
            </a:extLst>
          </p:cNvPr>
          <p:cNvSpPr>
            <a:spLocks noGrp="1"/>
          </p:cNvSpPr>
          <p:nvPr>
            <p:ph idx="1"/>
          </p:nvPr>
        </p:nvSpPr>
        <p:spPr/>
        <p:txBody>
          <a:bodyPr/>
          <a:lstStyle/>
          <a:p>
            <a:pPr marL="0" indent="0">
              <a:buNone/>
            </a:pPr>
            <a:r>
              <a:rPr lang="it-IT" sz="2400" dirty="0">
                <a:effectLst/>
                <a:latin typeface="Times New Roman" panose="02020603050405020304" pitchFamily="18" charset="0"/>
                <a:ea typeface="Times New Roman" panose="02020603050405020304" pitchFamily="18" charset="0"/>
              </a:rPr>
              <a:t>Però quando si arriva a questo punto di non ritorno scatta un allarme persistente, si attiva il DDR, che a sua volta porta la cellula alla senescenza. Sempre i telomeri, oltre a essere smangiati dal tempo, sono anche potenziali punti di accumulo di danni al DNA e fonti di allarmi continui perché, a differenza del resto del genoma, sono irreparabili in caso di rottura. E ancora i telomeri in modo particolare, ma anche tutto il resto del genoma, vengono stressati al punto da richiamare il DDR e con esso il programma di senescenza, quando la cellula viene iper-stimolata a proliferare e duplicare il proprio materiale genetico, come succede all'inizio della trasformazione tumorale, qualora venga alterato un oncogene</a:t>
            </a:r>
            <a:r>
              <a:rPr lang="it-IT" sz="1800" dirty="0">
                <a:effectLst/>
                <a:latin typeface="Times New Roman" panose="02020603050405020304" pitchFamily="18" charset="0"/>
                <a:ea typeface="Times New Roman" panose="02020603050405020304" pitchFamily="18" charset="0"/>
              </a:rPr>
              <a:t>.</a:t>
            </a:r>
            <a:endParaRPr lang="it-IT" dirty="0"/>
          </a:p>
        </p:txBody>
      </p:sp>
    </p:spTree>
    <p:extLst>
      <p:ext uri="{BB962C8B-B14F-4D97-AF65-F5344CB8AC3E}">
        <p14:creationId xmlns:p14="http://schemas.microsoft.com/office/powerpoint/2010/main" val="18126264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egnaposto contenuto 3">
            <a:extLst>
              <a:ext uri="{FF2B5EF4-FFF2-40B4-BE49-F238E27FC236}">
                <a16:creationId xmlns:a16="http://schemas.microsoft.com/office/drawing/2014/main" xmlns="" id="{DDCDA857-F5FF-4640-BCB5-D3A910CC70EB}"/>
              </a:ext>
            </a:extLst>
          </p:cNvPr>
          <p:cNvPicPr>
            <a:picLocks noGrp="1" noChangeAspect="1"/>
          </p:cNvPicPr>
          <p:nvPr>
            <p:ph idx="1"/>
          </p:nvPr>
        </p:nvPicPr>
        <p:blipFill>
          <a:blip r:embed="rId2"/>
          <a:stretch>
            <a:fillRect/>
          </a:stretch>
        </p:blipFill>
        <p:spPr>
          <a:xfrm>
            <a:off x="1131093" y="830745"/>
            <a:ext cx="9228022" cy="5196510"/>
          </a:xfrm>
          <a:prstGeom prst="rect">
            <a:avLst/>
          </a:prstGeom>
        </p:spPr>
      </p:pic>
    </p:spTree>
    <p:extLst>
      <p:ext uri="{BB962C8B-B14F-4D97-AF65-F5344CB8AC3E}">
        <p14:creationId xmlns:p14="http://schemas.microsoft.com/office/powerpoint/2010/main" val="35629297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1EF65C29-B911-9DF1-9885-A988D40BE9A6}"/>
              </a:ext>
            </a:extLst>
          </p:cNvPr>
          <p:cNvSpPr>
            <a:spLocks noGrp="1"/>
          </p:cNvSpPr>
          <p:nvPr>
            <p:ph type="title"/>
          </p:nvPr>
        </p:nvSpPr>
        <p:spPr>
          <a:xfrm>
            <a:off x="838200" y="1765299"/>
            <a:ext cx="10515600" cy="1663700"/>
          </a:xfrm>
        </p:spPr>
        <p:txBody>
          <a:bodyPr>
            <a:normAutofit fontScale="90000"/>
          </a:bodyPr>
          <a:lstStyle/>
          <a:p>
            <a:pPr algn="ctr"/>
            <a:r>
              <a:rPr lang="it-IT" sz="8000" dirty="0"/>
              <a:t>La prevenzione dei tumori: un obiettivo possibile?</a:t>
            </a:r>
            <a:br>
              <a:rPr lang="it-IT" sz="8000" dirty="0"/>
            </a:br>
            <a:endParaRPr lang="it-IT" sz="8000" dirty="0"/>
          </a:p>
        </p:txBody>
      </p:sp>
      <p:sp>
        <p:nvSpPr>
          <p:cNvPr id="3" name="Segnaposto contenuto 2">
            <a:extLst>
              <a:ext uri="{FF2B5EF4-FFF2-40B4-BE49-F238E27FC236}">
                <a16:creationId xmlns:a16="http://schemas.microsoft.com/office/drawing/2014/main" xmlns="" id="{81DF2287-A2C5-8F49-D80C-BC1316A6BB90}"/>
              </a:ext>
            </a:extLst>
          </p:cNvPr>
          <p:cNvSpPr>
            <a:spLocks noGrp="1"/>
          </p:cNvSpPr>
          <p:nvPr>
            <p:ph idx="1"/>
          </p:nvPr>
        </p:nvSpPr>
        <p:spPr>
          <a:xfrm>
            <a:off x="595313" y="2766218"/>
            <a:ext cx="10515600" cy="1325563"/>
          </a:xfrm>
        </p:spPr>
        <p:txBody>
          <a:bodyPr>
            <a:normAutofit fontScale="62500" lnSpcReduction="20000"/>
          </a:bodyPr>
          <a:lstStyle/>
          <a:p>
            <a:pPr marL="0" indent="0" algn="ctr">
              <a:buNone/>
            </a:pPr>
            <a:endParaRPr lang="it-IT" sz="8800" dirty="0"/>
          </a:p>
          <a:p>
            <a:pPr marL="0" indent="0" algn="ctr">
              <a:buNone/>
            </a:pPr>
            <a:r>
              <a:rPr lang="it-IT" sz="6500" dirty="0"/>
              <a:t>Dr. Mario F. A. Massa</a:t>
            </a:r>
          </a:p>
        </p:txBody>
      </p:sp>
    </p:spTree>
    <p:extLst>
      <p:ext uri="{BB962C8B-B14F-4D97-AF65-F5344CB8AC3E}">
        <p14:creationId xmlns:p14="http://schemas.microsoft.com/office/powerpoint/2010/main" val="26739802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xmlns="" id="{F7664584-7975-2FD9-B1EB-90EB5331253A}"/>
              </a:ext>
            </a:extLst>
          </p:cNvPr>
          <p:cNvSpPr>
            <a:spLocks noGrp="1"/>
          </p:cNvSpPr>
          <p:nvPr>
            <p:ph idx="1"/>
          </p:nvPr>
        </p:nvSpPr>
        <p:spPr>
          <a:xfrm>
            <a:off x="838200" y="1253331"/>
            <a:ext cx="10515600" cy="4351338"/>
          </a:xfrm>
        </p:spPr>
        <p:txBody>
          <a:bodyPr>
            <a:normAutofit fontScale="92500" lnSpcReduction="10000"/>
          </a:bodyPr>
          <a:lstStyle/>
          <a:p>
            <a:pPr marL="0" indent="0" algn="just">
              <a:lnSpc>
                <a:spcPct val="107000"/>
              </a:lnSpc>
              <a:spcAft>
                <a:spcPts val="800"/>
              </a:spcAft>
              <a:buNone/>
            </a:pPr>
            <a:r>
              <a:rPr lang="it-IT" sz="3600" dirty="0">
                <a:effectLst/>
                <a:latin typeface="Calibri" panose="020F0502020204030204" pitchFamily="34" charset="0"/>
                <a:ea typeface="Calibri" panose="020F0502020204030204" pitchFamily="34" charset="0"/>
                <a:cs typeface="Times New Roman" panose="02020603050405020304" pitchFamily="18" charset="0"/>
              </a:rPr>
              <a:t>Va precisato che raramente un unico fattore determina la insorgenza di un cancro. </a:t>
            </a:r>
          </a:p>
          <a:p>
            <a:pPr marL="0" indent="0" algn="just">
              <a:lnSpc>
                <a:spcPct val="107000"/>
              </a:lnSpc>
              <a:spcAft>
                <a:spcPts val="800"/>
              </a:spcAft>
              <a:buNone/>
            </a:pPr>
            <a:r>
              <a:rPr lang="it-IT" sz="3600" dirty="0">
                <a:effectLst/>
                <a:latin typeface="Calibri" panose="020F0502020204030204" pitchFamily="34" charset="0"/>
                <a:ea typeface="Calibri" panose="020F0502020204030204" pitchFamily="34" charset="0"/>
                <a:cs typeface="Times New Roman" panose="02020603050405020304" pitchFamily="18" charset="0"/>
              </a:rPr>
              <a:t>Solitamente l’origine è multifattoriale, con fattori predisponenti come familiarità, immunodepressione e senescenza (per i quali c’è poco da fare) e altri connessi allo stile di vita, sui quali invece si può intervenire efficacemente. </a:t>
            </a:r>
          </a:p>
          <a:p>
            <a:pPr marL="0" indent="0" algn="just">
              <a:lnSpc>
                <a:spcPct val="107000"/>
              </a:lnSpc>
              <a:spcAft>
                <a:spcPts val="800"/>
              </a:spcAft>
              <a:buNone/>
            </a:pPr>
            <a:r>
              <a:rPr lang="it-IT" sz="3600" dirty="0">
                <a:effectLst/>
                <a:latin typeface="Calibri" panose="020F0502020204030204" pitchFamily="34" charset="0"/>
                <a:ea typeface="Calibri" panose="020F0502020204030204" pitchFamily="34" charset="0"/>
                <a:cs typeface="Times New Roman" panose="02020603050405020304" pitchFamily="18" charset="0"/>
              </a:rPr>
              <a:t>Abbiamo quindi effettivamente strategie di prevenzione.</a:t>
            </a:r>
          </a:p>
          <a:p>
            <a:endParaRPr lang="it-IT" dirty="0"/>
          </a:p>
        </p:txBody>
      </p:sp>
    </p:spTree>
    <p:extLst>
      <p:ext uri="{BB962C8B-B14F-4D97-AF65-F5344CB8AC3E}">
        <p14:creationId xmlns:p14="http://schemas.microsoft.com/office/powerpoint/2010/main" val="35015565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xmlns="" id="{764F64CE-15E0-D866-6063-AEC315128DA3}"/>
              </a:ext>
            </a:extLst>
          </p:cNvPr>
          <p:cNvSpPr>
            <a:spLocks noGrp="1"/>
          </p:cNvSpPr>
          <p:nvPr>
            <p:ph idx="1"/>
          </p:nvPr>
        </p:nvSpPr>
        <p:spPr>
          <a:xfrm>
            <a:off x="4567237" y="257948"/>
            <a:ext cx="6434138" cy="5685652"/>
          </a:xfrm>
        </p:spPr>
        <p:txBody>
          <a:bodyPr>
            <a:normAutofit lnSpcReduction="10000"/>
          </a:bodyPr>
          <a:lstStyle/>
          <a:p>
            <a:pPr marL="0" indent="0" algn="just">
              <a:buNone/>
            </a:pPr>
            <a:r>
              <a:rPr lang="it-IT" sz="3600" dirty="0">
                <a:effectLst/>
                <a:latin typeface="Calibri" panose="020F0502020204030204" pitchFamily="34" charset="0"/>
                <a:ea typeface="Calibri" panose="020F0502020204030204" pitchFamily="34" charset="0"/>
                <a:cs typeface="Times New Roman" panose="02020603050405020304" pitchFamily="18" charset="0"/>
              </a:rPr>
              <a:t>Per esempio, se consideriamo l’inquinamento atmosferico, vediamo che l’IARC (International Agency for </a:t>
            </a:r>
            <a:r>
              <a:rPr lang="it-IT" sz="3600" dirty="0" err="1">
                <a:effectLst/>
                <a:latin typeface="Calibri" panose="020F0502020204030204" pitchFamily="34" charset="0"/>
                <a:ea typeface="Calibri" panose="020F0502020204030204" pitchFamily="34" charset="0"/>
                <a:cs typeface="Times New Roman" panose="02020603050405020304" pitchFamily="18" charset="0"/>
              </a:rPr>
              <a:t>Research</a:t>
            </a:r>
            <a:r>
              <a:rPr lang="it-IT" sz="3600" dirty="0">
                <a:effectLst/>
                <a:latin typeface="Calibri" panose="020F0502020204030204" pitchFamily="34" charset="0"/>
                <a:ea typeface="Calibri" panose="020F0502020204030204" pitchFamily="34" charset="0"/>
                <a:cs typeface="Times New Roman" panose="02020603050405020304" pitchFamily="18" charset="0"/>
              </a:rPr>
              <a:t> on Cancer) ha accertato che le polveri sottili disperse nell’aria che respiriamo sono carcinogeni certi per l’uomo, almeno per il tumore polmonare, ma forse anche per il tumore della vescica, della mammella, per leucemie e tumori cerebrali infantili.</a:t>
            </a:r>
          </a:p>
          <a:p>
            <a:pPr algn="just"/>
            <a:endParaRPr lang="it-IT" sz="3600" dirty="0"/>
          </a:p>
        </p:txBody>
      </p:sp>
      <p:pic>
        <p:nvPicPr>
          <p:cNvPr id="2" name="Immagine 1">
            <a:extLst>
              <a:ext uri="{FF2B5EF4-FFF2-40B4-BE49-F238E27FC236}">
                <a16:creationId xmlns:a16="http://schemas.microsoft.com/office/drawing/2014/main" xmlns="" id="{CC43D0D9-A210-B70D-4FB4-5D83FEE8B8C4}"/>
              </a:ext>
            </a:extLst>
          </p:cNvPr>
          <p:cNvPicPr>
            <a:picLocks noChangeAspect="1"/>
          </p:cNvPicPr>
          <p:nvPr/>
        </p:nvPicPr>
        <p:blipFill>
          <a:blip r:embed="rId2"/>
          <a:stretch>
            <a:fillRect/>
          </a:stretch>
        </p:blipFill>
        <p:spPr>
          <a:xfrm>
            <a:off x="189059" y="257948"/>
            <a:ext cx="4187550" cy="3456802"/>
          </a:xfrm>
          <a:prstGeom prst="rect">
            <a:avLst/>
          </a:prstGeom>
        </p:spPr>
      </p:pic>
    </p:spTree>
    <p:extLst>
      <p:ext uri="{BB962C8B-B14F-4D97-AF65-F5344CB8AC3E}">
        <p14:creationId xmlns:p14="http://schemas.microsoft.com/office/powerpoint/2010/main" val="13239025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4B22CF1C-3F92-A73E-E895-CE6F1CE88BB0}"/>
              </a:ext>
            </a:extLst>
          </p:cNvPr>
          <p:cNvSpPr>
            <a:spLocks noGrp="1"/>
          </p:cNvSpPr>
          <p:nvPr>
            <p:ph type="title"/>
          </p:nvPr>
        </p:nvSpPr>
        <p:spPr/>
        <p:txBody>
          <a:bodyPr/>
          <a:lstStyle/>
          <a:p>
            <a:r>
              <a:rPr lang="it-IT" dirty="0"/>
              <a:t>Ambiente e cancro</a:t>
            </a:r>
          </a:p>
        </p:txBody>
      </p:sp>
      <p:sp>
        <p:nvSpPr>
          <p:cNvPr id="3" name="Segnaposto contenuto 2">
            <a:extLst>
              <a:ext uri="{FF2B5EF4-FFF2-40B4-BE49-F238E27FC236}">
                <a16:creationId xmlns:a16="http://schemas.microsoft.com/office/drawing/2014/main" xmlns="" id="{776DF5D8-67EC-92B3-6011-0B9B56C830BA}"/>
              </a:ext>
            </a:extLst>
          </p:cNvPr>
          <p:cNvSpPr>
            <a:spLocks noGrp="1"/>
          </p:cNvSpPr>
          <p:nvPr>
            <p:ph idx="1"/>
          </p:nvPr>
        </p:nvSpPr>
        <p:spPr>
          <a:xfrm>
            <a:off x="838200" y="1454150"/>
            <a:ext cx="10515600" cy="4351338"/>
          </a:xfrm>
        </p:spPr>
        <p:txBody>
          <a:bodyPr>
            <a:normAutofit fontScale="70000" lnSpcReduction="20000"/>
          </a:bodyPr>
          <a:lstStyle/>
          <a:p>
            <a:pPr algn="l"/>
            <a:r>
              <a:rPr lang="it-IT" b="0" i="0" dirty="0">
                <a:solidFill>
                  <a:srgbClr val="1A3040"/>
                </a:solidFill>
                <a:effectLst/>
                <a:latin typeface="garamoun-regular"/>
              </a:rPr>
              <a:t>Il </a:t>
            </a:r>
            <a:r>
              <a:rPr lang="it-IT" b="1" i="0" dirty="0">
                <a:solidFill>
                  <a:srgbClr val="1A3040"/>
                </a:solidFill>
                <a:effectLst/>
                <a:latin typeface="garamoun-bold"/>
              </a:rPr>
              <a:t>benzene</a:t>
            </a:r>
            <a:r>
              <a:rPr lang="it-IT" b="0" i="0" dirty="0">
                <a:solidFill>
                  <a:srgbClr val="1A3040"/>
                </a:solidFill>
                <a:effectLst/>
                <a:latin typeface="garamoun-regular"/>
              </a:rPr>
              <a:t>, per esempio, contenuto in alcuni solventi e materiali per il lavaggio a secco, ma anche nel fumo di sigaretta, aumenta il rischio di leucemia. </a:t>
            </a:r>
          </a:p>
          <a:p>
            <a:pPr algn="l"/>
            <a:r>
              <a:rPr lang="it-IT" b="0" i="0" dirty="0">
                <a:solidFill>
                  <a:srgbClr val="1A3040"/>
                </a:solidFill>
                <a:effectLst/>
                <a:latin typeface="garamoun-regular"/>
              </a:rPr>
              <a:t>Le </a:t>
            </a:r>
            <a:r>
              <a:rPr lang="it-IT" b="1" i="0" dirty="0">
                <a:solidFill>
                  <a:srgbClr val="1A3040"/>
                </a:solidFill>
                <a:effectLst/>
                <a:latin typeface="garamoun-bold"/>
              </a:rPr>
              <a:t>diossine</a:t>
            </a:r>
            <a:r>
              <a:rPr lang="it-IT" b="0" i="0" dirty="0">
                <a:solidFill>
                  <a:srgbClr val="1A3040"/>
                </a:solidFill>
                <a:effectLst/>
                <a:latin typeface="garamoun-regular"/>
              </a:rPr>
              <a:t> sono sostanze che si producono nel corso di diversi processi produttivi e tendono ad accumularsi nell'ambiente e negli alimenti; </a:t>
            </a:r>
          </a:p>
          <a:p>
            <a:pPr algn="l"/>
            <a:r>
              <a:rPr lang="it-IT" b="0" i="0" dirty="0">
                <a:solidFill>
                  <a:srgbClr val="1A3040"/>
                </a:solidFill>
                <a:effectLst/>
                <a:latin typeface="garamoun-regular"/>
              </a:rPr>
              <a:t>altre sostanze pericolose sono contenute in alcuni </a:t>
            </a:r>
            <a:r>
              <a:rPr lang="it-IT" b="1" i="0" dirty="0">
                <a:solidFill>
                  <a:srgbClr val="1A3040"/>
                </a:solidFill>
                <a:effectLst/>
                <a:latin typeface="garamoun-bold"/>
              </a:rPr>
              <a:t>pesticidi</a:t>
            </a:r>
            <a:r>
              <a:rPr lang="it-IT" b="0" i="0" dirty="0">
                <a:solidFill>
                  <a:srgbClr val="1A3040"/>
                </a:solidFill>
                <a:effectLst/>
                <a:latin typeface="garamoun-regular"/>
              </a:rPr>
              <a:t> usati in agricoltura  </a:t>
            </a:r>
          </a:p>
          <a:p>
            <a:pPr algn="l"/>
            <a:r>
              <a:rPr lang="it-IT" b="0" i="0" dirty="0">
                <a:solidFill>
                  <a:srgbClr val="1A3040"/>
                </a:solidFill>
                <a:effectLst/>
                <a:latin typeface="garamoun-regular"/>
              </a:rPr>
              <a:t>il </a:t>
            </a:r>
            <a:r>
              <a:rPr lang="it-IT" b="1" i="0" dirty="0">
                <a:solidFill>
                  <a:srgbClr val="1A3040"/>
                </a:solidFill>
                <a:effectLst/>
                <a:latin typeface="garamoun-bold"/>
              </a:rPr>
              <a:t>cloruro di vinile</a:t>
            </a:r>
            <a:r>
              <a:rPr lang="it-IT" b="0" i="0" dirty="0">
                <a:solidFill>
                  <a:srgbClr val="1A3040"/>
                </a:solidFill>
                <a:effectLst/>
                <a:latin typeface="garamoun-regular"/>
              </a:rPr>
              <a:t>, con cui venivano in contatto soprattutto gli addetti all'industria della plastica.</a:t>
            </a:r>
          </a:p>
          <a:p>
            <a:pPr algn="l"/>
            <a:r>
              <a:rPr lang="it-IT" b="0" i="0" dirty="0">
                <a:solidFill>
                  <a:srgbClr val="1A3040"/>
                </a:solidFill>
                <a:effectLst/>
                <a:latin typeface="garamoun-regular"/>
              </a:rPr>
              <a:t>Gli </a:t>
            </a:r>
            <a:r>
              <a:rPr lang="it-IT" b="1" i="0" dirty="0">
                <a:solidFill>
                  <a:srgbClr val="1A3040"/>
                </a:solidFill>
                <a:effectLst/>
                <a:latin typeface="garamoun-bold"/>
              </a:rPr>
              <a:t>idrocarburi aromatici policiclici</a:t>
            </a:r>
            <a:r>
              <a:rPr lang="it-IT" b="0" i="0" dirty="0">
                <a:solidFill>
                  <a:srgbClr val="1A3040"/>
                </a:solidFill>
                <a:effectLst/>
                <a:latin typeface="garamoun-regular"/>
              </a:rPr>
              <a:t>, oltre che nel fumo di sigaretta e nei cibi cotti alla griglia, si trovano nei gas di scarico delle auto e nel fumo prodotto dalla combustione del legno nel camino o nelle stufe: oltre che tumori del polmone favoriscono lo sviluppo di quelli della pelle e dell'apparato urinario</a:t>
            </a:r>
          </a:p>
          <a:p>
            <a:pPr algn="l"/>
            <a:r>
              <a:rPr lang="it-IT" b="0" i="0" dirty="0">
                <a:solidFill>
                  <a:srgbClr val="1A3040"/>
                </a:solidFill>
                <a:effectLst/>
                <a:latin typeface="garamoun-regular"/>
              </a:rPr>
              <a:t>La  scoperta del ruolo dell'</a:t>
            </a:r>
            <a:r>
              <a:rPr lang="it-IT" b="1" i="0" dirty="0">
                <a:solidFill>
                  <a:srgbClr val="1A3040"/>
                </a:solidFill>
                <a:effectLst/>
                <a:latin typeface="garamoun-bold"/>
              </a:rPr>
              <a:t>amianto</a:t>
            </a:r>
            <a:r>
              <a:rPr lang="it-IT" b="0" i="0" dirty="0">
                <a:solidFill>
                  <a:srgbClr val="1A3040"/>
                </a:solidFill>
                <a:effectLst/>
                <a:latin typeface="garamoun-regular"/>
              </a:rPr>
              <a:t> (anche detto </a:t>
            </a:r>
            <a:r>
              <a:rPr lang="it-IT" b="1" i="0" dirty="0">
                <a:solidFill>
                  <a:srgbClr val="1A3040"/>
                </a:solidFill>
                <a:effectLst/>
                <a:latin typeface="garamoun-bold"/>
              </a:rPr>
              <a:t>asbesto</a:t>
            </a:r>
            <a:r>
              <a:rPr lang="it-IT" b="0" i="0" dirty="0">
                <a:solidFill>
                  <a:srgbClr val="1A3040"/>
                </a:solidFill>
                <a:effectLst/>
                <a:latin typeface="garamoun-regular"/>
              </a:rPr>
              <a:t>) nella genesi di alcuni tumori dei polmoni e soprattutto della pleura, la sottile membrana che li riveste (</a:t>
            </a:r>
            <a:r>
              <a:rPr lang="it-IT" b="1" i="0" dirty="0">
                <a:solidFill>
                  <a:srgbClr val="1A3040"/>
                </a:solidFill>
                <a:effectLst/>
                <a:latin typeface="garamoun-bold"/>
              </a:rPr>
              <a:t>mesoteliomi</a:t>
            </a:r>
            <a:r>
              <a:rPr lang="it-IT" b="0" i="0" dirty="0">
                <a:solidFill>
                  <a:srgbClr val="1A3040"/>
                </a:solidFill>
                <a:effectLst/>
                <a:latin typeface="garamoun-regular"/>
              </a:rPr>
              <a:t>)  ha indotto le autorità a proibirne l'uso, un tempo diffuso soprattutto nell'edilizia.</a:t>
            </a:r>
          </a:p>
          <a:p>
            <a:pPr algn="l"/>
            <a:r>
              <a:rPr lang="it-IT" b="0" i="0" dirty="0">
                <a:solidFill>
                  <a:srgbClr val="1A3040"/>
                </a:solidFill>
                <a:effectLst/>
                <a:latin typeface="garamoun-regular"/>
              </a:rPr>
              <a:t> Altre sostanze potenzialmente cancerogene sono alcuni metalli (tra cui arsenico, berillio, cadmio, cromo, piombo e nichel).</a:t>
            </a:r>
          </a:p>
          <a:p>
            <a:endParaRPr lang="it-IT" dirty="0"/>
          </a:p>
        </p:txBody>
      </p:sp>
    </p:spTree>
    <p:extLst>
      <p:ext uri="{BB962C8B-B14F-4D97-AF65-F5344CB8AC3E}">
        <p14:creationId xmlns:p14="http://schemas.microsoft.com/office/powerpoint/2010/main" val="28390531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B6494790-045F-8F4B-6AA3-68998400CE2E}"/>
              </a:ext>
            </a:extLst>
          </p:cNvPr>
          <p:cNvSpPr>
            <a:spLocks noGrp="1"/>
          </p:cNvSpPr>
          <p:nvPr>
            <p:ph type="title"/>
          </p:nvPr>
        </p:nvSpPr>
        <p:spPr/>
        <p:txBody>
          <a:bodyPr/>
          <a:lstStyle/>
          <a:p>
            <a:pPr algn="ctr"/>
            <a:r>
              <a:rPr lang="it-IT" dirty="0"/>
              <a:t>Però:</a:t>
            </a:r>
          </a:p>
        </p:txBody>
      </p:sp>
      <p:sp>
        <p:nvSpPr>
          <p:cNvPr id="3" name="Segnaposto contenuto 2">
            <a:extLst>
              <a:ext uri="{FF2B5EF4-FFF2-40B4-BE49-F238E27FC236}">
                <a16:creationId xmlns:a16="http://schemas.microsoft.com/office/drawing/2014/main" xmlns="" id="{0F2D3717-BD62-0F01-EC22-159892D39BC4}"/>
              </a:ext>
            </a:extLst>
          </p:cNvPr>
          <p:cNvSpPr>
            <a:spLocks noGrp="1"/>
          </p:cNvSpPr>
          <p:nvPr>
            <p:ph idx="1"/>
          </p:nvPr>
        </p:nvSpPr>
        <p:spPr/>
        <p:txBody>
          <a:bodyPr/>
          <a:lstStyle/>
          <a:p>
            <a:r>
              <a:rPr lang="it-IT" dirty="0"/>
              <a:t>Il </a:t>
            </a:r>
            <a:r>
              <a:rPr lang="it-IT" b="1" dirty="0"/>
              <a:t>fumo di sigaretta</a:t>
            </a:r>
            <a:r>
              <a:rPr lang="it-IT" dirty="0"/>
              <a:t> è all'origine del 71 per cento dei casi di cancro polmonare (con 5,1 milioni di decessi nel mondo), mentre allo </a:t>
            </a:r>
            <a:r>
              <a:rPr lang="it-IT" b="1" dirty="0"/>
              <a:t>smog</a:t>
            </a:r>
            <a:r>
              <a:rPr lang="it-IT" dirty="0"/>
              <a:t> è attribuibile l'8 per cento dei casi (pari a 1,2 milioni di decessi), secondo stime dell’OMS.</a:t>
            </a:r>
          </a:p>
        </p:txBody>
      </p:sp>
    </p:spTree>
    <p:extLst>
      <p:ext uri="{BB962C8B-B14F-4D97-AF65-F5344CB8AC3E}">
        <p14:creationId xmlns:p14="http://schemas.microsoft.com/office/powerpoint/2010/main" val="42588376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268820A4-DA73-9CB1-A47B-A593E65B3706}"/>
              </a:ext>
            </a:extLst>
          </p:cNvPr>
          <p:cNvSpPr>
            <a:spLocks noGrp="1"/>
          </p:cNvSpPr>
          <p:nvPr>
            <p:ph type="title"/>
          </p:nvPr>
        </p:nvSpPr>
        <p:spPr/>
        <p:txBody>
          <a:bodyPr/>
          <a:lstStyle/>
          <a:p>
            <a:endParaRPr lang="it-IT" dirty="0"/>
          </a:p>
        </p:txBody>
      </p:sp>
      <p:sp>
        <p:nvSpPr>
          <p:cNvPr id="3" name="Segnaposto contenuto 2">
            <a:extLst>
              <a:ext uri="{FF2B5EF4-FFF2-40B4-BE49-F238E27FC236}">
                <a16:creationId xmlns:a16="http://schemas.microsoft.com/office/drawing/2014/main" xmlns="" id="{17FB1B4C-E180-D354-5BBC-68FD879CDC51}"/>
              </a:ext>
            </a:extLst>
          </p:cNvPr>
          <p:cNvSpPr>
            <a:spLocks noGrp="1"/>
          </p:cNvSpPr>
          <p:nvPr>
            <p:ph idx="1"/>
          </p:nvPr>
        </p:nvSpPr>
        <p:spPr/>
        <p:txBody>
          <a:bodyPr>
            <a:normAutofit/>
          </a:bodyPr>
          <a:lstStyle/>
          <a:p>
            <a:pPr marL="0" indent="0" algn="just">
              <a:buNone/>
            </a:pPr>
            <a:r>
              <a:rPr lang="it-IT" sz="5400" dirty="0"/>
              <a:t>Quindi il ruolo della esposizione ambientale e lavorativa è molto significativo anche se può essere in buona parte messo sotto controllo.</a:t>
            </a:r>
          </a:p>
        </p:txBody>
      </p:sp>
    </p:spTree>
    <p:extLst>
      <p:ext uri="{BB962C8B-B14F-4D97-AF65-F5344CB8AC3E}">
        <p14:creationId xmlns:p14="http://schemas.microsoft.com/office/powerpoint/2010/main" val="11932805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8E21AA44-B932-1925-9694-585976E65F1F}"/>
              </a:ext>
            </a:extLst>
          </p:cNvPr>
          <p:cNvSpPr>
            <a:spLocks noGrp="1"/>
          </p:cNvSpPr>
          <p:nvPr>
            <p:ph type="title"/>
          </p:nvPr>
        </p:nvSpPr>
        <p:spPr/>
        <p:txBody>
          <a:bodyPr/>
          <a:lstStyle/>
          <a:p>
            <a:r>
              <a:rPr lang="it-IT" dirty="0"/>
              <a:t>Malattie e cancro</a:t>
            </a:r>
          </a:p>
        </p:txBody>
      </p:sp>
      <p:sp>
        <p:nvSpPr>
          <p:cNvPr id="3" name="Segnaposto contenuto 2">
            <a:extLst>
              <a:ext uri="{FF2B5EF4-FFF2-40B4-BE49-F238E27FC236}">
                <a16:creationId xmlns:a16="http://schemas.microsoft.com/office/drawing/2014/main" xmlns="" id="{3B653F4B-87A7-53CE-C86F-67FD69E7245A}"/>
              </a:ext>
            </a:extLst>
          </p:cNvPr>
          <p:cNvSpPr>
            <a:spLocks noGrp="1"/>
          </p:cNvSpPr>
          <p:nvPr>
            <p:ph idx="1"/>
          </p:nvPr>
        </p:nvSpPr>
        <p:spPr/>
        <p:txBody>
          <a:bodyPr>
            <a:normAutofit fontScale="77500" lnSpcReduction="20000"/>
          </a:bodyPr>
          <a:lstStyle/>
          <a:p>
            <a:pPr algn="l"/>
            <a:r>
              <a:rPr lang="it-IT" b="0" i="0" dirty="0">
                <a:solidFill>
                  <a:srgbClr val="1A3040"/>
                </a:solidFill>
                <a:effectLst/>
                <a:latin typeface="garamoun-regular"/>
              </a:rPr>
              <a:t>Mutazioni del </a:t>
            </a:r>
            <a:r>
              <a:rPr lang="it-IT" b="1" i="0" dirty="0">
                <a:solidFill>
                  <a:srgbClr val="1A3040"/>
                </a:solidFill>
                <a:effectLst/>
                <a:latin typeface="garamoun-bold"/>
              </a:rPr>
              <a:t>gene APC</a:t>
            </a:r>
            <a:r>
              <a:rPr lang="it-IT" b="0" i="0" dirty="0">
                <a:solidFill>
                  <a:srgbClr val="1A3040"/>
                </a:solidFill>
                <a:effectLst/>
                <a:latin typeface="garamoun-regular"/>
              </a:rPr>
              <a:t> (</a:t>
            </a:r>
            <a:r>
              <a:rPr lang="it-IT" b="0" i="1" dirty="0" err="1">
                <a:solidFill>
                  <a:srgbClr val="1A3040"/>
                </a:solidFill>
                <a:effectLst/>
                <a:latin typeface="garamoun-regular"/>
              </a:rPr>
              <a:t>Adenomatous</a:t>
            </a:r>
            <a:r>
              <a:rPr lang="it-IT" b="0" i="1" dirty="0">
                <a:solidFill>
                  <a:srgbClr val="1A3040"/>
                </a:solidFill>
                <a:effectLst/>
                <a:latin typeface="garamoun-regular"/>
              </a:rPr>
              <a:t> </a:t>
            </a:r>
            <a:r>
              <a:rPr lang="it-IT" b="0" i="1" dirty="0" err="1">
                <a:solidFill>
                  <a:srgbClr val="1A3040"/>
                </a:solidFill>
                <a:effectLst/>
                <a:latin typeface="garamoun-regular"/>
              </a:rPr>
              <a:t>Polyposis</a:t>
            </a:r>
            <a:r>
              <a:rPr lang="it-IT" b="0" i="1" dirty="0">
                <a:solidFill>
                  <a:srgbClr val="1A3040"/>
                </a:solidFill>
                <a:effectLst/>
                <a:latin typeface="garamoun-regular"/>
              </a:rPr>
              <a:t> Coli</a:t>
            </a:r>
            <a:r>
              <a:rPr lang="it-IT" b="0" i="0" dirty="0">
                <a:solidFill>
                  <a:srgbClr val="1A3040"/>
                </a:solidFill>
                <a:effectLst/>
                <a:latin typeface="garamoun-regular"/>
              </a:rPr>
              <a:t>) possono invece provocare la </a:t>
            </a:r>
            <a:r>
              <a:rPr lang="it-IT" b="1" i="0" dirty="0">
                <a:solidFill>
                  <a:srgbClr val="1A3040"/>
                </a:solidFill>
                <a:effectLst/>
                <a:latin typeface="garamoun-bold"/>
              </a:rPr>
              <a:t>poliposi adenomatosa familiare</a:t>
            </a:r>
            <a:r>
              <a:rPr lang="it-IT" b="0" i="0" dirty="0">
                <a:solidFill>
                  <a:srgbClr val="1A3040"/>
                </a:solidFill>
                <a:effectLst/>
                <a:latin typeface="garamoun-regular"/>
              </a:rPr>
              <a:t>, che si manifesta con la formazione nell'intestino, fin dalla più giovane età, di centinaia di polipi, che con il passare del tempo tendono a diventare cancerosi.</a:t>
            </a:r>
          </a:p>
          <a:p>
            <a:pPr algn="l"/>
            <a:r>
              <a:rPr lang="it-IT" b="0" i="0" dirty="0">
                <a:solidFill>
                  <a:srgbClr val="1A3040"/>
                </a:solidFill>
                <a:effectLst/>
                <a:latin typeface="garamoun-regular"/>
              </a:rPr>
              <a:t>Anche la </a:t>
            </a:r>
            <a:r>
              <a:rPr lang="it-IT" b="1" i="0" dirty="0">
                <a:solidFill>
                  <a:srgbClr val="1A3040"/>
                </a:solidFill>
                <a:effectLst/>
                <a:latin typeface="garamoun-bold"/>
              </a:rPr>
              <a:t>sindrome di Lynch</a:t>
            </a:r>
            <a:r>
              <a:rPr lang="it-IT" b="0" i="0" dirty="0">
                <a:solidFill>
                  <a:srgbClr val="1A3040"/>
                </a:solidFill>
                <a:effectLst/>
                <a:latin typeface="garamoun-regular"/>
              </a:rPr>
              <a:t>, come altre, aumenta il rischio di cancro al colon, pur in assenza di un gran numero di polipi: alle mutazioni genetiche che la determinano si associa nelle donne anche un maggior rischio di tumore dell'utero e dell'ovaio.</a:t>
            </a:r>
          </a:p>
          <a:p>
            <a:pPr algn="l"/>
            <a:r>
              <a:rPr lang="it-IT" b="0" i="0" dirty="0">
                <a:solidFill>
                  <a:srgbClr val="1A3040"/>
                </a:solidFill>
                <a:effectLst/>
                <a:latin typeface="garamoun-regular"/>
              </a:rPr>
              <a:t>Un difetto nel gene che codifica per la </a:t>
            </a:r>
            <a:r>
              <a:rPr lang="it-IT" b="1" i="0" dirty="0">
                <a:solidFill>
                  <a:srgbClr val="1A3040"/>
                </a:solidFill>
                <a:effectLst/>
                <a:latin typeface="garamoun-bold"/>
              </a:rPr>
              <a:t>proteina p53</a:t>
            </a:r>
            <a:r>
              <a:rPr lang="it-IT" b="0" i="0" dirty="0">
                <a:solidFill>
                  <a:srgbClr val="1A3040"/>
                </a:solidFill>
                <a:effectLst/>
                <a:latin typeface="garamoun-regular"/>
              </a:rPr>
              <a:t>, un importante oncosoppressore, provoca la </a:t>
            </a:r>
            <a:r>
              <a:rPr lang="it-IT" b="1" i="0" dirty="0">
                <a:solidFill>
                  <a:srgbClr val="1A3040"/>
                </a:solidFill>
                <a:effectLst/>
                <a:latin typeface="garamoun-bold"/>
              </a:rPr>
              <a:t>sindrome di Li-Fraumeni</a:t>
            </a:r>
            <a:r>
              <a:rPr lang="it-IT" b="0" i="0" dirty="0">
                <a:solidFill>
                  <a:srgbClr val="1A3040"/>
                </a:solidFill>
                <a:effectLst/>
                <a:latin typeface="garamoun-regular"/>
              </a:rPr>
              <a:t>, in cui si riscontra un aumento del rischio di tumore al seno e al cervello, osteosarcomi, tumori dei tessuti molli e delle ghiandole surrenali.</a:t>
            </a:r>
          </a:p>
          <a:p>
            <a:pPr algn="l"/>
            <a:r>
              <a:rPr lang="it-IT" b="0" i="0" dirty="0">
                <a:solidFill>
                  <a:srgbClr val="1A3040"/>
                </a:solidFill>
                <a:effectLst/>
                <a:latin typeface="garamoun-regular"/>
              </a:rPr>
              <a:t>Altre sindromi, raggruppate sotto la sigla </a:t>
            </a:r>
            <a:r>
              <a:rPr lang="it-IT" b="1" i="0" dirty="0">
                <a:solidFill>
                  <a:srgbClr val="1A3040"/>
                </a:solidFill>
                <a:effectLst/>
                <a:latin typeface="garamoun-bold"/>
              </a:rPr>
              <a:t>MEN</a:t>
            </a:r>
            <a:r>
              <a:rPr lang="it-IT" b="0" i="0" dirty="0">
                <a:solidFill>
                  <a:srgbClr val="1A3040"/>
                </a:solidFill>
                <a:effectLst/>
                <a:latin typeface="garamoun-regular"/>
              </a:rPr>
              <a:t> (</a:t>
            </a:r>
            <a:r>
              <a:rPr lang="it-IT" b="0" i="1" dirty="0">
                <a:solidFill>
                  <a:srgbClr val="1A3040"/>
                </a:solidFill>
                <a:effectLst/>
                <a:latin typeface="garamoun-regular"/>
              </a:rPr>
              <a:t>Multiple Endocrine Neoplasia</a:t>
            </a:r>
            <a:r>
              <a:rPr lang="it-IT" b="0" i="0" dirty="0">
                <a:solidFill>
                  <a:srgbClr val="1A3040"/>
                </a:solidFill>
                <a:effectLst/>
                <a:latin typeface="garamoun-regular"/>
              </a:rPr>
              <a:t>) sono caratterizzate da diverse combinazioni di tumori benigni e maligni in vari tessuti ghiandolari endocrini, dalla tiroide al pancreas, con formazioni tumorali in altri tessuti e talvolta anomalie di altro tipo.</a:t>
            </a:r>
          </a:p>
          <a:p>
            <a:endParaRPr lang="it-IT" dirty="0"/>
          </a:p>
        </p:txBody>
      </p:sp>
    </p:spTree>
    <p:extLst>
      <p:ext uri="{BB962C8B-B14F-4D97-AF65-F5344CB8AC3E}">
        <p14:creationId xmlns:p14="http://schemas.microsoft.com/office/powerpoint/2010/main" val="34758371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A24091D6-6870-1948-94DF-5A8D094395DB}"/>
              </a:ext>
            </a:extLst>
          </p:cNvPr>
          <p:cNvSpPr>
            <a:spLocks noGrp="1"/>
          </p:cNvSpPr>
          <p:nvPr>
            <p:ph type="title"/>
          </p:nvPr>
        </p:nvSpPr>
        <p:spPr>
          <a:xfrm>
            <a:off x="981075" y="0"/>
            <a:ext cx="10515600" cy="1325563"/>
          </a:xfrm>
        </p:spPr>
        <p:txBody>
          <a:bodyPr/>
          <a:lstStyle/>
          <a:p>
            <a:r>
              <a:rPr lang="it-IT" dirty="0"/>
              <a:t>Immunità e cancro</a:t>
            </a:r>
          </a:p>
        </p:txBody>
      </p:sp>
      <p:sp>
        <p:nvSpPr>
          <p:cNvPr id="3" name="Segnaposto contenuto 2">
            <a:extLst>
              <a:ext uri="{FF2B5EF4-FFF2-40B4-BE49-F238E27FC236}">
                <a16:creationId xmlns:a16="http://schemas.microsoft.com/office/drawing/2014/main" xmlns="" id="{59705BBF-A3AA-41C4-464A-AAEE6DA3C12E}"/>
              </a:ext>
            </a:extLst>
          </p:cNvPr>
          <p:cNvSpPr>
            <a:spLocks noGrp="1"/>
          </p:cNvSpPr>
          <p:nvPr>
            <p:ph idx="1"/>
          </p:nvPr>
        </p:nvSpPr>
        <p:spPr>
          <a:xfrm>
            <a:off x="838200" y="1271589"/>
            <a:ext cx="10515600" cy="4486274"/>
          </a:xfrm>
        </p:spPr>
        <p:txBody>
          <a:bodyPr>
            <a:normAutofit fontScale="77500" lnSpcReduction="20000"/>
          </a:bodyPr>
          <a:lstStyle/>
          <a:p>
            <a:pPr algn="just"/>
            <a:r>
              <a:rPr lang="it-IT" b="1" i="0" dirty="0">
                <a:solidFill>
                  <a:srgbClr val="333333"/>
                </a:solidFill>
                <a:effectLst/>
                <a:latin typeface="Verdana" panose="020B0604030504040204" pitchFamily="34" charset="0"/>
              </a:rPr>
              <a:t>C’è un filo che lega </a:t>
            </a:r>
            <a:r>
              <a:rPr lang="it-IT" b="1" i="0" u="none" strike="noStrike" dirty="0">
                <a:solidFill>
                  <a:srgbClr val="007C86"/>
                </a:solidFill>
                <a:effectLst/>
                <a:latin typeface="Verdana" panose="020B0604030504040204" pitchFamily="34" charset="0"/>
                <a:hlinkClick r:id="rId2" tooltip="Visita la sezione Altre malattie croniche"/>
              </a:rPr>
              <a:t>malattie immunologiche e/o reumatiche</a:t>
            </a:r>
            <a:r>
              <a:rPr lang="it-IT" b="1" i="0" dirty="0">
                <a:solidFill>
                  <a:srgbClr val="333333"/>
                </a:solidFill>
                <a:effectLst/>
                <a:latin typeface="Verdana" panose="020B0604030504040204" pitchFamily="34" charset="0"/>
              </a:rPr>
              <a:t> e </a:t>
            </a:r>
            <a:r>
              <a:rPr lang="it-IT" b="1" i="0" u="none" strike="noStrike" dirty="0">
                <a:solidFill>
                  <a:srgbClr val="007C86"/>
                </a:solidFill>
                <a:effectLst/>
                <a:latin typeface="Verdana" panose="020B0604030504040204" pitchFamily="34" charset="0"/>
                <a:hlinkClick r:id="rId3" tooltip="Visita la sezione di OMaR dedicata ai tumori rari"/>
              </a:rPr>
              <a:t>neoplastiche</a:t>
            </a:r>
            <a:r>
              <a:rPr lang="it-IT" u="none" strike="noStrike" dirty="0">
                <a:solidFill>
                  <a:srgbClr val="333333"/>
                </a:solidFill>
                <a:latin typeface="Verdana" panose="020B0604030504040204" pitchFamily="34" charset="0"/>
              </a:rPr>
              <a:t>.</a:t>
            </a:r>
          </a:p>
          <a:p>
            <a:pPr algn="just"/>
            <a:r>
              <a:rPr lang="it-IT" b="0" i="0" dirty="0">
                <a:solidFill>
                  <a:srgbClr val="333333"/>
                </a:solidFill>
                <a:effectLst/>
                <a:latin typeface="Verdana" panose="020B0604030504040204" pitchFamily="34" charset="0"/>
              </a:rPr>
              <a:t>La maggiore incidenza di questi eventi è legata al meccanismo patogenetico della malattia infiammatoria autoimmune.</a:t>
            </a:r>
          </a:p>
          <a:p>
            <a:pPr algn="just"/>
            <a:r>
              <a:rPr lang="it-IT" b="0" i="0" dirty="0">
                <a:solidFill>
                  <a:srgbClr val="333333"/>
                </a:solidFill>
                <a:effectLst/>
                <a:latin typeface="Verdana" panose="020B0604030504040204" pitchFamily="34" charset="0"/>
              </a:rPr>
              <a:t>Le ricerche del Department of Medicine Solna del Karolinska </a:t>
            </a:r>
            <a:r>
              <a:rPr lang="it-IT" b="0" i="0" dirty="0" err="1">
                <a:solidFill>
                  <a:srgbClr val="333333"/>
                </a:solidFill>
                <a:effectLst/>
                <a:latin typeface="Verdana" panose="020B0604030504040204" pitchFamily="34" charset="0"/>
              </a:rPr>
              <a:t>Institutet</a:t>
            </a:r>
            <a:r>
              <a:rPr lang="it-IT" b="0" i="0" dirty="0">
                <a:solidFill>
                  <a:srgbClr val="333333"/>
                </a:solidFill>
                <a:effectLst/>
                <a:latin typeface="Verdana" panose="020B0604030504040204" pitchFamily="34" charset="0"/>
              </a:rPr>
              <a:t> di Stoccolma hanno messo in evidenza l’aumentato </a:t>
            </a:r>
            <a:r>
              <a:rPr lang="it-IT" b="1" i="0" dirty="0">
                <a:solidFill>
                  <a:srgbClr val="333333"/>
                </a:solidFill>
                <a:effectLst/>
                <a:latin typeface="Verdana" panose="020B0604030504040204" pitchFamily="34" charset="0"/>
              </a:rPr>
              <a:t>rischio di incidenza del tumore del collo dell’utero nelle pazienti con LES</a:t>
            </a:r>
            <a:r>
              <a:rPr lang="it-IT" b="0" i="0" dirty="0">
                <a:solidFill>
                  <a:srgbClr val="333333"/>
                </a:solidFill>
                <a:effectLst/>
                <a:latin typeface="Verdana" panose="020B0604030504040204" pitchFamily="34" charset="0"/>
              </a:rPr>
              <a:t>. </a:t>
            </a:r>
          </a:p>
          <a:p>
            <a:pPr algn="just"/>
            <a:r>
              <a:rPr lang="it-IT" b="0" i="0" dirty="0">
                <a:solidFill>
                  <a:srgbClr val="333333"/>
                </a:solidFill>
                <a:effectLst/>
                <a:latin typeface="Verdana" panose="020B0604030504040204" pitchFamily="34" charset="0"/>
              </a:rPr>
              <a:t>Altri studi, invece, hanno legato </a:t>
            </a:r>
            <a:r>
              <a:rPr lang="it-IT" b="1" i="0" dirty="0">
                <a:solidFill>
                  <a:srgbClr val="333333"/>
                </a:solidFill>
                <a:effectLst/>
                <a:latin typeface="Verdana" panose="020B0604030504040204" pitchFamily="34" charset="0"/>
              </a:rPr>
              <a:t>sindrome di </a:t>
            </a:r>
            <a:r>
              <a:rPr lang="it-IT" b="1" i="0" dirty="0" err="1">
                <a:solidFill>
                  <a:srgbClr val="333333"/>
                </a:solidFill>
                <a:effectLst/>
                <a:latin typeface="Verdana" panose="020B0604030504040204" pitchFamily="34" charset="0"/>
              </a:rPr>
              <a:t>Sjögren</a:t>
            </a:r>
            <a:r>
              <a:rPr lang="it-IT" b="1" i="0" dirty="0">
                <a:solidFill>
                  <a:srgbClr val="333333"/>
                </a:solidFill>
                <a:effectLst/>
                <a:latin typeface="Verdana" panose="020B0604030504040204" pitchFamily="34" charset="0"/>
              </a:rPr>
              <a:t> e linfoma</a:t>
            </a:r>
            <a:r>
              <a:rPr lang="it-IT" b="0" i="0" dirty="0">
                <a:solidFill>
                  <a:srgbClr val="333333"/>
                </a:solidFill>
                <a:effectLst/>
                <a:latin typeface="Verdana" panose="020B0604030504040204" pitchFamily="34" charset="0"/>
              </a:rPr>
              <a:t>, </a:t>
            </a:r>
            <a:r>
              <a:rPr lang="it-IT" b="1" i="0" dirty="0">
                <a:solidFill>
                  <a:srgbClr val="333333"/>
                </a:solidFill>
                <a:effectLst/>
                <a:latin typeface="Verdana" panose="020B0604030504040204" pitchFamily="34" charset="0"/>
              </a:rPr>
              <a:t>artrite reumatoide e maggiore probabilità di tumore polmonare e linfoma</a:t>
            </a:r>
            <a:r>
              <a:rPr lang="it-IT" b="0" i="0" dirty="0">
                <a:solidFill>
                  <a:srgbClr val="333333"/>
                </a:solidFill>
                <a:effectLst/>
                <a:latin typeface="Verdana" panose="020B0604030504040204" pitchFamily="34" charset="0"/>
              </a:rPr>
              <a:t>. I fattori di rischio principali sono la durata e l’attività della malattia. Questo è un altro motivo per sottolineare quanto sia importante mantenere l’attività infiammatoria della malattia ai livelli più bassi possibili, anche grazie alla scelta del farmaco più adatto al caso del paziente.</a:t>
            </a:r>
          </a:p>
          <a:p>
            <a:pPr algn="just"/>
            <a:r>
              <a:rPr lang="it-IT" dirty="0">
                <a:solidFill>
                  <a:srgbClr val="333333"/>
                </a:solidFill>
                <a:latin typeface="Verdana" panose="020B0604030504040204" pitchFamily="34" charset="0"/>
              </a:rPr>
              <a:t>In questi soggetti è fondamentale tutta la prevenzione che possiamo mettere in atto.</a:t>
            </a:r>
            <a:endParaRPr lang="it-IT" b="0" i="0" dirty="0">
              <a:solidFill>
                <a:srgbClr val="333333"/>
              </a:solidFill>
              <a:effectLst/>
              <a:latin typeface="Verdana" panose="020B0604030504040204" pitchFamily="34" charset="0"/>
            </a:endParaRPr>
          </a:p>
          <a:p>
            <a:endParaRPr lang="it-IT" dirty="0"/>
          </a:p>
        </p:txBody>
      </p:sp>
    </p:spTree>
    <p:extLst>
      <p:ext uri="{BB962C8B-B14F-4D97-AF65-F5344CB8AC3E}">
        <p14:creationId xmlns:p14="http://schemas.microsoft.com/office/powerpoint/2010/main" val="308097992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egnaposto contenuto 3">
            <a:extLst>
              <a:ext uri="{FF2B5EF4-FFF2-40B4-BE49-F238E27FC236}">
                <a16:creationId xmlns:a16="http://schemas.microsoft.com/office/drawing/2014/main" xmlns="" id="{0A6C9654-858E-ED14-2634-8FF73CC33FA9}"/>
              </a:ext>
            </a:extLst>
          </p:cNvPr>
          <p:cNvPicPr>
            <a:picLocks noGrp="1" noChangeAspect="1"/>
          </p:cNvPicPr>
          <p:nvPr>
            <p:ph idx="1"/>
          </p:nvPr>
        </p:nvPicPr>
        <p:blipFill>
          <a:blip r:embed="rId2">
            <a:extLst>
              <a:ext uri="{BEBA8EAE-BF5A-486C-A8C5-ECC9F3942E4B}">
                <a14:imgProps xmlns:a14="http://schemas.microsoft.com/office/drawing/2010/main">
                  <a14:imgLayer r:embed="rId3">
                    <a14:imgEffect>
                      <a14:sharpenSoften amount="100000"/>
                    </a14:imgEffect>
                    <a14:imgEffect>
                      <a14:brightnessContrast bright="-4000" contrast="-26000"/>
                    </a14:imgEffect>
                  </a14:imgLayer>
                </a14:imgProps>
              </a:ext>
            </a:extLst>
          </a:blip>
          <a:stretch>
            <a:fillRect/>
          </a:stretch>
        </p:blipFill>
        <p:spPr>
          <a:xfrm>
            <a:off x="3391754" y="326327"/>
            <a:ext cx="5408492" cy="6091046"/>
          </a:xfrm>
          <a:prstGeom prst="rect">
            <a:avLst/>
          </a:prstGeom>
        </p:spPr>
      </p:pic>
    </p:spTree>
    <p:extLst>
      <p:ext uri="{BB962C8B-B14F-4D97-AF65-F5344CB8AC3E}">
        <p14:creationId xmlns:p14="http://schemas.microsoft.com/office/powerpoint/2010/main" val="181868818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844D9E43-A0EC-4E0F-720F-ED44A298D632}"/>
              </a:ext>
            </a:extLst>
          </p:cNvPr>
          <p:cNvSpPr>
            <a:spLocks noGrp="1"/>
          </p:cNvSpPr>
          <p:nvPr>
            <p:ph type="title"/>
          </p:nvPr>
        </p:nvSpPr>
        <p:spPr/>
        <p:txBody>
          <a:bodyPr/>
          <a:lstStyle/>
          <a:p>
            <a:r>
              <a:rPr lang="it-IT" dirty="0"/>
              <a:t>Diabete e cancro</a:t>
            </a:r>
          </a:p>
        </p:txBody>
      </p:sp>
      <p:sp>
        <p:nvSpPr>
          <p:cNvPr id="3" name="Segnaposto contenuto 2">
            <a:extLst>
              <a:ext uri="{FF2B5EF4-FFF2-40B4-BE49-F238E27FC236}">
                <a16:creationId xmlns:a16="http://schemas.microsoft.com/office/drawing/2014/main" xmlns="" id="{58D84D46-5A74-DC2B-C61A-2EA3AD529B72}"/>
              </a:ext>
            </a:extLst>
          </p:cNvPr>
          <p:cNvSpPr>
            <a:spLocks noGrp="1"/>
          </p:cNvSpPr>
          <p:nvPr>
            <p:ph idx="1"/>
          </p:nvPr>
        </p:nvSpPr>
        <p:spPr>
          <a:xfrm>
            <a:off x="838200" y="1439862"/>
            <a:ext cx="10515600" cy="4351338"/>
          </a:xfrm>
        </p:spPr>
        <p:txBody>
          <a:bodyPr>
            <a:normAutofit fontScale="92500"/>
          </a:bodyPr>
          <a:lstStyle/>
          <a:p>
            <a:r>
              <a:rPr lang="it-IT" b="0" i="0" dirty="0">
                <a:solidFill>
                  <a:srgbClr val="1A3040"/>
                </a:solidFill>
                <a:effectLst/>
                <a:latin typeface="garamoun-regular"/>
              </a:rPr>
              <a:t>Il diabete e il cancro sono due patologie croniche la cui </a:t>
            </a:r>
            <a:r>
              <a:rPr lang="it-IT" b="1" i="0" dirty="0">
                <a:solidFill>
                  <a:srgbClr val="1A3040"/>
                </a:solidFill>
                <a:effectLst/>
                <a:latin typeface="garamoun-bold"/>
              </a:rPr>
              <a:t>diffusione</a:t>
            </a:r>
            <a:r>
              <a:rPr lang="it-IT" b="0" i="0" dirty="0">
                <a:solidFill>
                  <a:srgbClr val="1A3040"/>
                </a:solidFill>
                <a:effectLst/>
                <a:latin typeface="garamoun-regular"/>
              </a:rPr>
              <a:t> è</a:t>
            </a:r>
            <a:r>
              <a:rPr lang="it-IT" b="1" i="0" dirty="0">
                <a:solidFill>
                  <a:srgbClr val="1A3040"/>
                </a:solidFill>
                <a:effectLst/>
                <a:latin typeface="garamoun-bold"/>
              </a:rPr>
              <a:t> in costante aumento nel mondo</a:t>
            </a:r>
            <a:r>
              <a:rPr lang="it-IT" b="0" i="0" dirty="0">
                <a:solidFill>
                  <a:srgbClr val="1A3040"/>
                </a:solidFill>
                <a:effectLst/>
                <a:latin typeface="garamoun-regular"/>
              </a:rPr>
              <a:t>. Gli studi epidemiologici suggeriscono che le persone che soffrono di diabete, in particolare di </a:t>
            </a:r>
            <a:r>
              <a:rPr lang="it-IT" b="1" i="0" dirty="0">
                <a:solidFill>
                  <a:srgbClr val="1A3040"/>
                </a:solidFill>
                <a:effectLst/>
                <a:latin typeface="garamoun-bold"/>
              </a:rPr>
              <a:t>diabete di tipo 2</a:t>
            </a:r>
            <a:r>
              <a:rPr lang="it-IT" b="0" i="0" dirty="0">
                <a:solidFill>
                  <a:srgbClr val="1A3040"/>
                </a:solidFill>
                <a:effectLst/>
                <a:latin typeface="garamoun-regular"/>
              </a:rPr>
              <a:t>, corrano </a:t>
            </a:r>
            <a:r>
              <a:rPr lang="it-IT" b="1" i="0" dirty="0">
                <a:solidFill>
                  <a:srgbClr val="1A3040"/>
                </a:solidFill>
                <a:effectLst/>
                <a:latin typeface="garamoun-bold"/>
              </a:rPr>
              <a:t>un rischio maggiore di sviluppare alcuni tipi di tumori</a:t>
            </a:r>
            <a:r>
              <a:rPr lang="it-IT" b="0" i="0" dirty="0">
                <a:solidFill>
                  <a:srgbClr val="1A3040"/>
                </a:solidFill>
                <a:effectLst/>
                <a:latin typeface="garamoun-regular"/>
              </a:rPr>
              <a:t> (pancreas, fegato, endometrio, colon-retto, seno, vescica). </a:t>
            </a:r>
          </a:p>
          <a:p>
            <a:r>
              <a:rPr lang="it-IT" b="0" i="0" dirty="0">
                <a:solidFill>
                  <a:srgbClr val="1A3040"/>
                </a:solidFill>
                <a:effectLst/>
                <a:latin typeface="garamoun-regular"/>
              </a:rPr>
              <a:t>I </a:t>
            </a:r>
            <a:r>
              <a:rPr lang="it-IT" b="1" i="0" dirty="0">
                <a:solidFill>
                  <a:srgbClr val="1A3040"/>
                </a:solidFill>
                <a:effectLst/>
                <a:latin typeface="garamoun-bold"/>
              </a:rPr>
              <a:t>meccanismi biologici</a:t>
            </a:r>
            <a:r>
              <a:rPr lang="it-IT" b="0" i="0" dirty="0">
                <a:solidFill>
                  <a:srgbClr val="1A3040"/>
                </a:solidFill>
                <a:effectLst/>
                <a:latin typeface="garamoun-regular"/>
              </a:rPr>
              <a:t> che determinano questa associazione non sono chiari, anche se è plausibile che siano coinvolte </a:t>
            </a:r>
            <a:r>
              <a:rPr lang="it-IT" b="1" i="0" dirty="0">
                <a:solidFill>
                  <a:srgbClr val="1A3040"/>
                </a:solidFill>
                <a:effectLst/>
                <a:latin typeface="garamoun-bold"/>
              </a:rPr>
              <a:t>le risposte cellulari a livelli elevati di zuccheri e insulina, e inoltre l’infiammazione</a:t>
            </a:r>
            <a:r>
              <a:rPr lang="it-IT" b="0" i="0" dirty="0">
                <a:solidFill>
                  <a:srgbClr val="1A3040"/>
                </a:solidFill>
                <a:effectLst/>
                <a:latin typeface="garamoun-regular"/>
              </a:rPr>
              <a:t>. </a:t>
            </a:r>
          </a:p>
          <a:p>
            <a:r>
              <a:rPr lang="it-IT" b="0" i="0" dirty="0">
                <a:solidFill>
                  <a:srgbClr val="1A3040"/>
                </a:solidFill>
                <a:effectLst/>
                <a:latin typeface="garamoun-regular"/>
              </a:rPr>
              <a:t>Gli esperti ritengono che l’associazione sia almeno in parte dovuta a </a:t>
            </a:r>
            <a:r>
              <a:rPr lang="it-IT" b="1" i="0" dirty="0">
                <a:solidFill>
                  <a:srgbClr val="1A3040"/>
                </a:solidFill>
                <a:effectLst/>
                <a:latin typeface="garamoun-bold"/>
              </a:rPr>
              <a:t>fattori di rischio condivisi per le due malattie</a:t>
            </a:r>
            <a:r>
              <a:rPr lang="it-IT" b="0" i="0" dirty="0">
                <a:solidFill>
                  <a:srgbClr val="1A3040"/>
                </a:solidFill>
                <a:effectLst/>
                <a:latin typeface="garamoun-regular"/>
              </a:rPr>
              <a:t>, come invecchiamento, obesità, alimentazione poco equilibrata e inattività fisica. </a:t>
            </a:r>
            <a:endParaRPr lang="it-IT" dirty="0"/>
          </a:p>
        </p:txBody>
      </p:sp>
    </p:spTree>
    <p:extLst>
      <p:ext uri="{BB962C8B-B14F-4D97-AF65-F5344CB8AC3E}">
        <p14:creationId xmlns:p14="http://schemas.microsoft.com/office/powerpoint/2010/main" val="294258821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3BF3D30C-3B36-68E3-274B-27AC2480865A}"/>
              </a:ext>
            </a:extLst>
          </p:cNvPr>
          <p:cNvSpPr>
            <a:spLocks noGrp="1"/>
          </p:cNvSpPr>
          <p:nvPr>
            <p:ph type="title"/>
          </p:nvPr>
        </p:nvSpPr>
        <p:spPr/>
        <p:txBody>
          <a:bodyPr/>
          <a:lstStyle/>
          <a:p>
            <a:r>
              <a:rPr lang="it-IT" dirty="0"/>
              <a:t>Stress e cancro</a:t>
            </a:r>
          </a:p>
        </p:txBody>
      </p:sp>
      <p:sp>
        <p:nvSpPr>
          <p:cNvPr id="3" name="Segnaposto contenuto 2">
            <a:extLst>
              <a:ext uri="{FF2B5EF4-FFF2-40B4-BE49-F238E27FC236}">
                <a16:creationId xmlns:a16="http://schemas.microsoft.com/office/drawing/2014/main" xmlns="" id="{F5CD83EC-6AE6-0FCE-3F67-356966DFB4BD}"/>
              </a:ext>
            </a:extLst>
          </p:cNvPr>
          <p:cNvSpPr>
            <a:spLocks noGrp="1"/>
          </p:cNvSpPr>
          <p:nvPr>
            <p:ph idx="1"/>
          </p:nvPr>
        </p:nvSpPr>
        <p:spPr>
          <a:xfrm>
            <a:off x="838200" y="1497013"/>
            <a:ext cx="10515600" cy="4351338"/>
          </a:xfrm>
        </p:spPr>
        <p:txBody>
          <a:bodyPr>
            <a:normAutofit fontScale="92500" lnSpcReduction="10000"/>
          </a:bodyPr>
          <a:lstStyle/>
          <a:p>
            <a:r>
              <a:rPr lang="it-IT" b="0" i="0" dirty="0">
                <a:solidFill>
                  <a:srgbClr val="1A3040"/>
                </a:solidFill>
                <a:effectLst/>
                <a:latin typeface="garamoun-regular"/>
              </a:rPr>
              <a:t>Per quanto riguarda il cancro, allo stato attuale </a:t>
            </a:r>
            <a:r>
              <a:rPr lang="it-IT" b="1" i="0" dirty="0">
                <a:solidFill>
                  <a:srgbClr val="1A3040"/>
                </a:solidFill>
                <a:effectLst/>
                <a:latin typeface="garamoun-bold"/>
              </a:rPr>
              <a:t>non c'è alcuna ricerca che abbia dimostrato in maniera convincente un legame tra esposizione allo stress - per quanto intenso e prolungato - e l'insorgenza di una neoplasia</a:t>
            </a:r>
            <a:r>
              <a:rPr lang="it-IT" b="0" i="0" dirty="0">
                <a:solidFill>
                  <a:srgbClr val="1A3040"/>
                </a:solidFill>
                <a:effectLst/>
                <a:latin typeface="garamoun-regular"/>
              </a:rPr>
              <a:t>. In passato alcuni studi, condotti prevalentemente in piccoli gruppi di donne, avevano suggerito una relazione, in particolare con il rischio di tumore mammario, che però non è stata confermata. Peraltro i metodi utilizzati non erano molto affidabili</a:t>
            </a:r>
          </a:p>
          <a:p>
            <a:r>
              <a:rPr lang="it-IT" dirty="0">
                <a:solidFill>
                  <a:srgbClr val="1A3040"/>
                </a:solidFill>
                <a:latin typeface="garamoun-regular"/>
              </a:rPr>
              <a:t>N</a:t>
            </a:r>
            <a:r>
              <a:rPr lang="it-IT" b="0" i="0" dirty="0">
                <a:solidFill>
                  <a:srgbClr val="1A3040"/>
                </a:solidFill>
                <a:effectLst/>
                <a:latin typeface="garamoun-regular"/>
              </a:rPr>
              <a:t>el 2013 </a:t>
            </a:r>
            <a:r>
              <a:rPr lang="it-IT" b="0" i="0" u="sng" strike="noStrike" dirty="0">
                <a:effectLst/>
                <a:latin typeface="garamoun-bold"/>
                <a:hlinkClick r:id="rId2">
                  <a:extLst>
                    <a:ext uri="{A12FA001-AC4F-418D-AE19-62706E023703}">
                      <ahyp:hlinkClr xmlns:ahyp="http://schemas.microsoft.com/office/drawing/2018/hyperlinkcolor" xmlns="" val="tx"/>
                    </a:ext>
                  </a:extLst>
                </a:hlinkClick>
              </a:rPr>
              <a:t>un'ampia metanalisi</a:t>
            </a:r>
            <a:r>
              <a:rPr lang="it-IT" b="0" i="0" u="sng" strike="noStrike" dirty="0">
                <a:effectLst/>
                <a:latin typeface="garamoun-bold"/>
              </a:rPr>
              <a:t> </a:t>
            </a:r>
            <a:r>
              <a:rPr lang="it-IT" b="0" i="0" dirty="0">
                <a:solidFill>
                  <a:srgbClr val="1A3040"/>
                </a:solidFill>
                <a:effectLst/>
                <a:latin typeface="garamoun-regular"/>
              </a:rPr>
              <a:t>ha verificato l'effetto dello stress legato al lavoro in più di 116.000 uomini e donne residenti in vari Paesi europei, che sono stati seguiti per oltre 12 anni. </a:t>
            </a:r>
          </a:p>
          <a:p>
            <a:r>
              <a:rPr lang="it-IT" b="0" i="0" dirty="0">
                <a:solidFill>
                  <a:srgbClr val="1A3040"/>
                </a:solidFill>
                <a:effectLst/>
                <a:latin typeface="garamoun-regular"/>
              </a:rPr>
              <a:t> Il risultato ha indicato che </a:t>
            </a:r>
            <a:r>
              <a:rPr lang="it-IT" b="1" i="0" dirty="0">
                <a:solidFill>
                  <a:srgbClr val="1A3040"/>
                </a:solidFill>
                <a:effectLst/>
                <a:latin typeface="garamoun-bold"/>
              </a:rPr>
              <a:t>non c'è nesso tra questo tipo di stress e il rischio di tumore a intestino, polmone, seno o prostata</a:t>
            </a:r>
            <a:r>
              <a:rPr lang="it-IT" b="0" i="0" dirty="0">
                <a:solidFill>
                  <a:srgbClr val="1A3040"/>
                </a:solidFill>
                <a:effectLst/>
                <a:latin typeface="garamoun-regular"/>
              </a:rPr>
              <a:t>.</a:t>
            </a:r>
          </a:p>
        </p:txBody>
      </p:sp>
    </p:spTree>
    <p:extLst>
      <p:ext uri="{BB962C8B-B14F-4D97-AF65-F5344CB8AC3E}">
        <p14:creationId xmlns:p14="http://schemas.microsoft.com/office/powerpoint/2010/main" val="15534521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xmlns="" id="{57AD1987-2643-9C01-FC16-77E633488D22}"/>
              </a:ext>
            </a:extLst>
          </p:cNvPr>
          <p:cNvSpPr>
            <a:spLocks noGrp="1"/>
          </p:cNvSpPr>
          <p:nvPr>
            <p:ph idx="1"/>
          </p:nvPr>
        </p:nvSpPr>
        <p:spPr>
          <a:xfrm>
            <a:off x="838200" y="757237"/>
            <a:ext cx="10515600" cy="4957763"/>
          </a:xfrm>
        </p:spPr>
        <p:txBody>
          <a:bodyPr>
            <a:normAutofit fontScale="40000" lnSpcReduction="20000"/>
          </a:bodyPr>
          <a:lstStyle/>
          <a:p>
            <a:pPr marL="0" indent="0">
              <a:buNone/>
            </a:pPr>
            <a:r>
              <a:rPr lang="it-IT" sz="7000" dirty="0"/>
              <a:t>Il tema è vastissimo, e certamente superiore alle mie possibilità di affrontarlo, ma cerchiamo di cogliere alcuni punti essenziali e utili praticamente. </a:t>
            </a:r>
          </a:p>
          <a:p>
            <a:pPr marL="0" indent="0">
              <a:buNone/>
            </a:pPr>
            <a:r>
              <a:rPr lang="it-IT" sz="7000" dirty="0"/>
              <a:t>Dato l’intento divulgativo, le fonti di questo intervento sono state tratte dai media di comune diffusione e da Internet, evitando di scendere in incomprensibili tecnicismi da addetti ai lavori.</a:t>
            </a:r>
          </a:p>
          <a:p>
            <a:pPr marL="0" indent="0">
              <a:buNone/>
            </a:pPr>
            <a:r>
              <a:rPr lang="it-IT" sz="7000" dirty="0"/>
              <a:t>Alcuni argomenti saranno esposti più volte nella relazione, magari da punti di vista diversi e integrabili tra loro.</a:t>
            </a:r>
          </a:p>
          <a:p>
            <a:pPr marL="0" indent="0">
              <a:buNone/>
            </a:pPr>
            <a:r>
              <a:rPr lang="it-IT" sz="7000" dirty="0"/>
              <a:t>Potete interrompere in ogni momento per domande o chiarimenti. Cercherò di rispondere per quanto posso.</a:t>
            </a:r>
          </a:p>
          <a:p>
            <a:pPr marL="0" indent="0">
              <a:buNone/>
            </a:pPr>
            <a:r>
              <a:rPr lang="it-IT" sz="7000" dirty="0"/>
              <a:t>Queste diapositive saranno a breve pubblicate nel mio sito internet </a:t>
            </a:r>
            <a:r>
              <a:rPr lang="it-IT" sz="7000" dirty="0">
                <a:hlinkClick r:id="rId2"/>
              </a:rPr>
              <a:t>www.dottormassa.it</a:t>
            </a:r>
            <a:r>
              <a:rPr lang="it-IT" sz="7000" dirty="0"/>
              <a:t> e potranno quindi essere liberamente rilette e consultate.</a:t>
            </a:r>
          </a:p>
          <a:p>
            <a:pPr marL="0" indent="0">
              <a:buNone/>
            </a:pPr>
            <a:endParaRPr lang="it-IT" sz="3600" dirty="0"/>
          </a:p>
          <a:p>
            <a:pPr marL="0" indent="0">
              <a:buNone/>
            </a:pPr>
            <a:endParaRPr lang="it-IT" sz="3600" dirty="0"/>
          </a:p>
        </p:txBody>
      </p:sp>
    </p:spTree>
    <p:extLst>
      <p:ext uri="{BB962C8B-B14F-4D97-AF65-F5344CB8AC3E}">
        <p14:creationId xmlns:p14="http://schemas.microsoft.com/office/powerpoint/2010/main" val="396665344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ACF09CC9-F15F-993E-7556-FEFB1E779D35}"/>
              </a:ext>
            </a:extLst>
          </p:cNvPr>
          <p:cNvSpPr>
            <a:spLocks noGrp="1"/>
          </p:cNvSpPr>
          <p:nvPr>
            <p:ph type="title"/>
          </p:nvPr>
        </p:nvSpPr>
        <p:spPr/>
        <p:txBody>
          <a:bodyPr/>
          <a:lstStyle/>
          <a:p>
            <a:endParaRPr lang="it-IT" dirty="0"/>
          </a:p>
        </p:txBody>
      </p:sp>
      <p:sp>
        <p:nvSpPr>
          <p:cNvPr id="3" name="Segnaposto contenuto 2">
            <a:extLst>
              <a:ext uri="{FF2B5EF4-FFF2-40B4-BE49-F238E27FC236}">
                <a16:creationId xmlns:a16="http://schemas.microsoft.com/office/drawing/2014/main" xmlns="" id="{062D155F-251E-E135-186F-D050C27189D3}"/>
              </a:ext>
            </a:extLst>
          </p:cNvPr>
          <p:cNvSpPr>
            <a:spLocks noGrp="1"/>
          </p:cNvSpPr>
          <p:nvPr>
            <p:ph idx="1"/>
          </p:nvPr>
        </p:nvSpPr>
        <p:spPr>
          <a:xfrm>
            <a:off x="838200" y="1354137"/>
            <a:ext cx="10515600" cy="4351338"/>
          </a:xfrm>
        </p:spPr>
        <p:txBody>
          <a:bodyPr/>
          <a:lstStyle/>
          <a:p>
            <a:pPr marL="0" indent="0" algn="just">
              <a:buNone/>
            </a:pPr>
            <a:r>
              <a:rPr lang="it-IT" sz="4000" b="0" i="0" dirty="0">
                <a:solidFill>
                  <a:srgbClr val="1A3040"/>
                </a:solidFill>
                <a:effectLst/>
                <a:latin typeface="garamoun-regular"/>
              </a:rPr>
              <a:t>Si può comunque affermare che, come suggeriscono al MD Anderson Cancer Center, “lo stress crea un ambiente favorevole per lo sviluppo del tumore” e per questa ragione è importante cercare di evitarlo, rivolgendosi se necessario anche a esperti per il necessario supporto psicologico.</a:t>
            </a:r>
            <a:endParaRPr lang="it-IT" sz="4000" dirty="0"/>
          </a:p>
          <a:p>
            <a:endParaRPr lang="it-IT" dirty="0"/>
          </a:p>
        </p:txBody>
      </p:sp>
    </p:spTree>
    <p:extLst>
      <p:ext uri="{BB962C8B-B14F-4D97-AF65-F5344CB8AC3E}">
        <p14:creationId xmlns:p14="http://schemas.microsoft.com/office/powerpoint/2010/main" val="155621436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xmlns="" id="{93CD8B13-7C6E-779D-FC1A-FBD1DCF333BB}"/>
              </a:ext>
            </a:extLst>
          </p:cNvPr>
          <p:cNvSpPr>
            <a:spLocks noGrp="1"/>
          </p:cNvSpPr>
          <p:nvPr>
            <p:ph idx="1"/>
          </p:nvPr>
        </p:nvSpPr>
        <p:spPr>
          <a:xfrm>
            <a:off x="838200" y="1253331"/>
            <a:ext cx="10515600" cy="4351338"/>
          </a:xfrm>
        </p:spPr>
        <p:txBody>
          <a:bodyPr>
            <a:normAutofit fontScale="92500"/>
          </a:bodyPr>
          <a:lstStyle/>
          <a:p>
            <a:pPr marL="0" indent="0" algn="ctr">
              <a:buNone/>
            </a:pPr>
            <a:r>
              <a:rPr lang="it-IT" sz="8800" dirty="0"/>
              <a:t>Parte Seconda:</a:t>
            </a:r>
          </a:p>
          <a:p>
            <a:pPr marL="0" indent="0" algn="ctr">
              <a:buNone/>
            </a:pPr>
            <a:r>
              <a:rPr lang="it-IT" sz="8800" dirty="0"/>
              <a:t>La prevenzione primaria e secondaria del cancro</a:t>
            </a:r>
          </a:p>
        </p:txBody>
      </p:sp>
    </p:spTree>
    <p:extLst>
      <p:ext uri="{BB962C8B-B14F-4D97-AF65-F5344CB8AC3E}">
        <p14:creationId xmlns:p14="http://schemas.microsoft.com/office/powerpoint/2010/main" val="125157531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xmlns="" id="{336ED8F4-5C59-306A-9B73-0E196FCCBA6F}"/>
              </a:ext>
            </a:extLst>
          </p:cNvPr>
          <p:cNvSpPr>
            <a:spLocks noGrp="1"/>
          </p:cNvSpPr>
          <p:nvPr>
            <p:ph idx="1"/>
          </p:nvPr>
        </p:nvSpPr>
        <p:spPr>
          <a:xfrm>
            <a:off x="838200" y="1871850"/>
            <a:ext cx="10515600" cy="1957201"/>
          </a:xfrm>
        </p:spPr>
        <p:txBody>
          <a:bodyPr>
            <a:noAutofit/>
          </a:bodyPr>
          <a:lstStyle/>
          <a:p>
            <a:pPr marL="0" indent="0">
              <a:lnSpc>
                <a:spcPct val="107000"/>
              </a:lnSpc>
              <a:spcAft>
                <a:spcPts val="800"/>
              </a:spcAft>
              <a:buNone/>
            </a:pPr>
            <a:r>
              <a:rPr lang="it-IT" sz="3600" dirty="0">
                <a:effectLst/>
                <a:latin typeface="Calibri" panose="020F0502020204030204" pitchFamily="34" charset="0"/>
                <a:ea typeface="Calibri" panose="020F0502020204030204" pitchFamily="34" charset="0"/>
                <a:cs typeface="Times New Roman" panose="02020603050405020304" pitchFamily="18" charset="0"/>
              </a:rPr>
              <a:t>La prevenzione primaria si basa sulla modifica di stili di vita pericolosi come fumo di sigaretta, consumo di alcool, sovrappeso corporeo, sovraesposizione solare e sulla adozione di alcune vaccinazioni. </a:t>
            </a:r>
            <a:r>
              <a:rPr lang="it-IT" sz="3600" b="1" u="sng" dirty="0">
                <a:effectLst/>
                <a:latin typeface="Calibri" panose="020F0502020204030204" pitchFamily="34" charset="0"/>
                <a:ea typeface="Calibri" panose="020F0502020204030204" pitchFamily="34" charset="0"/>
                <a:cs typeface="Times New Roman" panose="02020603050405020304" pitchFamily="18" charset="0"/>
              </a:rPr>
              <a:t>Il suo fine è impedire la insorgenza del cancro</a:t>
            </a:r>
            <a:r>
              <a:rPr lang="it-IT" sz="3600" dirty="0">
                <a:effectLst/>
                <a:latin typeface="Calibri" panose="020F0502020204030204" pitchFamily="34" charset="0"/>
                <a:ea typeface="Calibri" panose="020F0502020204030204" pitchFamily="34" charset="0"/>
                <a:cs typeface="Times New Roman" panose="02020603050405020304" pitchFamily="18" charset="0"/>
              </a:rPr>
              <a:t>.</a:t>
            </a:r>
          </a:p>
          <a:p>
            <a:endParaRPr lang="it-IT" sz="3600" dirty="0"/>
          </a:p>
        </p:txBody>
      </p:sp>
    </p:spTree>
    <p:extLst>
      <p:ext uri="{BB962C8B-B14F-4D97-AF65-F5344CB8AC3E}">
        <p14:creationId xmlns:p14="http://schemas.microsoft.com/office/powerpoint/2010/main" val="78341045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87705E45-66CD-624B-A6A1-6D251F6F8D63}"/>
              </a:ext>
            </a:extLst>
          </p:cNvPr>
          <p:cNvSpPr>
            <a:spLocks noGrp="1"/>
          </p:cNvSpPr>
          <p:nvPr>
            <p:ph type="title"/>
          </p:nvPr>
        </p:nvSpPr>
        <p:spPr/>
        <p:txBody>
          <a:bodyPr/>
          <a:lstStyle/>
          <a:p>
            <a:endParaRPr lang="it-IT"/>
          </a:p>
        </p:txBody>
      </p:sp>
      <p:sp>
        <p:nvSpPr>
          <p:cNvPr id="3" name="Segnaposto contenuto 2">
            <a:extLst>
              <a:ext uri="{FF2B5EF4-FFF2-40B4-BE49-F238E27FC236}">
                <a16:creationId xmlns:a16="http://schemas.microsoft.com/office/drawing/2014/main" xmlns="" id="{B0F69A33-E539-AB1A-0786-A62EC5DA8C5D}"/>
              </a:ext>
            </a:extLst>
          </p:cNvPr>
          <p:cNvSpPr>
            <a:spLocks noGrp="1"/>
          </p:cNvSpPr>
          <p:nvPr>
            <p:ph idx="1"/>
          </p:nvPr>
        </p:nvSpPr>
        <p:spPr>
          <a:xfrm>
            <a:off x="838200" y="1027906"/>
            <a:ext cx="10515600" cy="4351338"/>
          </a:xfrm>
        </p:spPr>
        <p:txBody>
          <a:bodyPr/>
          <a:lstStyle/>
          <a:p>
            <a:pPr marL="0" indent="0" algn="just">
              <a:buNone/>
            </a:pPr>
            <a:r>
              <a:rPr lang="it-IT" sz="2800" dirty="0">
                <a:effectLst/>
                <a:latin typeface="Calibri" panose="020F0502020204030204" pitchFamily="34" charset="0"/>
                <a:ea typeface="Calibri" panose="020F0502020204030204" pitchFamily="34" charset="0"/>
                <a:cs typeface="Times New Roman" panose="02020603050405020304" pitchFamily="18" charset="0"/>
              </a:rPr>
              <a:t>La prevenzione secondaria si basa sulla applicazione a strati di popolazione ben individuati di procedure di screening, cioè di diagnosi precoce, come il PAP test (ogni 3 anni dai 25 anni in su), dell’HPV test (test del papilloma virus, dai 35 anni in su), della mammografia (ogni due anni dai 45 ai 69 anni), degli esami per il tumore del colon a partire dai 50 a. ogni 3 anni. Questi screening sono gratuiti e offerti dal Servizio Sanitario Regionale. Vedremo poi però anche gli screening di carattere individuale e non di popolazione (non coperti da SSR). </a:t>
            </a:r>
            <a:r>
              <a:rPr lang="it-IT" sz="2800" b="1" u="sng" dirty="0">
                <a:effectLst/>
                <a:latin typeface="Calibri" panose="020F0502020204030204" pitchFamily="34" charset="0"/>
                <a:ea typeface="Calibri" panose="020F0502020204030204" pitchFamily="34" charset="0"/>
                <a:cs typeface="Times New Roman" panose="02020603050405020304" pitchFamily="18" charset="0"/>
              </a:rPr>
              <a:t>Il suo fine è rilevare quanto prima possibile un cancro per curarlo tempestivamente nel migliore dei modi</a:t>
            </a:r>
            <a:r>
              <a:rPr lang="it-IT" sz="2800" dirty="0">
                <a:effectLst/>
                <a:latin typeface="Calibri" panose="020F0502020204030204" pitchFamily="34" charset="0"/>
                <a:ea typeface="Calibri" panose="020F0502020204030204" pitchFamily="34" charset="0"/>
                <a:cs typeface="Times New Roman" panose="02020603050405020304" pitchFamily="18" charset="0"/>
              </a:rPr>
              <a:t>.</a:t>
            </a:r>
          </a:p>
          <a:p>
            <a:endParaRPr lang="it-IT" dirty="0"/>
          </a:p>
        </p:txBody>
      </p:sp>
    </p:spTree>
    <p:extLst>
      <p:ext uri="{BB962C8B-B14F-4D97-AF65-F5344CB8AC3E}">
        <p14:creationId xmlns:p14="http://schemas.microsoft.com/office/powerpoint/2010/main" val="10729898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xmlns="" id="{7B4C6E2E-551D-7A0B-C66E-0B65D16960C1}"/>
              </a:ext>
            </a:extLst>
          </p:cNvPr>
          <p:cNvSpPr>
            <a:spLocks noGrp="1"/>
          </p:cNvSpPr>
          <p:nvPr>
            <p:ph idx="1"/>
          </p:nvPr>
        </p:nvSpPr>
        <p:spPr>
          <a:xfrm>
            <a:off x="838200" y="1253331"/>
            <a:ext cx="10515600" cy="4351338"/>
          </a:xfrm>
        </p:spPr>
        <p:txBody>
          <a:bodyPr/>
          <a:lstStyle/>
          <a:p>
            <a:pPr marL="0" indent="0" algn="just">
              <a:buNone/>
            </a:pPr>
            <a:r>
              <a:rPr lang="it-IT" dirty="0">
                <a:effectLst/>
                <a:latin typeface="Calibri" panose="020F0502020204030204" pitchFamily="34" charset="0"/>
                <a:ea typeface="Calibri" panose="020F0502020204030204" pitchFamily="34" charset="0"/>
                <a:cs typeface="Times New Roman" panose="02020603050405020304" pitchFamily="18" charset="0"/>
              </a:rPr>
              <a:t>I progressi diagnostici, i nuovi farmaci e le terapie combinate, gli screening di popolazione hanno consentito di ridurre in Italia la mortalità per cancro tra il 2015 e il 2021 del 10% negli uomini e dell’8% nelle donne. </a:t>
            </a:r>
          </a:p>
          <a:p>
            <a:pPr marL="0" indent="0" algn="just">
              <a:buNone/>
            </a:pPr>
            <a:r>
              <a:rPr lang="it-IT" dirty="0">
                <a:effectLst/>
                <a:latin typeface="Calibri" panose="020F0502020204030204" pitchFamily="34" charset="0"/>
                <a:ea typeface="Calibri" panose="020F0502020204030204" pitchFamily="34" charset="0"/>
                <a:cs typeface="Times New Roman" panose="02020603050405020304" pitchFamily="18" charset="0"/>
              </a:rPr>
              <a:t>Anche la sopravvivenza a 5 anni dalla diagnosi dei casi di cancro è migliorata: fino al 2018 per tutti i tumori si attesta intorno al 60% negli uomini e al 65% nelle donne: le donne si avvantaggiano molto dei miglioramenti nella diagnosi precoce e nel trattamento del tumore della mammella, con sopravvivenza a 5 a. dalla diagnosi fino a quasi l’88%.</a:t>
            </a:r>
          </a:p>
          <a:p>
            <a:endParaRPr lang="it-IT" dirty="0"/>
          </a:p>
        </p:txBody>
      </p:sp>
    </p:spTree>
    <p:extLst>
      <p:ext uri="{BB962C8B-B14F-4D97-AF65-F5344CB8AC3E}">
        <p14:creationId xmlns:p14="http://schemas.microsoft.com/office/powerpoint/2010/main" val="114332846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xmlns="" id="{A034991D-9E4C-FF1C-B11B-3C8FE5C45DFF}"/>
              </a:ext>
            </a:extLst>
          </p:cNvPr>
          <p:cNvSpPr>
            <a:spLocks noGrp="1"/>
          </p:cNvSpPr>
          <p:nvPr>
            <p:ph idx="1"/>
          </p:nvPr>
        </p:nvSpPr>
        <p:spPr/>
        <p:txBody>
          <a:bodyPr>
            <a:normAutofit/>
          </a:bodyPr>
          <a:lstStyle/>
          <a:p>
            <a:pPr marL="0" indent="0" algn="ctr">
              <a:buNone/>
            </a:pPr>
            <a:r>
              <a:rPr lang="it-IT" sz="8000" dirty="0"/>
              <a:t>CIO’ DIMOSTRA CHE LA PREVENZIONE E’ EFFICACE</a:t>
            </a:r>
          </a:p>
        </p:txBody>
      </p:sp>
    </p:spTree>
    <p:extLst>
      <p:ext uri="{BB962C8B-B14F-4D97-AF65-F5344CB8AC3E}">
        <p14:creationId xmlns:p14="http://schemas.microsoft.com/office/powerpoint/2010/main" val="200934606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xmlns="" id="{F55799BE-8367-7B8E-7B0F-7476737276BE}"/>
              </a:ext>
            </a:extLst>
          </p:cNvPr>
          <p:cNvSpPr>
            <a:spLocks noGrp="1"/>
          </p:cNvSpPr>
          <p:nvPr>
            <p:ph idx="1"/>
          </p:nvPr>
        </p:nvSpPr>
        <p:spPr>
          <a:xfrm>
            <a:off x="838200" y="1055781"/>
            <a:ext cx="10515600" cy="4351338"/>
          </a:xfrm>
        </p:spPr>
        <p:txBody>
          <a:bodyPr>
            <a:normAutofit fontScale="92500"/>
          </a:bodyPr>
          <a:lstStyle/>
          <a:p>
            <a:pPr marL="0" indent="0" algn="just">
              <a:buNone/>
            </a:pPr>
            <a:r>
              <a:rPr lang="it-IT" sz="2600" dirty="0">
                <a:effectLst/>
                <a:latin typeface="Calibri" panose="020F0502020204030204" pitchFamily="34" charset="0"/>
                <a:ea typeface="Calibri" panose="020F0502020204030204" pitchFamily="34" charset="0"/>
                <a:cs typeface="Times New Roman" panose="02020603050405020304" pitchFamily="18" charset="0"/>
              </a:rPr>
              <a:t>Tra i fattori cancerogeni evitabili, oltre all’inquinamento atmosferico che potrebbe essere tenuto sotto controllo,  il principale è il fumo di sigaretta. Se lo eliminassimo, elimineremmo fino al 90% i tumori polmonari e delle vie aeree. </a:t>
            </a:r>
          </a:p>
          <a:p>
            <a:pPr marL="0" indent="0" algn="just">
              <a:buNone/>
            </a:pPr>
            <a:r>
              <a:rPr lang="it-IT" sz="2600" dirty="0">
                <a:effectLst/>
                <a:latin typeface="Calibri" panose="020F0502020204030204" pitchFamily="34" charset="0"/>
                <a:ea typeface="Calibri" panose="020F0502020204030204" pitchFamily="34" charset="0"/>
                <a:cs typeface="Times New Roman" panose="02020603050405020304" pitchFamily="18" charset="0"/>
              </a:rPr>
              <a:t>Il fumo è associato però a ben 17 tipi di cancro: oltre a bocca / naso /faringe/laringe e vie respiratorie, esso può provocare tumori in esofago, stomaco, fegato, pancreas, colon, reni, vescica, leucemia, mammella femminile, cervice uterina e ovaie. </a:t>
            </a:r>
          </a:p>
          <a:p>
            <a:pPr marL="0" indent="0" algn="just">
              <a:buNone/>
            </a:pPr>
            <a:r>
              <a:rPr lang="it-IT" sz="2600" dirty="0">
                <a:effectLst/>
                <a:latin typeface="Calibri" panose="020F0502020204030204" pitchFamily="34" charset="0"/>
                <a:ea typeface="Calibri" panose="020F0502020204030204" pitchFamily="34" charset="0"/>
                <a:cs typeface="Times New Roman" panose="02020603050405020304" pitchFamily="18" charset="0"/>
              </a:rPr>
              <a:t>Il fumo contiene oltre 4000 sostanze chimiche dannose e gli effetti negativi sono cumulativi, cioè aumentano con l’aumentare dell’esposizione. </a:t>
            </a:r>
          </a:p>
          <a:p>
            <a:pPr marL="0" indent="0" algn="just">
              <a:buNone/>
            </a:pPr>
            <a:r>
              <a:rPr lang="it-IT" sz="2600" dirty="0">
                <a:effectLst/>
                <a:latin typeface="Calibri" panose="020F0502020204030204" pitchFamily="34" charset="0"/>
                <a:ea typeface="Calibri" panose="020F0502020204030204" pitchFamily="34" charset="0"/>
                <a:cs typeface="Times New Roman" panose="02020603050405020304" pitchFamily="18" charset="0"/>
              </a:rPr>
              <a:t>Si presume che una astensione dal fumo per 15 anni almeno possa riportare alla norma il rischio di ca. polmonare in chi ha fumato, soprattutto se non si è fumato molto e per molto tempo. </a:t>
            </a:r>
          </a:p>
          <a:p>
            <a:endParaRPr lang="it-IT" dirty="0"/>
          </a:p>
        </p:txBody>
      </p:sp>
    </p:spTree>
    <p:extLst>
      <p:ext uri="{BB962C8B-B14F-4D97-AF65-F5344CB8AC3E}">
        <p14:creationId xmlns:p14="http://schemas.microsoft.com/office/powerpoint/2010/main" val="85296399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xmlns="" id="{A599112C-E3AE-32FB-BDD5-A92539301C23}"/>
              </a:ext>
            </a:extLst>
          </p:cNvPr>
          <p:cNvSpPr>
            <a:spLocks noGrp="1"/>
          </p:cNvSpPr>
          <p:nvPr>
            <p:ph idx="1"/>
          </p:nvPr>
        </p:nvSpPr>
        <p:spPr>
          <a:xfrm>
            <a:off x="838200" y="1253331"/>
            <a:ext cx="10515600" cy="4351338"/>
          </a:xfrm>
        </p:spPr>
        <p:txBody>
          <a:bodyPr>
            <a:normAutofit lnSpcReduction="10000"/>
          </a:bodyPr>
          <a:lstStyle/>
          <a:p>
            <a:pPr marL="0" indent="0" algn="just">
              <a:buNone/>
            </a:pPr>
            <a:r>
              <a:rPr lang="it-IT" dirty="0">
                <a:effectLst/>
                <a:latin typeface="Calibri" panose="020F0502020204030204" pitchFamily="34" charset="0"/>
                <a:ea typeface="Calibri" panose="020F0502020204030204" pitchFamily="34" charset="0"/>
                <a:cs typeface="Times New Roman" panose="02020603050405020304" pitchFamily="18" charset="0"/>
              </a:rPr>
              <a:t>L’alcool provoca tumori dell’apparato digerente, di bocca / faringe / laringe, e della mammella femminile. Il fattore chimico cancerogeno è l’etanolo. </a:t>
            </a:r>
          </a:p>
          <a:p>
            <a:pPr marL="0" indent="0" algn="just">
              <a:buNone/>
            </a:pPr>
            <a:r>
              <a:rPr lang="it-IT" dirty="0">
                <a:effectLst/>
                <a:latin typeface="Calibri" panose="020F0502020204030204" pitchFamily="34" charset="0"/>
                <a:ea typeface="Calibri" panose="020F0502020204030204" pitchFamily="34" charset="0"/>
                <a:cs typeface="Times New Roman" panose="02020603050405020304" pitchFamily="18" charset="0"/>
              </a:rPr>
              <a:t>C’è però la possibilità di un consumo moderato dell’alcool, che non si associa a malattia tumorale se non coopera con altri fattori. </a:t>
            </a:r>
          </a:p>
          <a:p>
            <a:pPr marL="0" indent="0" algn="just">
              <a:buNone/>
            </a:pPr>
            <a:r>
              <a:rPr lang="it-IT" dirty="0">
                <a:effectLst/>
                <a:latin typeface="Calibri" panose="020F0502020204030204" pitchFamily="34" charset="0"/>
                <a:ea typeface="Calibri" panose="020F0502020204030204" pitchFamily="34" charset="0"/>
                <a:cs typeface="Times New Roman" panose="02020603050405020304" pitchFamily="18" charset="0"/>
              </a:rPr>
              <a:t>Il 90% dei tumori causati dall’alcool è correlato a consumi superiori a due unità alcooliche al giorno (una unità alcoolica = 12 g di etanolo, in pratica equivalenti a una lattina di birra, a un bicchiere di vino di meno di 125 ml, a non più di 40 ml di alcoolici diversi da vino e birra). </a:t>
            </a:r>
          </a:p>
          <a:p>
            <a:pPr marL="0" indent="0" algn="just">
              <a:buNone/>
            </a:pPr>
            <a:r>
              <a:rPr lang="it-IT" dirty="0">
                <a:effectLst/>
                <a:latin typeface="Calibri" panose="020F0502020204030204" pitchFamily="34" charset="0"/>
                <a:ea typeface="Calibri" panose="020F0502020204030204" pitchFamily="34" charset="0"/>
                <a:cs typeface="Times New Roman" panose="02020603050405020304" pitchFamily="18" charset="0"/>
              </a:rPr>
              <a:t>Rimane però un 10% almeno di cancri alcool-correlati con uso di dosi minori giornaliere, con rischio più elevato per la donna.</a:t>
            </a:r>
          </a:p>
          <a:p>
            <a:endParaRPr lang="it-IT" dirty="0"/>
          </a:p>
        </p:txBody>
      </p:sp>
    </p:spTree>
    <p:extLst>
      <p:ext uri="{BB962C8B-B14F-4D97-AF65-F5344CB8AC3E}">
        <p14:creationId xmlns:p14="http://schemas.microsoft.com/office/powerpoint/2010/main" val="169327815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xmlns="" id="{B067130A-579B-20B0-B928-4841257135B0}"/>
              </a:ext>
            </a:extLst>
          </p:cNvPr>
          <p:cNvSpPr>
            <a:spLocks noGrp="1"/>
          </p:cNvSpPr>
          <p:nvPr>
            <p:ph idx="1"/>
          </p:nvPr>
        </p:nvSpPr>
        <p:spPr>
          <a:xfrm>
            <a:off x="838200" y="1253331"/>
            <a:ext cx="10515600" cy="4351338"/>
          </a:xfrm>
        </p:spPr>
        <p:txBody>
          <a:bodyPr>
            <a:normAutofit fontScale="92500" lnSpcReduction="10000"/>
          </a:bodyPr>
          <a:lstStyle/>
          <a:p>
            <a:pPr marL="0" indent="0" algn="just">
              <a:buNone/>
            </a:pPr>
            <a:r>
              <a:rPr lang="it-IT" dirty="0">
                <a:effectLst/>
                <a:latin typeface="Calibri" panose="020F0502020204030204" pitchFamily="34" charset="0"/>
                <a:ea typeface="Calibri" panose="020F0502020204030204" pitchFamily="34" charset="0"/>
                <a:cs typeface="Times New Roman" panose="02020603050405020304" pitchFamily="18" charset="0"/>
              </a:rPr>
              <a:t>Il sovrappeso e l’obesità sono associati a tumori di bocca / faringe / laringe, esofago, stomaco, pancreas, colecisti, fegato, colon e retto, reni, prostata, endometrio e ovaie, mammella femminile nella donna in menopausa. </a:t>
            </a:r>
          </a:p>
          <a:p>
            <a:pPr marL="0" indent="0" algn="just">
              <a:buNone/>
            </a:pPr>
            <a:r>
              <a:rPr lang="it-IT" dirty="0">
                <a:effectLst/>
                <a:latin typeface="Calibri" panose="020F0502020204030204" pitchFamily="34" charset="0"/>
                <a:ea typeface="Calibri" panose="020F0502020204030204" pitchFamily="34" charset="0"/>
                <a:cs typeface="Times New Roman" panose="02020603050405020304" pitchFamily="18" charset="0"/>
              </a:rPr>
              <a:t>Altri tumori </a:t>
            </a:r>
            <a:r>
              <a:rPr lang="it-IT" dirty="0">
                <a:latin typeface="Calibri" panose="020F0502020204030204" pitchFamily="34" charset="0"/>
                <a:ea typeface="Calibri" panose="020F0502020204030204" pitchFamily="34" charset="0"/>
                <a:cs typeface="Times New Roman" panose="02020603050405020304" pitchFamily="18" charset="0"/>
              </a:rPr>
              <a:t>in altre sedi anatomiche </a:t>
            </a:r>
            <a:r>
              <a:rPr lang="it-IT" dirty="0">
                <a:effectLst/>
                <a:latin typeface="Calibri" panose="020F0502020204030204" pitchFamily="34" charset="0"/>
                <a:ea typeface="Calibri" panose="020F0502020204030204" pitchFamily="34" charset="0"/>
                <a:cs typeface="Times New Roman" panose="02020603050405020304" pitchFamily="18" charset="0"/>
              </a:rPr>
              <a:t>sono più debolmente correlati all’eccesso di peso corporeo. </a:t>
            </a:r>
          </a:p>
          <a:p>
            <a:pPr marL="0" indent="0" algn="just">
              <a:buNone/>
            </a:pPr>
            <a:r>
              <a:rPr lang="it-IT" dirty="0">
                <a:effectLst/>
                <a:latin typeface="Calibri" panose="020F0502020204030204" pitchFamily="34" charset="0"/>
                <a:ea typeface="Calibri" panose="020F0502020204030204" pitchFamily="34" charset="0"/>
                <a:cs typeface="Times New Roman" panose="02020603050405020304" pitchFamily="18" charset="0"/>
              </a:rPr>
              <a:t>Il processo cancerogeno parte dall’eccesso di calorie che provoca un aumento del grasso viscerale, sede in cui si producono ormoni che stimolano la proliferazione di cellule sensibili, e a uno stato di flogosi cronica e dismetabolismo, favorenti la crescita tumorale (come fa anche la </a:t>
            </a:r>
            <a:r>
              <a:rPr lang="it-IT" dirty="0" err="1">
                <a:effectLst/>
                <a:latin typeface="Calibri" panose="020F0502020204030204" pitchFamily="34" charset="0"/>
                <a:ea typeface="Calibri" panose="020F0502020204030204" pitchFamily="34" charset="0"/>
                <a:cs typeface="Times New Roman" panose="02020603050405020304" pitchFamily="18" charset="0"/>
              </a:rPr>
              <a:t>insulino</a:t>
            </a:r>
            <a:r>
              <a:rPr lang="it-IT" dirty="0">
                <a:effectLst/>
                <a:latin typeface="Calibri" panose="020F0502020204030204" pitchFamily="34" charset="0"/>
                <a:ea typeface="Calibri" panose="020F0502020204030204" pitchFamily="34" charset="0"/>
                <a:cs typeface="Times New Roman" panose="02020603050405020304" pitchFamily="18" charset="0"/>
              </a:rPr>
              <a:t> resistenza). </a:t>
            </a:r>
          </a:p>
          <a:p>
            <a:pPr marL="0" indent="0" algn="just">
              <a:buNone/>
            </a:pPr>
            <a:r>
              <a:rPr lang="it-IT" dirty="0">
                <a:effectLst/>
                <a:latin typeface="Calibri" panose="020F0502020204030204" pitchFamily="34" charset="0"/>
                <a:ea typeface="Calibri" panose="020F0502020204030204" pitchFamily="34" charset="0"/>
                <a:cs typeface="Times New Roman" panose="02020603050405020304" pitchFamily="18" charset="0"/>
              </a:rPr>
              <a:t>Il normopeso eviterebbe fino al 3% dei tumori maschili e fino al 9% dei tumori femminili.</a:t>
            </a:r>
          </a:p>
          <a:p>
            <a:pPr marL="0" indent="0">
              <a:buNone/>
            </a:pPr>
            <a:endParaRPr lang="it-IT" dirty="0"/>
          </a:p>
        </p:txBody>
      </p:sp>
    </p:spTree>
    <p:extLst>
      <p:ext uri="{BB962C8B-B14F-4D97-AF65-F5344CB8AC3E}">
        <p14:creationId xmlns:p14="http://schemas.microsoft.com/office/powerpoint/2010/main" val="204735083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xmlns="" id="{1A205232-F223-D5F4-44C2-EE7E707BB3BD}"/>
              </a:ext>
            </a:extLst>
          </p:cNvPr>
          <p:cNvSpPr>
            <a:spLocks noGrp="1"/>
          </p:cNvSpPr>
          <p:nvPr>
            <p:ph idx="1"/>
          </p:nvPr>
        </p:nvSpPr>
        <p:spPr>
          <a:xfrm>
            <a:off x="838200" y="1422213"/>
            <a:ext cx="10515600" cy="4351338"/>
          </a:xfrm>
        </p:spPr>
        <p:txBody>
          <a:bodyPr/>
          <a:lstStyle/>
          <a:p>
            <a:pPr marL="0" indent="0" algn="ctr">
              <a:buNone/>
            </a:pPr>
            <a:r>
              <a:rPr lang="it-IT" dirty="0">
                <a:effectLst/>
                <a:latin typeface="Calibri" panose="020F0502020204030204" pitchFamily="34" charset="0"/>
                <a:ea typeface="Calibri" panose="020F0502020204030204" pitchFamily="34" charset="0"/>
                <a:cs typeface="Times New Roman" panose="02020603050405020304" pitchFamily="18" charset="0"/>
              </a:rPr>
              <a:t>Come fare per evitare o correggere sovrappeso e obesità? </a:t>
            </a:r>
          </a:p>
          <a:p>
            <a:pPr marL="0" indent="0" algn="just">
              <a:buNone/>
            </a:pPr>
            <a:r>
              <a:rPr lang="it-IT" dirty="0">
                <a:effectLst/>
                <a:latin typeface="Calibri" panose="020F0502020204030204" pitchFamily="34" charset="0"/>
                <a:ea typeface="Calibri" panose="020F0502020204030204" pitchFamily="34" charset="0"/>
                <a:cs typeface="Times New Roman" panose="02020603050405020304" pitchFamily="18" charset="0"/>
              </a:rPr>
              <a:t>Ogni adulto dovrebbe svolgere attività fisica nella misura di almeno 30 minuti al giorno, sia aerobica che di tonificazione muscolare. </a:t>
            </a:r>
          </a:p>
          <a:p>
            <a:pPr marL="0" indent="0" algn="just">
              <a:buNone/>
            </a:pPr>
            <a:r>
              <a:rPr lang="it-IT" dirty="0">
                <a:effectLst/>
                <a:latin typeface="Calibri" panose="020F0502020204030204" pitchFamily="34" charset="0"/>
                <a:ea typeface="Calibri" panose="020F0502020204030204" pitchFamily="34" charset="0"/>
                <a:cs typeface="Times New Roman" panose="02020603050405020304" pitchFamily="18" charset="0"/>
              </a:rPr>
              <a:t>L’anziano deve fare più attività fisica, sebbene moderata. </a:t>
            </a:r>
          </a:p>
          <a:p>
            <a:pPr marL="0" indent="0" algn="just">
              <a:buNone/>
            </a:pPr>
            <a:r>
              <a:rPr lang="it-IT" dirty="0">
                <a:effectLst/>
                <a:latin typeface="Calibri" panose="020F0502020204030204" pitchFamily="34" charset="0"/>
                <a:ea typeface="Calibri" panose="020F0502020204030204" pitchFamily="34" charset="0"/>
                <a:cs typeface="Times New Roman" panose="02020603050405020304" pitchFamily="18" charset="0"/>
              </a:rPr>
              <a:t>Per esempio: interrompere periodicamente le attività sedentarie, salire le scale a piedi, andare in giro a piedi o in bicicletta, parcheggiare lontano dal posto in cui dobbiamo andare e fare a piedi il tratto rimanente, muoversi durante il lavoro camminando in ufficio o all’esterno nelle pause.</a:t>
            </a:r>
          </a:p>
          <a:p>
            <a:pPr marL="0" indent="0">
              <a:buNone/>
            </a:pPr>
            <a:endParaRPr lang="it-IT" dirty="0"/>
          </a:p>
        </p:txBody>
      </p:sp>
    </p:spTree>
    <p:extLst>
      <p:ext uri="{BB962C8B-B14F-4D97-AF65-F5344CB8AC3E}">
        <p14:creationId xmlns:p14="http://schemas.microsoft.com/office/powerpoint/2010/main" val="34374317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C6199E3D-F739-7B45-9676-52C4155FA10F}"/>
              </a:ext>
            </a:extLst>
          </p:cNvPr>
          <p:cNvSpPr>
            <a:spLocks noGrp="1"/>
          </p:cNvSpPr>
          <p:nvPr>
            <p:ph type="title"/>
          </p:nvPr>
        </p:nvSpPr>
        <p:spPr/>
        <p:txBody>
          <a:bodyPr/>
          <a:lstStyle/>
          <a:p>
            <a:endParaRPr lang="it-IT"/>
          </a:p>
        </p:txBody>
      </p:sp>
      <p:sp>
        <p:nvSpPr>
          <p:cNvPr id="3" name="Segnaposto contenuto 2">
            <a:extLst>
              <a:ext uri="{FF2B5EF4-FFF2-40B4-BE49-F238E27FC236}">
                <a16:creationId xmlns:a16="http://schemas.microsoft.com/office/drawing/2014/main" xmlns="" id="{B51E6261-F386-215C-849A-14B94353D78A}"/>
              </a:ext>
            </a:extLst>
          </p:cNvPr>
          <p:cNvSpPr>
            <a:spLocks noGrp="1"/>
          </p:cNvSpPr>
          <p:nvPr>
            <p:ph idx="1"/>
          </p:nvPr>
        </p:nvSpPr>
        <p:spPr/>
        <p:txBody>
          <a:bodyPr/>
          <a:lstStyle/>
          <a:p>
            <a:pPr marL="0" indent="0">
              <a:buNone/>
            </a:pPr>
            <a:r>
              <a:rPr lang="it-IT" dirty="0"/>
              <a:t>Non sono un esperto di biologia dei tumori e non mi occupo di terapia del cancro, ma solo di diagnostica preventiva e per il monitoraggio successivo ai trattamenti e di divulgazione scientifica</a:t>
            </a:r>
          </a:p>
          <a:p>
            <a:pPr marL="0" indent="0">
              <a:buNone/>
            </a:pPr>
            <a:r>
              <a:rPr lang="it-IT" dirty="0"/>
              <a:t>Non so tutto sulla materia</a:t>
            </a:r>
          </a:p>
          <a:p>
            <a:pPr marL="0" indent="0">
              <a:buNone/>
            </a:pPr>
            <a:r>
              <a:rPr lang="it-IT" dirty="0"/>
              <a:t>Posso dire cose inesatte e se qualcuno mi corregge lo ringrazio</a:t>
            </a:r>
          </a:p>
          <a:p>
            <a:pPr marL="0" indent="0">
              <a:buNone/>
            </a:pPr>
            <a:r>
              <a:rPr lang="it-IT" dirty="0"/>
              <a:t>Lo scopo della presente conversazione è quello di sensibilizzare l’uditorio alla prevenzione del cancro, migliorando la consapevolezza sull’argomento</a:t>
            </a:r>
          </a:p>
        </p:txBody>
      </p:sp>
    </p:spTree>
    <p:extLst>
      <p:ext uri="{BB962C8B-B14F-4D97-AF65-F5344CB8AC3E}">
        <p14:creationId xmlns:p14="http://schemas.microsoft.com/office/powerpoint/2010/main" val="318729136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xmlns="" id="{C8910517-2CD1-3DDC-E20B-A30561EF82EC}"/>
              </a:ext>
            </a:extLst>
          </p:cNvPr>
          <p:cNvSpPr>
            <a:spLocks noGrp="1"/>
          </p:cNvSpPr>
          <p:nvPr>
            <p:ph idx="1"/>
          </p:nvPr>
        </p:nvSpPr>
        <p:spPr>
          <a:xfrm>
            <a:off x="838200" y="965013"/>
            <a:ext cx="10515600" cy="4351338"/>
          </a:xfrm>
        </p:spPr>
        <p:txBody>
          <a:bodyPr>
            <a:normAutofit fontScale="92500" lnSpcReduction="20000"/>
          </a:bodyPr>
          <a:lstStyle/>
          <a:p>
            <a:pPr>
              <a:lnSpc>
                <a:spcPct val="107000"/>
              </a:lnSpc>
              <a:spcAft>
                <a:spcPts val="800"/>
              </a:spcAft>
            </a:pPr>
            <a:r>
              <a:rPr lang="it-IT" sz="2200" dirty="0">
                <a:effectLst/>
                <a:latin typeface="Calibri" panose="020F0502020204030204" pitchFamily="34" charset="0"/>
                <a:ea typeface="Calibri" panose="020F0502020204030204" pitchFamily="34" charset="0"/>
                <a:cs typeface="Times New Roman" panose="02020603050405020304" pitchFamily="18" charset="0"/>
              </a:rPr>
              <a:t>Centrale è ovviamente l’alimentazione. Una sana alimentazione non solo previene il sovrappeso/obesità, ma introduce nell’organismo nutrienti che svolgono una vera e propria attività di prevenzione del cancro, come alcuni antiossidanti.</a:t>
            </a:r>
          </a:p>
          <a:p>
            <a:pPr>
              <a:lnSpc>
                <a:spcPct val="107000"/>
              </a:lnSpc>
              <a:spcAft>
                <a:spcPts val="800"/>
              </a:spcAft>
            </a:pPr>
            <a:r>
              <a:rPr lang="it-IT" sz="2200" dirty="0">
                <a:effectLst/>
                <a:latin typeface="Calibri" panose="020F0502020204030204" pitchFamily="34" charset="0"/>
                <a:ea typeface="Calibri" panose="020F0502020204030204" pitchFamily="34" charset="0"/>
                <a:cs typeface="Times New Roman" panose="02020603050405020304" pitchFamily="18" charset="0"/>
              </a:rPr>
              <a:t>La ben nota dieta mediterranea è il modello ideale, basandosi su frutta, verdura, frutta secca, cereali, legumi, olio di oliva e riducendo il consumo di alimenti di origine animale.</a:t>
            </a:r>
          </a:p>
          <a:p>
            <a:pPr>
              <a:lnSpc>
                <a:spcPct val="107000"/>
              </a:lnSpc>
              <a:spcAft>
                <a:spcPts val="800"/>
              </a:spcAft>
            </a:pPr>
            <a:r>
              <a:rPr lang="it-IT" sz="2200" dirty="0">
                <a:effectLst/>
                <a:latin typeface="Calibri" panose="020F0502020204030204" pitchFamily="34" charset="0"/>
                <a:ea typeface="Calibri" panose="020F0502020204030204" pitchFamily="34" charset="0"/>
                <a:cs typeface="Times New Roman" panose="02020603050405020304" pitchFamily="18" charset="0"/>
              </a:rPr>
              <a:t>Le linee guida nazionali italiane prevedono fino a 450 g al giorno di frutta e 500 g di verdure, con almeno 25 g di fibra.</a:t>
            </a:r>
          </a:p>
          <a:p>
            <a:pPr>
              <a:lnSpc>
                <a:spcPct val="107000"/>
              </a:lnSpc>
              <a:spcAft>
                <a:spcPts val="800"/>
              </a:spcAft>
            </a:pPr>
            <a:r>
              <a:rPr lang="it-IT" sz="2200" dirty="0">
                <a:effectLst/>
                <a:latin typeface="Calibri" panose="020F0502020204030204" pitchFamily="34" charset="0"/>
                <a:ea typeface="Calibri" panose="020F0502020204030204" pitchFamily="34" charset="0"/>
                <a:cs typeface="Times New Roman" panose="02020603050405020304" pitchFamily="18" charset="0"/>
              </a:rPr>
              <a:t>L’uso mediante integratori di singole componenti dietetiche come fibre, vitamine, sali minerali, antiossidanti non garantisce lo stesso effetto dell’uso di alimenti freschi e non va consigliato (se non in casi particolari di patologia).</a:t>
            </a:r>
          </a:p>
          <a:p>
            <a:pPr>
              <a:lnSpc>
                <a:spcPct val="107000"/>
              </a:lnSpc>
              <a:spcAft>
                <a:spcPts val="800"/>
              </a:spcAft>
            </a:pPr>
            <a:r>
              <a:rPr lang="it-IT" sz="2200" dirty="0">
                <a:effectLst/>
                <a:latin typeface="Calibri" panose="020F0502020204030204" pitchFamily="34" charset="0"/>
                <a:ea typeface="Calibri" panose="020F0502020204030204" pitchFamily="34" charset="0"/>
                <a:cs typeface="Times New Roman" panose="02020603050405020304" pitchFamily="18" charset="0"/>
              </a:rPr>
              <a:t>Le fibre hanno un ben dimostrato effetto probiotico, favorendo lo sviluppo di un corretto ambiente microbiologico intestinale, fondamentale per l’equilibrio delle attività dell’organismo.</a:t>
            </a:r>
          </a:p>
          <a:p>
            <a:pPr marL="0" indent="0">
              <a:buNone/>
            </a:pPr>
            <a:endParaRPr lang="it-IT" dirty="0"/>
          </a:p>
        </p:txBody>
      </p:sp>
    </p:spTree>
    <p:extLst>
      <p:ext uri="{BB962C8B-B14F-4D97-AF65-F5344CB8AC3E}">
        <p14:creationId xmlns:p14="http://schemas.microsoft.com/office/powerpoint/2010/main" val="363899973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xmlns="" id="{DFEE40FB-087C-B403-8D90-FC1277C1871A}"/>
              </a:ext>
            </a:extLst>
          </p:cNvPr>
          <p:cNvSpPr>
            <a:spLocks noGrp="1"/>
          </p:cNvSpPr>
          <p:nvPr>
            <p:ph idx="1"/>
          </p:nvPr>
        </p:nvSpPr>
        <p:spPr>
          <a:xfrm>
            <a:off x="838200" y="1253331"/>
            <a:ext cx="10515600" cy="4351338"/>
          </a:xfrm>
        </p:spPr>
        <p:txBody>
          <a:bodyPr>
            <a:normAutofit fontScale="85000" lnSpcReduction="20000"/>
          </a:bodyPr>
          <a:lstStyle/>
          <a:p>
            <a:pPr marL="0" indent="0">
              <a:buNone/>
            </a:pPr>
            <a:r>
              <a:rPr lang="it-IT" b="0" i="0" dirty="0">
                <a:solidFill>
                  <a:srgbClr val="333333"/>
                </a:solidFill>
                <a:effectLst/>
                <a:latin typeface="Roboto" panose="02000000000000000000" pitchFamily="2" charset="0"/>
              </a:rPr>
              <a:t>Attenzione alle AFLATOSSINE.</a:t>
            </a:r>
          </a:p>
          <a:p>
            <a:pPr marL="0" indent="0" algn="just">
              <a:buNone/>
            </a:pPr>
            <a:r>
              <a:rPr lang="it-IT" b="0" i="0" dirty="0">
                <a:solidFill>
                  <a:srgbClr val="333333"/>
                </a:solidFill>
                <a:effectLst/>
                <a:latin typeface="Calibri Light" panose="020F0302020204030204" pitchFamily="34" charset="0"/>
                <a:cs typeface="Calibri Light" panose="020F0302020204030204" pitchFamily="34" charset="0"/>
              </a:rPr>
              <a:t>Le aflatossine sono micotossine prodotte da due specie di </a:t>
            </a:r>
            <a:r>
              <a:rPr lang="it-IT" b="0" i="1" dirty="0" err="1">
                <a:solidFill>
                  <a:srgbClr val="333333"/>
                </a:solidFill>
                <a:effectLst/>
                <a:latin typeface="Calibri Light" panose="020F0302020204030204" pitchFamily="34" charset="0"/>
                <a:cs typeface="Calibri Light" panose="020F0302020204030204" pitchFamily="34" charset="0"/>
              </a:rPr>
              <a:t>Aspergillus</a:t>
            </a:r>
            <a:r>
              <a:rPr lang="it-IT" b="0" i="0" dirty="0">
                <a:solidFill>
                  <a:srgbClr val="333333"/>
                </a:solidFill>
                <a:effectLst/>
                <a:latin typeface="Calibri Light" panose="020F0302020204030204" pitchFamily="34" charset="0"/>
                <a:cs typeface="Calibri Light" panose="020F0302020204030204" pitchFamily="34" charset="0"/>
              </a:rPr>
              <a:t>, un fungo che si trova soprattutto in zone caratterizzate da clima caldo e umido. </a:t>
            </a:r>
            <a:r>
              <a:rPr lang="it-IT" b="1" i="0" dirty="0">
                <a:solidFill>
                  <a:srgbClr val="333333"/>
                </a:solidFill>
                <a:effectLst/>
                <a:latin typeface="Calibri Light" panose="020F0302020204030204" pitchFamily="34" charset="0"/>
                <a:cs typeface="Calibri Light" panose="020F0302020204030204" pitchFamily="34" charset="0"/>
              </a:rPr>
              <a:t>Si prevede che il cambiamento climatico avrà un impatto sulla presenza di aflatossine negli alimenti in Europa</a:t>
            </a:r>
            <a:r>
              <a:rPr lang="it-IT" b="0" i="0" dirty="0">
                <a:solidFill>
                  <a:srgbClr val="333333"/>
                </a:solidFill>
                <a:effectLst/>
                <a:latin typeface="Calibri Light" panose="020F0302020204030204" pitchFamily="34" charset="0"/>
                <a:cs typeface="Calibri Light" panose="020F0302020204030204" pitchFamily="34" charset="0"/>
              </a:rPr>
              <a:t>. Poiché le aflatossine sono note per le loro proprietà genotossiche e cancerogene, l'</a:t>
            </a:r>
            <a:r>
              <a:rPr lang="it-IT" b="0" i="1" dirty="0">
                <a:solidFill>
                  <a:srgbClr val="333333"/>
                </a:solidFill>
                <a:effectLst/>
                <a:latin typeface="Calibri Light" panose="020F0302020204030204" pitchFamily="34" charset="0"/>
                <a:cs typeface="Calibri Light" panose="020F0302020204030204" pitchFamily="34" charset="0"/>
              </a:rPr>
              <a:t>esposizione</a:t>
            </a:r>
            <a:r>
              <a:rPr lang="it-IT" b="0" i="0" dirty="0">
                <a:solidFill>
                  <a:srgbClr val="333333"/>
                </a:solidFill>
                <a:effectLst/>
                <a:latin typeface="Calibri Light" panose="020F0302020204030204" pitchFamily="34" charset="0"/>
                <a:cs typeface="Calibri Light" panose="020F0302020204030204" pitchFamily="34" charset="0"/>
              </a:rPr>
              <a:t> del consumatore tramite gli alimenti deve essere mantenuta quanto più bassa possibile. </a:t>
            </a:r>
            <a:r>
              <a:rPr lang="it-IT" b="1" i="0" dirty="0">
                <a:solidFill>
                  <a:srgbClr val="333333"/>
                </a:solidFill>
                <a:effectLst>
                  <a:outerShdw blurRad="38100" dist="38100" dir="2700000" algn="tl">
                    <a:srgbClr val="000000">
                      <a:alpha val="43137"/>
                    </a:srgbClr>
                  </a:outerShdw>
                </a:effectLst>
                <a:latin typeface="Calibri Light" panose="020F0302020204030204" pitchFamily="34" charset="0"/>
                <a:cs typeface="Calibri Light" panose="020F0302020204030204" pitchFamily="34" charset="0"/>
              </a:rPr>
              <a:t>Le aflatossine possono essere presenti in prodotti alimentari come arachidi, frutta a guscio, granoturco, riso, fichi e altra frutta secca, spezie, oli vegetali grezzi e semi di cacao, a seguito di contaminazioni fungine avvenute prima e dopo la raccolta.</a:t>
            </a:r>
            <a:r>
              <a:rPr lang="it-IT" b="0" i="0" dirty="0">
                <a:solidFill>
                  <a:srgbClr val="333333"/>
                </a:solidFill>
                <a:effectLst/>
                <a:latin typeface="Calibri Light" panose="020F0302020204030204" pitchFamily="34" charset="0"/>
                <a:cs typeface="Calibri Light" panose="020F0302020204030204" pitchFamily="34" charset="0"/>
              </a:rPr>
              <a:t> In natura esistono diversi tipi di aflatossine. L'aflatossina B1 è la più diffusa nei prodotti alimentari ed è una delle più potenti in termini di </a:t>
            </a:r>
            <a:r>
              <a:rPr lang="it-IT" b="0" i="1" dirty="0" err="1">
                <a:solidFill>
                  <a:srgbClr val="333333"/>
                </a:solidFill>
                <a:effectLst/>
                <a:latin typeface="Calibri Light" panose="020F0302020204030204" pitchFamily="34" charset="0"/>
                <a:cs typeface="Calibri Light" panose="020F0302020204030204" pitchFamily="34" charset="0"/>
              </a:rPr>
              <a:t>genotossicità</a:t>
            </a:r>
            <a:r>
              <a:rPr lang="it-IT" b="0" i="0" dirty="0">
                <a:solidFill>
                  <a:srgbClr val="333333"/>
                </a:solidFill>
                <a:effectLst/>
                <a:latin typeface="Calibri Light" panose="020F0302020204030204" pitchFamily="34" charset="0"/>
                <a:cs typeface="Calibri Light" panose="020F0302020204030204" pitchFamily="34" charset="0"/>
              </a:rPr>
              <a:t> e </a:t>
            </a:r>
            <a:r>
              <a:rPr lang="it-IT" b="0" i="1" dirty="0">
                <a:solidFill>
                  <a:srgbClr val="333333"/>
                </a:solidFill>
                <a:effectLst/>
                <a:latin typeface="Calibri Light" panose="020F0302020204030204" pitchFamily="34" charset="0"/>
                <a:cs typeface="Calibri Light" panose="020F0302020204030204" pitchFamily="34" charset="0"/>
              </a:rPr>
              <a:t>cancerogenicità</a:t>
            </a:r>
            <a:r>
              <a:rPr lang="it-IT" b="0" i="0" dirty="0">
                <a:solidFill>
                  <a:srgbClr val="333333"/>
                </a:solidFill>
                <a:effectLst/>
                <a:latin typeface="Calibri Light" panose="020F0302020204030204" pitchFamily="34" charset="0"/>
                <a:cs typeface="Calibri Light" panose="020F0302020204030204" pitchFamily="34" charset="0"/>
              </a:rPr>
              <a:t>. È prodotta sia dall’</a:t>
            </a:r>
            <a:r>
              <a:rPr lang="it-IT" b="0" i="1" dirty="0" err="1">
                <a:solidFill>
                  <a:srgbClr val="333333"/>
                </a:solidFill>
                <a:effectLst/>
                <a:latin typeface="Calibri Light" panose="020F0302020204030204" pitchFamily="34" charset="0"/>
                <a:cs typeface="Calibri Light" panose="020F0302020204030204" pitchFamily="34" charset="0"/>
              </a:rPr>
              <a:t>Aspergillus</a:t>
            </a:r>
            <a:r>
              <a:rPr lang="it-IT" b="0" i="0" dirty="0">
                <a:solidFill>
                  <a:srgbClr val="333333"/>
                </a:solidFill>
                <a:effectLst/>
                <a:latin typeface="Calibri Light" panose="020F0302020204030204" pitchFamily="34" charset="0"/>
                <a:cs typeface="Calibri Light" panose="020F0302020204030204" pitchFamily="34" charset="0"/>
              </a:rPr>
              <a:t> </a:t>
            </a:r>
            <a:r>
              <a:rPr lang="it-IT" b="0" i="0" dirty="0" err="1">
                <a:solidFill>
                  <a:srgbClr val="333333"/>
                </a:solidFill>
                <a:effectLst/>
                <a:latin typeface="Calibri Light" panose="020F0302020204030204" pitchFamily="34" charset="0"/>
                <a:cs typeface="Calibri Light" panose="020F0302020204030204" pitchFamily="34" charset="0"/>
              </a:rPr>
              <a:t>flavus</a:t>
            </a:r>
            <a:r>
              <a:rPr lang="it-IT" b="0" i="0" dirty="0">
                <a:solidFill>
                  <a:srgbClr val="333333"/>
                </a:solidFill>
                <a:effectLst/>
                <a:latin typeface="Calibri Light" panose="020F0302020204030204" pitchFamily="34" charset="0"/>
                <a:cs typeface="Calibri Light" panose="020F0302020204030204" pitchFamily="34" charset="0"/>
              </a:rPr>
              <a:t> sia dall’</a:t>
            </a:r>
            <a:r>
              <a:rPr lang="it-IT" b="0" i="1" dirty="0" err="1">
                <a:solidFill>
                  <a:srgbClr val="333333"/>
                </a:solidFill>
                <a:effectLst/>
                <a:latin typeface="Calibri Light" panose="020F0302020204030204" pitchFamily="34" charset="0"/>
                <a:cs typeface="Calibri Light" panose="020F0302020204030204" pitchFamily="34" charset="0"/>
              </a:rPr>
              <a:t>Aspergillus</a:t>
            </a:r>
            <a:r>
              <a:rPr lang="it-IT" b="0" i="0" dirty="0">
                <a:solidFill>
                  <a:srgbClr val="333333"/>
                </a:solidFill>
                <a:effectLst/>
                <a:latin typeface="Calibri Light" panose="020F0302020204030204" pitchFamily="34" charset="0"/>
                <a:cs typeface="Calibri Light" panose="020F0302020204030204" pitchFamily="34" charset="0"/>
              </a:rPr>
              <a:t> </a:t>
            </a:r>
            <a:r>
              <a:rPr lang="it-IT" b="0" i="0" dirty="0" err="1">
                <a:solidFill>
                  <a:srgbClr val="333333"/>
                </a:solidFill>
                <a:effectLst/>
                <a:latin typeface="Calibri Light" panose="020F0302020204030204" pitchFamily="34" charset="0"/>
                <a:cs typeface="Calibri Light" panose="020F0302020204030204" pitchFamily="34" charset="0"/>
              </a:rPr>
              <a:t>parasiticus</a:t>
            </a:r>
            <a:r>
              <a:rPr lang="it-IT" b="0" i="0" dirty="0">
                <a:solidFill>
                  <a:srgbClr val="333333"/>
                </a:solidFill>
                <a:effectLst/>
                <a:latin typeface="Calibri Light" panose="020F0302020204030204" pitchFamily="34" charset="0"/>
                <a:cs typeface="Calibri Light" panose="020F0302020204030204" pitchFamily="34" charset="0"/>
              </a:rPr>
              <a:t>. L'aflatossina M1 è uno dei principali metaboliti dell'aflatossina B1 nell'uomo e negli animali e può essere presente nel latte proveniente da animali nutriti con mangimi contaminati da aflatossina B1.</a:t>
            </a:r>
            <a:endParaRPr lang="it-IT" dirty="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211503175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xmlns="" id="{01BEAE9B-2A58-39FF-44B1-A6378A50421D}"/>
              </a:ext>
            </a:extLst>
          </p:cNvPr>
          <p:cNvSpPr>
            <a:spLocks noGrp="1"/>
          </p:cNvSpPr>
          <p:nvPr>
            <p:ph idx="1"/>
          </p:nvPr>
        </p:nvSpPr>
        <p:spPr>
          <a:xfrm>
            <a:off x="838200" y="1253331"/>
            <a:ext cx="10515600" cy="4351338"/>
          </a:xfrm>
        </p:spPr>
        <p:txBody>
          <a:bodyPr/>
          <a:lstStyle/>
          <a:p>
            <a:pPr marL="0" indent="0">
              <a:buNone/>
            </a:pPr>
            <a:r>
              <a:rPr lang="it-IT" sz="3200" dirty="0">
                <a:effectLst/>
                <a:latin typeface="Calibri" panose="020F0502020204030204" pitchFamily="34" charset="0"/>
                <a:ea typeface="Calibri" panose="020F0502020204030204" pitchFamily="34" charset="0"/>
                <a:cs typeface="Times New Roman" panose="02020603050405020304" pitchFamily="18" charset="0"/>
              </a:rPr>
              <a:t>Attenzione all’</a:t>
            </a:r>
            <a:r>
              <a:rPr lang="it-IT" sz="3200" dirty="0" err="1">
                <a:effectLst/>
                <a:latin typeface="Calibri" panose="020F0502020204030204" pitchFamily="34" charset="0"/>
                <a:ea typeface="Calibri" panose="020F0502020204030204" pitchFamily="34" charset="0"/>
                <a:cs typeface="Times New Roman" panose="02020603050405020304" pitchFamily="18" charset="0"/>
              </a:rPr>
              <a:t>acrilammide</a:t>
            </a:r>
            <a:r>
              <a:rPr lang="it-IT" sz="3200" dirty="0">
                <a:latin typeface="Calibri" panose="020F0502020204030204" pitchFamily="34" charset="0"/>
                <a:ea typeface="Calibri" panose="020F0502020204030204" pitchFamily="34" charset="0"/>
                <a:cs typeface="Times New Roman" panose="02020603050405020304" pitchFamily="18" charset="0"/>
              </a:rPr>
              <a:t>. </a:t>
            </a:r>
            <a:r>
              <a:rPr lang="it-IT" sz="3200" dirty="0">
                <a:effectLst/>
                <a:latin typeface="Calibri" panose="020F0502020204030204" pitchFamily="34" charset="0"/>
                <a:ea typeface="Calibri" panose="020F0502020204030204" pitchFamily="34" charset="0"/>
                <a:cs typeface="Times New Roman" panose="02020603050405020304" pitchFamily="18" charset="0"/>
              </a:rPr>
              <a:t>E’ una sostanza cancerogena che nasce dalla cottura a temperature elevate superiori a 120 °C degli amidi, tipo fritture. Il rischio è basso ma non nullo. </a:t>
            </a:r>
          </a:p>
          <a:p>
            <a:pPr marL="0" indent="0">
              <a:buNone/>
            </a:pPr>
            <a:r>
              <a:rPr lang="it-IT" sz="3200" b="0" i="0" dirty="0">
                <a:solidFill>
                  <a:srgbClr val="202124"/>
                </a:solidFill>
                <a:effectLst/>
                <a:latin typeface="arial" panose="020B0604020202020204" pitchFamily="34" charset="0"/>
              </a:rPr>
              <a:t>Nel 2011 i risultati pubblicati sul British Journal of Cancer di uno studio condotto con 17.000 partecipanti hanno mostrato una </a:t>
            </a:r>
            <a:r>
              <a:rPr lang="it-IT" sz="3200" b="1" i="0" dirty="0">
                <a:solidFill>
                  <a:srgbClr val="202124"/>
                </a:solidFill>
                <a:effectLst/>
                <a:latin typeface="arial" panose="020B0604020202020204" pitchFamily="34" charset="0"/>
              </a:rPr>
              <a:t>frequenza maggiore di cancro al colon rispettivamente del 56 per cento e del 59 per cento in chi consumava la carne più grigliata o più cotta</a:t>
            </a:r>
            <a:r>
              <a:rPr lang="it-IT" sz="3200" b="0" i="0" dirty="0">
                <a:solidFill>
                  <a:srgbClr val="202124"/>
                </a:solidFill>
                <a:effectLst/>
                <a:latin typeface="arial" panose="020B0604020202020204" pitchFamily="34" charset="0"/>
              </a:rPr>
              <a:t>.</a:t>
            </a:r>
            <a:endParaRPr lang="it-IT" sz="32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it-IT" dirty="0"/>
          </a:p>
        </p:txBody>
      </p:sp>
    </p:spTree>
    <p:extLst>
      <p:ext uri="{BB962C8B-B14F-4D97-AF65-F5344CB8AC3E}">
        <p14:creationId xmlns:p14="http://schemas.microsoft.com/office/powerpoint/2010/main" val="57527990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xmlns="" id="{EC9068A3-A2CA-2B3A-8C16-8DB0B58C1456}"/>
              </a:ext>
            </a:extLst>
          </p:cNvPr>
          <p:cNvSpPr>
            <a:spLocks noGrp="1"/>
          </p:cNvSpPr>
          <p:nvPr>
            <p:ph idx="1"/>
          </p:nvPr>
        </p:nvSpPr>
        <p:spPr>
          <a:xfrm>
            <a:off x="838200" y="240077"/>
            <a:ext cx="10515600" cy="4351338"/>
          </a:xfrm>
        </p:spPr>
        <p:txBody>
          <a:bodyPr>
            <a:normAutofit/>
          </a:bodyPr>
          <a:lstStyle/>
          <a:p>
            <a:pPr>
              <a:lnSpc>
                <a:spcPct val="107000"/>
              </a:lnSpc>
              <a:spcAft>
                <a:spcPts val="800"/>
              </a:spcAft>
            </a:pPr>
            <a:r>
              <a:rPr lang="it-IT" sz="2400" dirty="0">
                <a:latin typeface="Calibri" panose="020F0502020204030204" pitchFamily="34" charset="0"/>
                <a:ea typeface="Calibri" panose="020F0502020204030204" pitchFamily="34" charset="0"/>
                <a:cs typeface="Times New Roman" panose="02020603050405020304" pitchFamily="18" charset="0"/>
              </a:rPr>
              <a:t>A</a:t>
            </a:r>
            <a:r>
              <a:rPr lang="it-IT" sz="2400" dirty="0">
                <a:effectLst/>
                <a:latin typeface="Calibri" panose="020F0502020204030204" pitchFamily="34" charset="0"/>
                <a:ea typeface="Calibri" panose="020F0502020204030204" pitchFamily="34" charset="0"/>
                <a:cs typeface="Times New Roman" panose="02020603050405020304" pitchFamily="18" charset="0"/>
              </a:rPr>
              <a:t>ttenzione a carni rosse e trattate: un eccesso di grassi e di sale è facile da raggiungere. </a:t>
            </a:r>
          </a:p>
          <a:p>
            <a:pPr marL="0" indent="0" algn="just">
              <a:lnSpc>
                <a:spcPct val="107000"/>
              </a:lnSpc>
              <a:spcAft>
                <a:spcPts val="800"/>
              </a:spcAft>
              <a:buNone/>
            </a:pPr>
            <a:r>
              <a:rPr lang="it-IT" sz="2400" dirty="0">
                <a:effectLst/>
                <a:latin typeface="Calibri" panose="020F0502020204030204" pitchFamily="34" charset="0"/>
                <a:ea typeface="Calibri" panose="020F0502020204030204" pitchFamily="34" charset="0"/>
                <a:cs typeface="Times New Roman" panose="02020603050405020304" pitchFamily="18" charset="0"/>
              </a:rPr>
              <a:t>Sembra accertato che un consumo giornaliero di oltre 50 g di carne lavorata possa portare a un aumento del rischio di cancro del colon fino al 16%. </a:t>
            </a:r>
          </a:p>
          <a:p>
            <a:pPr marL="0" indent="0" algn="just">
              <a:lnSpc>
                <a:spcPct val="107000"/>
              </a:lnSpc>
              <a:spcAft>
                <a:spcPts val="800"/>
              </a:spcAft>
              <a:buNone/>
            </a:pPr>
            <a:r>
              <a:rPr lang="it-IT" sz="2400" dirty="0">
                <a:effectLst/>
                <a:latin typeface="Calibri" panose="020F0502020204030204" pitchFamily="34" charset="0"/>
                <a:ea typeface="Calibri" panose="020F0502020204030204" pitchFamily="34" charset="0"/>
                <a:cs typeface="Times New Roman" panose="02020603050405020304" pitchFamily="18" charset="0"/>
              </a:rPr>
              <a:t>Molto più basso il rischio per consumi di carni rosse fresche, sostanzialmente sicuri fino a 100 g al giorno.</a:t>
            </a:r>
          </a:p>
          <a:p>
            <a:pPr marL="0" indent="0" algn="just">
              <a:lnSpc>
                <a:spcPct val="107000"/>
              </a:lnSpc>
              <a:spcAft>
                <a:spcPts val="800"/>
              </a:spcAft>
              <a:buNone/>
            </a:pPr>
            <a:r>
              <a:rPr lang="it-IT" sz="2400" dirty="0">
                <a:effectLst/>
                <a:latin typeface="Calibri" panose="020F0502020204030204" pitchFamily="34" charset="0"/>
                <a:ea typeface="Calibri" panose="020F0502020204030204" pitchFamily="34" charset="0"/>
                <a:cs typeface="Times New Roman" panose="02020603050405020304" pitchFamily="18" charset="0"/>
              </a:rPr>
              <a:t>Quindi non abolire le carni ma limitare il loro uso: 100 g a settimana per le carni rosse fresche, 50 g occasionalmente per salumi, prosciutti e simili.</a:t>
            </a:r>
          </a:p>
          <a:p>
            <a:pPr marL="0" indent="0">
              <a:buNone/>
            </a:pPr>
            <a:endParaRPr lang="it-IT" dirty="0"/>
          </a:p>
        </p:txBody>
      </p:sp>
      <p:pic>
        <p:nvPicPr>
          <p:cNvPr id="2" name="Immagine 1">
            <a:extLst>
              <a:ext uri="{FF2B5EF4-FFF2-40B4-BE49-F238E27FC236}">
                <a16:creationId xmlns:a16="http://schemas.microsoft.com/office/drawing/2014/main" xmlns="" id="{25002F31-F304-5C59-B6D6-9D2A5DA360D8}"/>
              </a:ext>
            </a:extLst>
          </p:cNvPr>
          <p:cNvPicPr>
            <a:picLocks noChangeAspect="1"/>
          </p:cNvPicPr>
          <p:nvPr/>
        </p:nvPicPr>
        <p:blipFill>
          <a:blip r:embed="rId2"/>
          <a:stretch>
            <a:fillRect/>
          </a:stretch>
        </p:blipFill>
        <p:spPr>
          <a:xfrm>
            <a:off x="4364574" y="4166691"/>
            <a:ext cx="3462852" cy="2451232"/>
          </a:xfrm>
          <a:prstGeom prst="rect">
            <a:avLst/>
          </a:prstGeom>
        </p:spPr>
      </p:pic>
    </p:spTree>
    <p:extLst>
      <p:ext uri="{BB962C8B-B14F-4D97-AF65-F5344CB8AC3E}">
        <p14:creationId xmlns:p14="http://schemas.microsoft.com/office/powerpoint/2010/main" val="407934692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egnaposto contenuto 3">
            <a:extLst>
              <a:ext uri="{FF2B5EF4-FFF2-40B4-BE49-F238E27FC236}">
                <a16:creationId xmlns:a16="http://schemas.microsoft.com/office/drawing/2014/main" xmlns="" id="{D65F0959-A3C1-36F6-318C-C37317407244}"/>
              </a:ext>
            </a:extLst>
          </p:cNvPr>
          <p:cNvPicPr>
            <a:picLocks noGrp="1" noChangeAspect="1"/>
          </p:cNvPicPr>
          <p:nvPr>
            <p:ph idx="1"/>
          </p:nvPr>
        </p:nvPicPr>
        <p:blipFill>
          <a:blip r:embed="rId2"/>
          <a:stretch>
            <a:fillRect/>
          </a:stretch>
        </p:blipFill>
        <p:spPr>
          <a:xfrm>
            <a:off x="883378" y="859974"/>
            <a:ext cx="4136567" cy="2569026"/>
          </a:xfrm>
          <a:prstGeom prst="rect">
            <a:avLst/>
          </a:prstGeom>
        </p:spPr>
      </p:pic>
      <p:pic>
        <p:nvPicPr>
          <p:cNvPr id="5" name="Immagine 4">
            <a:extLst>
              <a:ext uri="{FF2B5EF4-FFF2-40B4-BE49-F238E27FC236}">
                <a16:creationId xmlns:a16="http://schemas.microsoft.com/office/drawing/2014/main" xmlns="" id="{A7ECD6B2-3049-E560-D07F-890754563A58}"/>
              </a:ext>
            </a:extLst>
          </p:cNvPr>
          <p:cNvPicPr>
            <a:picLocks noChangeAspect="1"/>
          </p:cNvPicPr>
          <p:nvPr/>
        </p:nvPicPr>
        <p:blipFill>
          <a:blip r:embed="rId3"/>
          <a:stretch>
            <a:fillRect/>
          </a:stretch>
        </p:blipFill>
        <p:spPr>
          <a:xfrm>
            <a:off x="6942694" y="1046334"/>
            <a:ext cx="4531451" cy="2382666"/>
          </a:xfrm>
          <a:prstGeom prst="rect">
            <a:avLst/>
          </a:prstGeom>
        </p:spPr>
      </p:pic>
      <p:pic>
        <p:nvPicPr>
          <p:cNvPr id="6" name="Immagine 5">
            <a:extLst>
              <a:ext uri="{FF2B5EF4-FFF2-40B4-BE49-F238E27FC236}">
                <a16:creationId xmlns:a16="http://schemas.microsoft.com/office/drawing/2014/main" xmlns="" id="{F0E88523-E498-3982-EE1F-46F9C16089A1}"/>
              </a:ext>
            </a:extLst>
          </p:cNvPr>
          <p:cNvPicPr>
            <a:picLocks noChangeAspect="1"/>
          </p:cNvPicPr>
          <p:nvPr/>
        </p:nvPicPr>
        <p:blipFill>
          <a:blip r:embed="rId4"/>
          <a:stretch>
            <a:fillRect/>
          </a:stretch>
        </p:blipFill>
        <p:spPr>
          <a:xfrm>
            <a:off x="2813450" y="3113904"/>
            <a:ext cx="5548276" cy="3328966"/>
          </a:xfrm>
          <a:prstGeom prst="rect">
            <a:avLst/>
          </a:prstGeom>
        </p:spPr>
      </p:pic>
    </p:spTree>
    <p:extLst>
      <p:ext uri="{BB962C8B-B14F-4D97-AF65-F5344CB8AC3E}">
        <p14:creationId xmlns:p14="http://schemas.microsoft.com/office/powerpoint/2010/main" val="50284613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146E2387-9043-5F07-1FC7-8FF20399356D}"/>
              </a:ext>
            </a:extLst>
          </p:cNvPr>
          <p:cNvSpPr>
            <a:spLocks noGrp="1"/>
          </p:cNvSpPr>
          <p:nvPr>
            <p:ph type="title"/>
          </p:nvPr>
        </p:nvSpPr>
        <p:spPr/>
        <p:txBody>
          <a:bodyPr>
            <a:normAutofit/>
          </a:bodyPr>
          <a:lstStyle/>
          <a:p>
            <a:pPr algn="ctr"/>
            <a:r>
              <a:rPr lang="it-IT" dirty="0"/>
              <a:t/>
            </a:r>
            <a:br>
              <a:rPr lang="it-IT" dirty="0"/>
            </a:br>
            <a:r>
              <a:rPr lang="it-IT" dirty="0"/>
              <a:t>Parte Terza: FAQ</a:t>
            </a:r>
          </a:p>
        </p:txBody>
      </p:sp>
      <p:sp>
        <p:nvSpPr>
          <p:cNvPr id="3" name="Segnaposto contenuto 2">
            <a:extLst>
              <a:ext uri="{FF2B5EF4-FFF2-40B4-BE49-F238E27FC236}">
                <a16:creationId xmlns:a16="http://schemas.microsoft.com/office/drawing/2014/main" xmlns="" id="{EF61F3A9-1D78-46D3-EC4C-4E94D2404005}"/>
              </a:ext>
            </a:extLst>
          </p:cNvPr>
          <p:cNvSpPr>
            <a:spLocks noGrp="1"/>
          </p:cNvSpPr>
          <p:nvPr>
            <p:ph idx="1"/>
          </p:nvPr>
        </p:nvSpPr>
        <p:spPr>
          <a:xfrm>
            <a:off x="838200" y="2766218"/>
            <a:ext cx="10515600" cy="1325563"/>
          </a:xfrm>
        </p:spPr>
        <p:txBody>
          <a:bodyPr>
            <a:normAutofit/>
          </a:bodyPr>
          <a:lstStyle/>
          <a:p>
            <a:pPr marL="0" indent="0" algn="ctr">
              <a:buNone/>
            </a:pPr>
            <a:r>
              <a:rPr lang="it-IT" sz="5400" dirty="0"/>
              <a:t>Domande frequenti sul cancro</a:t>
            </a:r>
          </a:p>
        </p:txBody>
      </p:sp>
    </p:spTree>
    <p:extLst>
      <p:ext uri="{BB962C8B-B14F-4D97-AF65-F5344CB8AC3E}">
        <p14:creationId xmlns:p14="http://schemas.microsoft.com/office/powerpoint/2010/main" val="282608085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xmlns="" id="{7D9DBBF7-EDC2-97C2-CD2D-B4DAD428C1A4}"/>
              </a:ext>
            </a:extLst>
          </p:cNvPr>
          <p:cNvSpPr>
            <a:spLocks noGrp="1"/>
          </p:cNvSpPr>
          <p:nvPr>
            <p:ph idx="1"/>
          </p:nvPr>
        </p:nvSpPr>
        <p:spPr>
          <a:xfrm>
            <a:off x="838200" y="700088"/>
            <a:ext cx="10515600" cy="5824280"/>
          </a:xfrm>
        </p:spPr>
        <p:txBody>
          <a:bodyPr>
            <a:normAutofit fontScale="92500" lnSpcReduction="10000"/>
          </a:bodyPr>
          <a:lstStyle/>
          <a:p>
            <a:r>
              <a:rPr lang="it-IT" dirty="0"/>
              <a:t>1: I cellulari?</a:t>
            </a:r>
          </a:p>
          <a:p>
            <a:pPr marL="0" indent="0">
              <a:buNone/>
            </a:pPr>
            <a:r>
              <a:rPr lang="it-IT" dirty="0"/>
              <a:t>No, un minimo rischio forse c’è per neurinoma dell’acustico e glioma cerebrale.</a:t>
            </a:r>
          </a:p>
          <a:p>
            <a:r>
              <a:rPr lang="it-IT" dirty="0"/>
              <a:t>2: I campi elettromagnetici?</a:t>
            </a:r>
          </a:p>
          <a:p>
            <a:pPr marL="0" indent="0">
              <a:buNone/>
            </a:pPr>
            <a:r>
              <a:rPr lang="it-IT" dirty="0"/>
              <a:t>No, ma sono richiesti ulteriori studi osservazionali.</a:t>
            </a:r>
          </a:p>
          <a:p>
            <a:endParaRPr lang="it-IT" dirty="0"/>
          </a:p>
          <a:p>
            <a:endParaRPr lang="it-IT" dirty="0"/>
          </a:p>
          <a:p>
            <a:endParaRPr lang="it-IT" dirty="0"/>
          </a:p>
          <a:p>
            <a:endParaRPr lang="it-IT" dirty="0"/>
          </a:p>
          <a:p>
            <a:r>
              <a:rPr lang="it-IT" dirty="0"/>
              <a:t>3: I farmaci?</a:t>
            </a:r>
          </a:p>
          <a:p>
            <a:pPr marL="0" indent="0">
              <a:buNone/>
            </a:pPr>
            <a:r>
              <a:rPr lang="it-IT" dirty="0"/>
              <a:t>Sì alcuni farmaci sono correlati a </a:t>
            </a:r>
          </a:p>
          <a:p>
            <a:pPr marL="0" indent="0">
              <a:buNone/>
            </a:pPr>
            <a:r>
              <a:rPr lang="it-IT" dirty="0"/>
              <a:t>eventi neoplastici </a:t>
            </a:r>
          </a:p>
          <a:p>
            <a:pPr marL="0" indent="0">
              <a:buNone/>
            </a:pPr>
            <a:r>
              <a:rPr lang="it-IT" dirty="0"/>
              <a:t>(estroprogestinici, antiipertensivi, diuretici, antitumorali, ormoni per TOS)</a:t>
            </a:r>
          </a:p>
        </p:txBody>
      </p:sp>
      <p:pic>
        <p:nvPicPr>
          <p:cNvPr id="2" name="Immagine 1">
            <a:extLst>
              <a:ext uri="{FF2B5EF4-FFF2-40B4-BE49-F238E27FC236}">
                <a16:creationId xmlns:a16="http://schemas.microsoft.com/office/drawing/2014/main" xmlns="" id="{65314201-00AD-D967-FB12-DF900B12A707}"/>
              </a:ext>
            </a:extLst>
          </p:cNvPr>
          <p:cNvPicPr>
            <a:picLocks noChangeAspect="1"/>
          </p:cNvPicPr>
          <p:nvPr/>
        </p:nvPicPr>
        <p:blipFill>
          <a:blip r:embed="rId2"/>
          <a:stretch>
            <a:fillRect/>
          </a:stretch>
        </p:blipFill>
        <p:spPr>
          <a:xfrm>
            <a:off x="9372600" y="1521058"/>
            <a:ext cx="1652588" cy="1237846"/>
          </a:xfrm>
          <a:prstGeom prst="rect">
            <a:avLst/>
          </a:prstGeom>
        </p:spPr>
      </p:pic>
      <p:pic>
        <p:nvPicPr>
          <p:cNvPr id="4" name="Immagine 3">
            <a:extLst>
              <a:ext uri="{FF2B5EF4-FFF2-40B4-BE49-F238E27FC236}">
                <a16:creationId xmlns:a16="http://schemas.microsoft.com/office/drawing/2014/main" xmlns="" id="{C7875D4B-0225-0B79-51B6-11965B93DC4B}"/>
              </a:ext>
            </a:extLst>
          </p:cNvPr>
          <p:cNvPicPr>
            <a:picLocks noChangeAspect="1"/>
          </p:cNvPicPr>
          <p:nvPr/>
        </p:nvPicPr>
        <p:blipFill>
          <a:blip r:embed="rId3"/>
          <a:stretch>
            <a:fillRect/>
          </a:stretch>
        </p:blipFill>
        <p:spPr>
          <a:xfrm>
            <a:off x="3929062" y="2947858"/>
            <a:ext cx="2543175" cy="1800225"/>
          </a:xfrm>
          <a:prstGeom prst="rect">
            <a:avLst/>
          </a:prstGeom>
        </p:spPr>
      </p:pic>
      <p:pic>
        <p:nvPicPr>
          <p:cNvPr id="5" name="Immagine 4">
            <a:extLst>
              <a:ext uri="{FF2B5EF4-FFF2-40B4-BE49-F238E27FC236}">
                <a16:creationId xmlns:a16="http://schemas.microsoft.com/office/drawing/2014/main" xmlns="" id="{D91CBE5C-5186-102F-E772-FDD23A451E94}"/>
              </a:ext>
            </a:extLst>
          </p:cNvPr>
          <p:cNvPicPr>
            <a:picLocks noChangeAspect="1"/>
          </p:cNvPicPr>
          <p:nvPr/>
        </p:nvPicPr>
        <p:blipFill>
          <a:blip r:embed="rId4"/>
          <a:stretch>
            <a:fillRect/>
          </a:stretch>
        </p:blipFill>
        <p:spPr>
          <a:xfrm>
            <a:off x="7334250" y="2947858"/>
            <a:ext cx="1885950" cy="2428875"/>
          </a:xfrm>
          <a:prstGeom prst="rect">
            <a:avLst/>
          </a:prstGeom>
        </p:spPr>
      </p:pic>
    </p:spTree>
    <p:extLst>
      <p:ext uri="{BB962C8B-B14F-4D97-AF65-F5344CB8AC3E}">
        <p14:creationId xmlns:p14="http://schemas.microsoft.com/office/powerpoint/2010/main" val="395889635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xmlns="" id="{6BEDB3A8-88DF-AD49-EA3B-C57E5AC14A7D}"/>
              </a:ext>
            </a:extLst>
          </p:cNvPr>
          <p:cNvSpPr>
            <a:spLocks noGrp="1"/>
          </p:cNvSpPr>
          <p:nvPr>
            <p:ph idx="1"/>
          </p:nvPr>
        </p:nvSpPr>
        <p:spPr>
          <a:xfrm>
            <a:off x="838200" y="197708"/>
            <a:ext cx="10515600" cy="6277233"/>
          </a:xfrm>
        </p:spPr>
        <p:txBody>
          <a:bodyPr>
            <a:normAutofit/>
          </a:bodyPr>
          <a:lstStyle/>
          <a:p>
            <a:r>
              <a:rPr lang="it-IT" dirty="0"/>
              <a:t>4: I dolcificanti artificiali?</a:t>
            </a:r>
          </a:p>
          <a:p>
            <a:pPr marL="0" indent="0">
              <a:buNone/>
            </a:pPr>
            <a:r>
              <a:rPr lang="it-IT" dirty="0"/>
              <a:t> Non ci sono pericoli alle dosi normalmente utilizzate</a:t>
            </a:r>
          </a:p>
          <a:p>
            <a:pPr marL="0" indent="0">
              <a:buNone/>
            </a:pPr>
            <a:r>
              <a:rPr lang="it-IT" dirty="0"/>
              <a:t> Fa molto più danno lo zucchero.</a:t>
            </a:r>
          </a:p>
          <a:p>
            <a:r>
              <a:rPr lang="it-IT" dirty="0"/>
              <a:t>5: I pesticidi?</a:t>
            </a:r>
          </a:p>
          <a:p>
            <a:pPr marL="0" indent="0">
              <a:buNone/>
            </a:pPr>
            <a:r>
              <a:rPr lang="it-IT" dirty="0"/>
              <a:t>Sono necessari ulteriori studi, </a:t>
            </a:r>
          </a:p>
          <a:p>
            <a:pPr marL="0" indent="0">
              <a:buNone/>
            </a:pPr>
            <a:r>
              <a:rPr lang="it-IT" dirty="0"/>
              <a:t>al momento prevale il principio di cautela</a:t>
            </a:r>
          </a:p>
          <a:p>
            <a:r>
              <a:rPr lang="it-IT" dirty="0"/>
              <a:t>6: Gli OGM?</a:t>
            </a:r>
          </a:p>
          <a:p>
            <a:pPr marL="0" indent="0">
              <a:buNone/>
            </a:pPr>
            <a:r>
              <a:rPr lang="it-IT" dirty="0"/>
              <a:t>No, nessuna evidenza fino ad oggi</a:t>
            </a:r>
          </a:p>
          <a:p>
            <a:r>
              <a:rPr lang="it-IT" dirty="0"/>
              <a:t>7: I cosmetici?</a:t>
            </a:r>
          </a:p>
          <a:p>
            <a:pPr marL="0" indent="0">
              <a:buNone/>
            </a:pPr>
            <a:r>
              <a:rPr lang="it-IT" dirty="0"/>
              <a:t>No, ma alcuni </a:t>
            </a:r>
            <a:r>
              <a:rPr lang="it-IT" dirty="0" err="1"/>
              <a:t>parabeni</a:t>
            </a:r>
            <a:r>
              <a:rPr lang="it-IT" dirty="0"/>
              <a:t> </a:t>
            </a:r>
          </a:p>
          <a:p>
            <a:pPr marL="0" indent="0">
              <a:buNone/>
            </a:pPr>
            <a:r>
              <a:rPr lang="it-IT" dirty="0"/>
              <a:t>sono stati eliminati dall’uso. </a:t>
            </a:r>
          </a:p>
          <a:p>
            <a:pPr marL="0" indent="0">
              <a:buNone/>
            </a:pPr>
            <a:r>
              <a:rPr lang="it-IT" dirty="0"/>
              <a:t>Anche qui prevale il principio di cautela.</a:t>
            </a:r>
          </a:p>
        </p:txBody>
      </p:sp>
      <p:pic>
        <p:nvPicPr>
          <p:cNvPr id="2" name="Immagine 1">
            <a:extLst>
              <a:ext uri="{FF2B5EF4-FFF2-40B4-BE49-F238E27FC236}">
                <a16:creationId xmlns:a16="http://schemas.microsoft.com/office/drawing/2014/main" xmlns="" id="{BE234272-E688-D8C1-0D01-98E6ABC02423}"/>
              </a:ext>
            </a:extLst>
          </p:cNvPr>
          <p:cNvPicPr>
            <a:picLocks noChangeAspect="1"/>
          </p:cNvPicPr>
          <p:nvPr/>
        </p:nvPicPr>
        <p:blipFill>
          <a:blip r:embed="rId2"/>
          <a:stretch>
            <a:fillRect/>
          </a:stretch>
        </p:blipFill>
        <p:spPr>
          <a:xfrm>
            <a:off x="9415462" y="163212"/>
            <a:ext cx="2333625" cy="1962150"/>
          </a:xfrm>
          <a:prstGeom prst="rect">
            <a:avLst/>
          </a:prstGeom>
        </p:spPr>
      </p:pic>
      <p:pic>
        <p:nvPicPr>
          <p:cNvPr id="4" name="Immagine 3">
            <a:extLst>
              <a:ext uri="{FF2B5EF4-FFF2-40B4-BE49-F238E27FC236}">
                <a16:creationId xmlns:a16="http://schemas.microsoft.com/office/drawing/2014/main" xmlns="" id="{D240F416-F570-19A1-9C83-24A7065E330F}"/>
              </a:ext>
            </a:extLst>
          </p:cNvPr>
          <p:cNvPicPr>
            <a:picLocks noChangeAspect="1"/>
          </p:cNvPicPr>
          <p:nvPr/>
        </p:nvPicPr>
        <p:blipFill>
          <a:blip r:embed="rId3"/>
          <a:stretch>
            <a:fillRect/>
          </a:stretch>
        </p:blipFill>
        <p:spPr>
          <a:xfrm>
            <a:off x="7848600" y="2177877"/>
            <a:ext cx="2343150" cy="1952625"/>
          </a:xfrm>
          <a:prstGeom prst="rect">
            <a:avLst/>
          </a:prstGeom>
        </p:spPr>
      </p:pic>
      <p:pic>
        <p:nvPicPr>
          <p:cNvPr id="5" name="Immagine 4">
            <a:extLst>
              <a:ext uri="{FF2B5EF4-FFF2-40B4-BE49-F238E27FC236}">
                <a16:creationId xmlns:a16="http://schemas.microsoft.com/office/drawing/2014/main" xmlns="" id="{F069895D-4638-0F65-D808-6EA1B6469F44}"/>
              </a:ext>
            </a:extLst>
          </p:cNvPr>
          <p:cNvPicPr>
            <a:picLocks noChangeAspect="1"/>
          </p:cNvPicPr>
          <p:nvPr/>
        </p:nvPicPr>
        <p:blipFill>
          <a:blip r:embed="rId4"/>
          <a:stretch>
            <a:fillRect/>
          </a:stretch>
        </p:blipFill>
        <p:spPr>
          <a:xfrm>
            <a:off x="9220200" y="4960208"/>
            <a:ext cx="2724150" cy="1676400"/>
          </a:xfrm>
          <a:prstGeom prst="rect">
            <a:avLst/>
          </a:prstGeom>
        </p:spPr>
      </p:pic>
      <p:pic>
        <p:nvPicPr>
          <p:cNvPr id="6" name="Immagine 5">
            <a:extLst>
              <a:ext uri="{FF2B5EF4-FFF2-40B4-BE49-F238E27FC236}">
                <a16:creationId xmlns:a16="http://schemas.microsoft.com/office/drawing/2014/main" xmlns="" id="{2BD92700-40AA-17F6-B314-D67645AEF3D0}"/>
              </a:ext>
            </a:extLst>
          </p:cNvPr>
          <p:cNvPicPr>
            <a:picLocks noChangeAspect="1"/>
          </p:cNvPicPr>
          <p:nvPr/>
        </p:nvPicPr>
        <p:blipFill>
          <a:blip r:embed="rId5"/>
          <a:stretch>
            <a:fillRect/>
          </a:stretch>
        </p:blipFill>
        <p:spPr>
          <a:xfrm>
            <a:off x="6362700" y="4198208"/>
            <a:ext cx="2857500" cy="1600200"/>
          </a:xfrm>
          <a:prstGeom prst="rect">
            <a:avLst/>
          </a:prstGeom>
        </p:spPr>
      </p:pic>
    </p:spTree>
    <p:extLst>
      <p:ext uri="{BB962C8B-B14F-4D97-AF65-F5344CB8AC3E}">
        <p14:creationId xmlns:p14="http://schemas.microsoft.com/office/powerpoint/2010/main" val="157583058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xmlns="" id="{DEBB2F49-D613-507F-B35A-07224AB11633}"/>
              </a:ext>
            </a:extLst>
          </p:cNvPr>
          <p:cNvSpPr>
            <a:spLocks noGrp="1"/>
          </p:cNvSpPr>
          <p:nvPr>
            <p:ph idx="1"/>
          </p:nvPr>
        </p:nvSpPr>
        <p:spPr>
          <a:xfrm>
            <a:off x="838200" y="154459"/>
            <a:ext cx="10515600" cy="6549081"/>
          </a:xfrm>
        </p:spPr>
        <p:txBody>
          <a:bodyPr/>
          <a:lstStyle/>
          <a:p>
            <a:r>
              <a:rPr lang="it-IT" dirty="0"/>
              <a:t>8: Coloranti e additivi alimentari?</a:t>
            </a:r>
          </a:p>
          <a:p>
            <a:pPr marL="0" indent="0">
              <a:buNone/>
            </a:pPr>
            <a:r>
              <a:rPr lang="it-IT" dirty="0"/>
              <a:t>Solo per nitrati e nitriti vi sono dei sospetti</a:t>
            </a:r>
          </a:p>
          <a:p>
            <a:r>
              <a:rPr lang="it-IT" dirty="0"/>
              <a:t>9: Le radiazioni ionizzanti?</a:t>
            </a:r>
          </a:p>
          <a:p>
            <a:pPr marL="0" indent="0">
              <a:buNone/>
            </a:pPr>
            <a:r>
              <a:rPr lang="it-IT" dirty="0"/>
              <a:t>Sì, possono provocare numerosi tipi di tumori</a:t>
            </a:r>
          </a:p>
          <a:p>
            <a:endParaRPr lang="it-IT" dirty="0"/>
          </a:p>
          <a:p>
            <a:endParaRPr lang="it-IT" dirty="0"/>
          </a:p>
          <a:p>
            <a:endParaRPr lang="it-IT" dirty="0"/>
          </a:p>
          <a:p>
            <a:endParaRPr lang="it-IT" dirty="0"/>
          </a:p>
          <a:p>
            <a:r>
              <a:rPr lang="it-IT" dirty="0"/>
              <a:t>10: Le lampade abbronzanti?</a:t>
            </a:r>
          </a:p>
          <a:p>
            <a:pPr marL="0" indent="0">
              <a:buNone/>
            </a:pPr>
            <a:r>
              <a:rPr lang="it-IT" dirty="0"/>
              <a:t>Sì, il rischio c’è soprattutto per i giovani </a:t>
            </a:r>
          </a:p>
          <a:p>
            <a:pPr marL="0" indent="0">
              <a:buNone/>
            </a:pPr>
            <a:r>
              <a:rPr lang="it-IT" dirty="0"/>
              <a:t>relativamente a tumori cutanei come anche </a:t>
            </a:r>
          </a:p>
          <a:p>
            <a:pPr marL="0" indent="0">
              <a:buNone/>
            </a:pPr>
            <a:r>
              <a:rPr lang="it-IT" dirty="0"/>
              <a:t>il melanoma</a:t>
            </a:r>
          </a:p>
        </p:txBody>
      </p:sp>
      <p:pic>
        <p:nvPicPr>
          <p:cNvPr id="2" name="Immagine 1">
            <a:extLst>
              <a:ext uri="{FF2B5EF4-FFF2-40B4-BE49-F238E27FC236}">
                <a16:creationId xmlns:a16="http://schemas.microsoft.com/office/drawing/2014/main" xmlns="" id="{F7D7D7A4-3DE0-A981-CDA0-7AA77A04EA26}"/>
              </a:ext>
            </a:extLst>
          </p:cNvPr>
          <p:cNvPicPr>
            <a:picLocks noChangeAspect="1"/>
          </p:cNvPicPr>
          <p:nvPr/>
        </p:nvPicPr>
        <p:blipFill>
          <a:blip r:embed="rId2"/>
          <a:stretch>
            <a:fillRect/>
          </a:stretch>
        </p:blipFill>
        <p:spPr>
          <a:xfrm>
            <a:off x="8639175" y="154459"/>
            <a:ext cx="2714625" cy="1685925"/>
          </a:xfrm>
          <a:prstGeom prst="rect">
            <a:avLst/>
          </a:prstGeom>
        </p:spPr>
      </p:pic>
      <p:pic>
        <p:nvPicPr>
          <p:cNvPr id="4" name="Immagine 3">
            <a:extLst>
              <a:ext uri="{FF2B5EF4-FFF2-40B4-BE49-F238E27FC236}">
                <a16:creationId xmlns:a16="http://schemas.microsoft.com/office/drawing/2014/main" xmlns="" id="{DE9A31E6-CD6F-EB3D-052B-1CBEEC399A99}"/>
              </a:ext>
            </a:extLst>
          </p:cNvPr>
          <p:cNvPicPr>
            <a:picLocks noChangeAspect="1"/>
          </p:cNvPicPr>
          <p:nvPr/>
        </p:nvPicPr>
        <p:blipFill>
          <a:blip r:embed="rId3"/>
          <a:stretch>
            <a:fillRect/>
          </a:stretch>
        </p:blipFill>
        <p:spPr>
          <a:xfrm>
            <a:off x="1423988" y="2301831"/>
            <a:ext cx="2857500" cy="1600200"/>
          </a:xfrm>
          <a:prstGeom prst="rect">
            <a:avLst/>
          </a:prstGeom>
        </p:spPr>
      </p:pic>
      <p:pic>
        <p:nvPicPr>
          <p:cNvPr id="5" name="Immagine 4">
            <a:extLst>
              <a:ext uri="{FF2B5EF4-FFF2-40B4-BE49-F238E27FC236}">
                <a16:creationId xmlns:a16="http://schemas.microsoft.com/office/drawing/2014/main" xmlns="" id="{716E7F04-BAEF-93F7-DE7B-83D2B6B48364}"/>
              </a:ext>
            </a:extLst>
          </p:cNvPr>
          <p:cNvPicPr>
            <a:picLocks noChangeAspect="1"/>
          </p:cNvPicPr>
          <p:nvPr/>
        </p:nvPicPr>
        <p:blipFill>
          <a:blip r:embed="rId4"/>
          <a:stretch>
            <a:fillRect/>
          </a:stretch>
        </p:blipFill>
        <p:spPr>
          <a:xfrm>
            <a:off x="7950929" y="4179417"/>
            <a:ext cx="2724150" cy="1676400"/>
          </a:xfrm>
          <a:prstGeom prst="rect">
            <a:avLst/>
          </a:prstGeom>
        </p:spPr>
      </p:pic>
    </p:spTree>
    <p:extLst>
      <p:ext uri="{BB962C8B-B14F-4D97-AF65-F5344CB8AC3E}">
        <p14:creationId xmlns:p14="http://schemas.microsoft.com/office/powerpoint/2010/main" val="755907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770A26FB-BA32-44BA-C22E-D40B4C9D8E39}"/>
              </a:ext>
            </a:extLst>
          </p:cNvPr>
          <p:cNvSpPr>
            <a:spLocks noGrp="1"/>
          </p:cNvSpPr>
          <p:nvPr>
            <p:ph type="title"/>
          </p:nvPr>
        </p:nvSpPr>
        <p:spPr/>
        <p:txBody>
          <a:bodyPr>
            <a:noAutofit/>
          </a:bodyPr>
          <a:lstStyle/>
          <a:p>
            <a:pPr algn="ctr"/>
            <a:r>
              <a:rPr lang="it-IT" sz="6600" dirty="0"/>
              <a:t/>
            </a:r>
            <a:br>
              <a:rPr lang="it-IT" sz="6600" dirty="0"/>
            </a:br>
            <a:r>
              <a:rPr lang="it-IT" sz="6000" dirty="0" err="1"/>
              <a:t>Faq</a:t>
            </a:r>
            <a:r>
              <a:rPr lang="it-IT" sz="6000" dirty="0"/>
              <a:t> 11: Il Radon causa il cancro?</a:t>
            </a:r>
            <a:br>
              <a:rPr lang="it-IT" sz="6000" dirty="0"/>
            </a:br>
            <a:endParaRPr lang="it-IT" sz="6000" dirty="0"/>
          </a:p>
        </p:txBody>
      </p:sp>
      <p:pic>
        <p:nvPicPr>
          <p:cNvPr id="4" name="Segnaposto contenuto 3">
            <a:extLst>
              <a:ext uri="{FF2B5EF4-FFF2-40B4-BE49-F238E27FC236}">
                <a16:creationId xmlns:a16="http://schemas.microsoft.com/office/drawing/2014/main" xmlns="" id="{1E3FA199-F0CA-F245-4DDC-D1D155E3B84D}"/>
              </a:ext>
            </a:extLst>
          </p:cNvPr>
          <p:cNvPicPr>
            <a:picLocks noGrp="1" noChangeAspect="1"/>
          </p:cNvPicPr>
          <p:nvPr>
            <p:ph idx="1"/>
          </p:nvPr>
        </p:nvPicPr>
        <p:blipFill>
          <a:blip r:embed="rId2"/>
          <a:stretch>
            <a:fillRect/>
          </a:stretch>
        </p:blipFill>
        <p:spPr>
          <a:xfrm>
            <a:off x="3920331" y="1825625"/>
            <a:ext cx="4351338" cy="4351338"/>
          </a:xfrm>
          <a:prstGeom prst="rect">
            <a:avLst/>
          </a:prstGeom>
        </p:spPr>
      </p:pic>
    </p:spTree>
    <p:extLst>
      <p:ext uri="{BB962C8B-B14F-4D97-AF65-F5344CB8AC3E}">
        <p14:creationId xmlns:p14="http://schemas.microsoft.com/office/powerpoint/2010/main" val="3839358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FB49E3C0-C0DF-BF34-856D-6C0B17CA859B}"/>
              </a:ext>
            </a:extLst>
          </p:cNvPr>
          <p:cNvSpPr>
            <a:spLocks noGrp="1"/>
          </p:cNvSpPr>
          <p:nvPr>
            <p:ph type="title"/>
          </p:nvPr>
        </p:nvSpPr>
        <p:spPr/>
        <p:txBody>
          <a:bodyPr/>
          <a:lstStyle/>
          <a:p>
            <a:r>
              <a:rPr lang="it-IT" dirty="0"/>
              <a:t>Verità scientifica</a:t>
            </a:r>
          </a:p>
        </p:txBody>
      </p:sp>
      <p:sp>
        <p:nvSpPr>
          <p:cNvPr id="3" name="Segnaposto contenuto 2">
            <a:extLst>
              <a:ext uri="{FF2B5EF4-FFF2-40B4-BE49-F238E27FC236}">
                <a16:creationId xmlns:a16="http://schemas.microsoft.com/office/drawing/2014/main" xmlns="" id="{7434E184-3B4A-6AB9-3196-CA67A485F5BF}"/>
              </a:ext>
            </a:extLst>
          </p:cNvPr>
          <p:cNvSpPr>
            <a:spLocks noGrp="1"/>
          </p:cNvSpPr>
          <p:nvPr>
            <p:ph idx="1"/>
          </p:nvPr>
        </p:nvSpPr>
        <p:spPr>
          <a:xfrm>
            <a:off x="838200" y="3286554"/>
            <a:ext cx="10515600" cy="3317875"/>
          </a:xfrm>
        </p:spPr>
        <p:txBody>
          <a:bodyPr/>
          <a:lstStyle/>
          <a:p>
            <a:endParaRPr lang="it-IT" dirty="0"/>
          </a:p>
        </p:txBody>
      </p:sp>
      <p:pic>
        <p:nvPicPr>
          <p:cNvPr id="4" name="Immagine 3">
            <a:extLst>
              <a:ext uri="{FF2B5EF4-FFF2-40B4-BE49-F238E27FC236}">
                <a16:creationId xmlns:a16="http://schemas.microsoft.com/office/drawing/2014/main" xmlns="" id="{9DF2240B-AA85-B149-EEBB-54102F60B417}"/>
              </a:ext>
            </a:extLst>
          </p:cNvPr>
          <p:cNvPicPr>
            <a:picLocks noChangeAspect="1"/>
          </p:cNvPicPr>
          <p:nvPr/>
        </p:nvPicPr>
        <p:blipFill>
          <a:blip r:embed="rId2"/>
          <a:stretch>
            <a:fillRect/>
          </a:stretch>
        </p:blipFill>
        <p:spPr>
          <a:xfrm>
            <a:off x="5410199" y="365125"/>
            <a:ext cx="4333875" cy="6132941"/>
          </a:xfrm>
          <a:prstGeom prst="rect">
            <a:avLst/>
          </a:prstGeom>
        </p:spPr>
      </p:pic>
    </p:spTree>
    <p:extLst>
      <p:ext uri="{BB962C8B-B14F-4D97-AF65-F5344CB8AC3E}">
        <p14:creationId xmlns:p14="http://schemas.microsoft.com/office/powerpoint/2010/main" val="263843954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2ECC6D71-78F0-536E-40E1-52CCA8B67D8E}"/>
              </a:ext>
            </a:extLst>
          </p:cNvPr>
          <p:cNvSpPr>
            <a:spLocks noGrp="1"/>
          </p:cNvSpPr>
          <p:nvPr>
            <p:ph type="title"/>
          </p:nvPr>
        </p:nvSpPr>
        <p:spPr/>
        <p:txBody>
          <a:bodyPr/>
          <a:lstStyle/>
          <a:p>
            <a:endParaRPr lang="it-IT" dirty="0"/>
          </a:p>
        </p:txBody>
      </p:sp>
      <p:sp>
        <p:nvSpPr>
          <p:cNvPr id="3" name="Segnaposto contenuto 2">
            <a:extLst>
              <a:ext uri="{FF2B5EF4-FFF2-40B4-BE49-F238E27FC236}">
                <a16:creationId xmlns:a16="http://schemas.microsoft.com/office/drawing/2014/main" xmlns="" id="{4C01788A-7EBE-F6A8-032B-7BF55019FDEC}"/>
              </a:ext>
            </a:extLst>
          </p:cNvPr>
          <p:cNvSpPr>
            <a:spLocks noGrp="1"/>
          </p:cNvSpPr>
          <p:nvPr>
            <p:ph idx="1"/>
          </p:nvPr>
        </p:nvSpPr>
        <p:spPr>
          <a:xfrm>
            <a:off x="838200" y="1253331"/>
            <a:ext cx="10515600" cy="4351338"/>
          </a:xfrm>
        </p:spPr>
        <p:txBody>
          <a:bodyPr>
            <a:normAutofit fontScale="70000" lnSpcReduction="20000"/>
          </a:bodyPr>
          <a:lstStyle/>
          <a:p>
            <a:pPr algn="just"/>
            <a:r>
              <a:rPr lang="it-IT" b="0" i="0" dirty="0">
                <a:solidFill>
                  <a:srgbClr val="605C5C"/>
                </a:solidFill>
                <a:effectLst/>
                <a:latin typeface="Verdana" panose="020B0604030504040204" pitchFamily="34" charset="0"/>
              </a:rPr>
              <a:t>Il radon è un gas radioattivo naturale che si forma nella crosta terrestre. È parte di una lunga catena di decadimento radioattivo che inizia con l'uranio presente nelle rocce e nel suolo da quando si è formata la Terra. La presenza del radon non è rilevabile dagli esseri umani in quanto incolore e inodore, ma è misurabile a causa della sua radioattività. Il gas radon entra nelle abitazioni attraverso il suolo. In alcune è possibile rilevarne alte concentrazioni, specie nelle zone caratterizzate da rocce e terreni particolarmente ricchi di uranio naturale. Tracce di radon possono anche essere presenti nei materiali da costruzione e nell'acqua potabile, ma nella maggior parte dei casi causano un'esposizione alle radiazioni molto inferiore rispetto al radon proveniente dal suolo.</a:t>
            </a:r>
          </a:p>
          <a:p>
            <a:pPr algn="just"/>
            <a:r>
              <a:rPr lang="it-IT" b="0" i="0" dirty="0">
                <a:solidFill>
                  <a:srgbClr val="605C5C"/>
                </a:solidFill>
                <a:effectLst/>
                <a:latin typeface="Verdana" panose="020B0604030504040204" pitchFamily="34" charset="0"/>
              </a:rPr>
              <a:t>Mentre il radon è di per sé un gas, i prodotti del suo decadimento radioattivo non lo sono e quindi si attaccano alle particelle di polvere nell'aria. Una volta respirati tali prodotti, le radiazioni da essi emesse possono danneggiare i nostri polmoni.</a:t>
            </a:r>
          </a:p>
          <a:p>
            <a:pPr algn="just"/>
            <a:r>
              <a:rPr lang="it-IT" b="1" i="0" dirty="0">
                <a:effectLst/>
                <a:latin typeface="Verdana" panose="020B0604030504040204" pitchFamily="34" charset="0"/>
              </a:rPr>
              <a:t>L'esposizione al radon aumenta il rischio di cancro polmonare. Il rischio aggiuntivo è proporzionale alla concentrazione di radon nell'aria che respiriamo e alla durata dell'esposizione</a:t>
            </a:r>
            <a:r>
              <a:rPr lang="it-IT" b="0" i="0" dirty="0">
                <a:solidFill>
                  <a:srgbClr val="605C5C"/>
                </a:solidFill>
                <a:effectLst/>
                <a:latin typeface="Verdana" panose="020B0604030504040204" pitchFamily="34" charset="0"/>
              </a:rPr>
              <a:t>.</a:t>
            </a:r>
          </a:p>
          <a:p>
            <a:endParaRPr lang="it-IT" dirty="0"/>
          </a:p>
        </p:txBody>
      </p:sp>
    </p:spTree>
    <p:extLst>
      <p:ext uri="{BB962C8B-B14F-4D97-AF65-F5344CB8AC3E}">
        <p14:creationId xmlns:p14="http://schemas.microsoft.com/office/powerpoint/2010/main" val="108184760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361D7E76-0659-3285-703B-8C14A79A8F1C}"/>
              </a:ext>
            </a:extLst>
          </p:cNvPr>
          <p:cNvSpPr>
            <a:spLocks noGrp="1"/>
          </p:cNvSpPr>
          <p:nvPr>
            <p:ph type="title"/>
          </p:nvPr>
        </p:nvSpPr>
        <p:spPr/>
        <p:txBody>
          <a:bodyPr/>
          <a:lstStyle/>
          <a:p>
            <a:r>
              <a:rPr lang="it-IT" dirty="0"/>
              <a:t>FAQ 12: Fillers e cancro</a:t>
            </a:r>
          </a:p>
        </p:txBody>
      </p:sp>
      <p:sp>
        <p:nvSpPr>
          <p:cNvPr id="3" name="Segnaposto contenuto 2">
            <a:extLst>
              <a:ext uri="{FF2B5EF4-FFF2-40B4-BE49-F238E27FC236}">
                <a16:creationId xmlns:a16="http://schemas.microsoft.com/office/drawing/2014/main" xmlns="" id="{97D4DC77-5B49-B6CF-1A4A-7CC4D249011B}"/>
              </a:ext>
            </a:extLst>
          </p:cNvPr>
          <p:cNvSpPr>
            <a:spLocks noGrp="1"/>
          </p:cNvSpPr>
          <p:nvPr>
            <p:ph idx="1"/>
          </p:nvPr>
        </p:nvSpPr>
        <p:spPr/>
        <p:txBody>
          <a:bodyPr>
            <a:normAutofit/>
          </a:bodyPr>
          <a:lstStyle/>
          <a:p>
            <a:pPr marL="0" indent="0">
              <a:buNone/>
            </a:pPr>
            <a:r>
              <a:rPr lang="it-IT" dirty="0"/>
              <a:t>L’uso di acido ialuronico è soggetto a numerose controindicazioni, tra queste anche la presenza di una neoplasia attiva</a:t>
            </a:r>
          </a:p>
          <a:p>
            <a:pPr marL="0" indent="0">
              <a:buNone/>
            </a:pPr>
            <a:r>
              <a:rPr lang="it-IT" dirty="0"/>
              <a:t/>
            </a:r>
            <a:br>
              <a:rPr lang="it-IT" dirty="0"/>
            </a:br>
            <a:endParaRPr lang="it-IT" dirty="0"/>
          </a:p>
        </p:txBody>
      </p:sp>
      <p:pic>
        <p:nvPicPr>
          <p:cNvPr id="4" name="Immagine 3">
            <a:extLst>
              <a:ext uri="{FF2B5EF4-FFF2-40B4-BE49-F238E27FC236}">
                <a16:creationId xmlns:a16="http://schemas.microsoft.com/office/drawing/2014/main" xmlns="" id="{DE69FB36-061D-D234-B6FE-791A96A7A17C}"/>
              </a:ext>
            </a:extLst>
          </p:cNvPr>
          <p:cNvPicPr>
            <a:picLocks noChangeAspect="1"/>
          </p:cNvPicPr>
          <p:nvPr/>
        </p:nvPicPr>
        <p:blipFill>
          <a:blip r:embed="rId2"/>
          <a:stretch>
            <a:fillRect/>
          </a:stretch>
        </p:blipFill>
        <p:spPr>
          <a:xfrm>
            <a:off x="4266401" y="2817341"/>
            <a:ext cx="3659198" cy="3675534"/>
          </a:xfrm>
          <a:prstGeom prst="rect">
            <a:avLst/>
          </a:prstGeom>
        </p:spPr>
      </p:pic>
    </p:spTree>
    <p:extLst>
      <p:ext uri="{BB962C8B-B14F-4D97-AF65-F5344CB8AC3E}">
        <p14:creationId xmlns:p14="http://schemas.microsoft.com/office/powerpoint/2010/main" val="289334356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D887A01D-35F7-B732-7163-AB4BAE285222}"/>
              </a:ext>
            </a:extLst>
          </p:cNvPr>
          <p:cNvSpPr>
            <a:spLocks noGrp="1"/>
          </p:cNvSpPr>
          <p:nvPr>
            <p:ph type="title"/>
          </p:nvPr>
        </p:nvSpPr>
        <p:spPr>
          <a:xfrm>
            <a:off x="838200" y="365125"/>
            <a:ext cx="10515600" cy="1460500"/>
          </a:xfrm>
        </p:spPr>
        <p:txBody>
          <a:bodyPr>
            <a:normAutofit fontScale="90000"/>
          </a:bodyPr>
          <a:lstStyle/>
          <a:p>
            <a:r>
              <a:rPr lang="it-IT" dirty="0">
                <a:latin typeface="+mj-lt"/>
              </a:rPr>
              <a:t>FAQ 13: Protesi mammarie al silicone e cancro</a:t>
            </a:r>
            <a:br>
              <a:rPr lang="it-IT" dirty="0">
                <a:latin typeface="+mj-lt"/>
              </a:rPr>
            </a:br>
            <a:endParaRPr lang="it-IT" dirty="0"/>
          </a:p>
        </p:txBody>
      </p:sp>
      <p:pic>
        <p:nvPicPr>
          <p:cNvPr id="9" name="Segnaposto contenuto 8">
            <a:extLst>
              <a:ext uri="{FF2B5EF4-FFF2-40B4-BE49-F238E27FC236}">
                <a16:creationId xmlns:a16="http://schemas.microsoft.com/office/drawing/2014/main" xmlns="" id="{83F8B97B-F517-A6EB-159E-AA1350D31E00}"/>
              </a:ext>
            </a:extLst>
          </p:cNvPr>
          <p:cNvPicPr>
            <a:picLocks noGrp="1" noChangeAspect="1"/>
          </p:cNvPicPr>
          <p:nvPr>
            <p:ph idx="1"/>
          </p:nvPr>
        </p:nvPicPr>
        <p:blipFill>
          <a:blip r:embed="rId2"/>
          <a:stretch>
            <a:fillRect/>
          </a:stretch>
        </p:blipFill>
        <p:spPr>
          <a:xfrm>
            <a:off x="305375" y="1700213"/>
            <a:ext cx="3796369" cy="2471737"/>
          </a:xfrm>
          <a:prstGeom prst="rect">
            <a:avLst/>
          </a:prstGeom>
        </p:spPr>
      </p:pic>
      <p:pic>
        <p:nvPicPr>
          <p:cNvPr id="10" name="Immagine 9">
            <a:extLst>
              <a:ext uri="{FF2B5EF4-FFF2-40B4-BE49-F238E27FC236}">
                <a16:creationId xmlns:a16="http://schemas.microsoft.com/office/drawing/2014/main" xmlns="" id="{3B60A7F9-95E2-D1A1-1323-D3C2F95A65FB}"/>
              </a:ext>
            </a:extLst>
          </p:cNvPr>
          <p:cNvPicPr>
            <a:picLocks noChangeAspect="1"/>
          </p:cNvPicPr>
          <p:nvPr/>
        </p:nvPicPr>
        <p:blipFill>
          <a:blip r:embed="rId3"/>
          <a:stretch>
            <a:fillRect/>
          </a:stretch>
        </p:blipFill>
        <p:spPr>
          <a:xfrm>
            <a:off x="4786313" y="1095375"/>
            <a:ext cx="5643562" cy="5581651"/>
          </a:xfrm>
          <a:prstGeom prst="rect">
            <a:avLst/>
          </a:prstGeom>
        </p:spPr>
      </p:pic>
    </p:spTree>
    <p:extLst>
      <p:ext uri="{BB962C8B-B14F-4D97-AF65-F5344CB8AC3E}">
        <p14:creationId xmlns:p14="http://schemas.microsoft.com/office/powerpoint/2010/main" val="2998305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4E3D997C-7D85-B1A9-55E5-F87F9D8363D1}"/>
              </a:ext>
            </a:extLst>
          </p:cNvPr>
          <p:cNvSpPr>
            <a:spLocks noGrp="1"/>
          </p:cNvSpPr>
          <p:nvPr>
            <p:ph type="title"/>
          </p:nvPr>
        </p:nvSpPr>
        <p:spPr/>
        <p:txBody>
          <a:bodyPr/>
          <a:lstStyle/>
          <a:p>
            <a:endParaRPr lang="it-IT"/>
          </a:p>
        </p:txBody>
      </p:sp>
      <p:sp>
        <p:nvSpPr>
          <p:cNvPr id="3" name="Segnaposto contenuto 2">
            <a:extLst>
              <a:ext uri="{FF2B5EF4-FFF2-40B4-BE49-F238E27FC236}">
                <a16:creationId xmlns:a16="http://schemas.microsoft.com/office/drawing/2014/main" xmlns="" id="{FA63B56B-0806-75A3-B3C8-0F0AF92FB414}"/>
              </a:ext>
            </a:extLst>
          </p:cNvPr>
          <p:cNvSpPr>
            <a:spLocks noGrp="1"/>
          </p:cNvSpPr>
          <p:nvPr>
            <p:ph idx="1"/>
          </p:nvPr>
        </p:nvSpPr>
        <p:spPr>
          <a:xfrm>
            <a:off x="966787" y="1253331"/>
            <a:ext cx="10515600" cy="4351338"/>
          </a:xfrm>
        </p:spPr>
        <p:txBody>
          <a:bodyPr>
            <a:normAutofit fontScale="77500" lnSpcReduction="20000"/>
          </a:bodyPr>
          <a:lstStyle/>
          <a:p>
            <a:r>
              <a:rPr lang="it-IT" i="0" dirty="0">
                <a:effectLst/>
                <a:latin typeface="+mj-lt"/>
              </a:rPr>
              <a:t>Alcune protesi al silicone potrebbero causare in rarissimi casi un linfoma con altissime probabilità di guarigione. Non c'è alcuna emergenza ma occorre monitorare.</a:t>
            </a:r>
          </a:p>
          <a:p>
            <a:pPr algn="l" fontAlgn="base"/>
            <a:r>
              <a:rPr lang="it-IT" dirty="0">
                <a:latin typeface="+mj-lt"/>
              </a:rPr>
              <a:t>N</a:t>
            </a:r>
            <a:r>
              <a:rPr lang="it-IT" i="0" dirty="0">
                <a:effectLst/>
                <a:latin typeface="+mj-lt"/>
              </a:rPr>
              <a:t>egli anni è stato sollevato un dubbio sulle protesi e in particolare sul presunto legame tra l’utilizzo di quelle testurizzate, le più usate oggi perché hanno una superficie rugosa che riduce il rischio di contrattura capsulare, e lo sviluppo di una particolare forma di tumore.</a:t>
            </a:r>
          </a:p>
          <a:p>
            <a:pPr algn="l" fontAlgn="base"/>
            <a:r>
              <a:rPr lang="it-IT" i="0" dirty="0">
                <a:effectLst/>
                <a:latin typeface="+mj-lt"/>
              </a:rPr>
              <a:t>Alcune analisi hanno infatti segnalato che le donne portatrici di queste protesi sono più esposte a un raro tipo di linfoma .</a:t>
            </a:r>
          </a:p>
          <a:p>
            <a:pPr algn="l" fontAlgn="base"/>
            <a:r>
              <a:rPr lang="it-IT" i="0" dirty="0">
                <a:effectLst/>
                <a:latin typeface="+mj-lt"/>
              </a:rPr>
              <a:t>Si parla probabilmente di alcune centinaia di casi nel mondo, secondo il Ministero della salute 41 casi in Italia, dove ogni anno si impiantano circa 51.000 protesi (37.000 per ricostruzione dopo intervento).</a:t>
            </a:r>
          </a:p>
          <a:p>
            <a:pPr algn="l" fontAlgn="base"/>
            <a:r>
              <a:rPr lang="it-IT" i="0" dirty="0">
                <a:effectLst/>
                <a:latin typeface="+mj-lt"/>
              </a:rPr>
              <a:t>Il presunto legame, ancora da chiarire in maniera certa, non deve però spaventare: rispetto alle protesi impiantate i casi di linfoma sono assai rari e la malattia, quando si manifesta, ha altissime probabilità di guarigione.</a:t>
            </a:r>
          </a:p>
          <a:p>
            <a:endParaRPr lang="it-IT" dirty="0"/>
          </a:p>
        </p:txBody>
      </p:sp>
    </p:spTree>
    <p:extLst>
      <p:ext uri="{BB962C8B-B14F-4D97-AF65-F5344CB8AC3E}">
        <p14:creationId xmlns:p14="http://schemas.microsoft.com/office/powerpoint/2010/main" val="137775790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xmlns="" id="{2A4AE2F0-8493-86B2-0551-BD93FB01B4A3}"/>
              </a:ext>
            </a:extLst>
          </p:cNvPr>
          <p:cNvSpPr>
            <a:spLocks noGrp="1"/>
          </p:cNvSpPr>
          <p:nvPr>
            <p:ph idx="1"/>
          </p:nvPr>
        </p:nvSpPr>
        <p:spPr>
          <a:xfrm>
            <a:off x="838200" y="1086037"/>
            <a:ext cx="10515600" cy="4351338"/>
          </a:xfrm>
        </p:spPr>
        <p:txBody>
          <a:bodyPr/>
          <a:lstStyle/>
          <a:p>
            <a:pPr marL="0" indent="0" algn="ctr">
              <a:buNone/>
            </a:pPr>
            <a:r>
              <a:rPr lang="it-IT" sz="4000" i="0" dirty="0">
                <a:solidFill>
                  <a:srgbClr val="1A3040"/>
                </a:solidFill>
                <a:effectLst/>
                <a:latin typeface="graphik-bold"/>
              </a:rPr>
              <a:t>L'uso dei cellulari può causare un tumore al cervello?</a:t>
            </a:r>
          </a:p>
          <a:p>
            <a:pPr marL="0" indent="0" algn="just">
              <a:buNone/>
            </a:pPr>
            <a:r>
              <a:rPr lang="it-IT" sz="4000" i="0" dirty="0">
                <a:solidFill>
                  <a:srgbClr val="1A3040"/>
                </a:solidFill>
                <a:effectLst/>
                <a:latin typeface="graphik-semibold"/>
              </a:rPr>
              <a:t>No, le prove disponibili non sono sufficienti per affermare che vi sia un nesso, in particolare per i cellulari di nuova generazione. Un lieve aumento di rischio è stato segnalato dai risultati di alcuni studi solo per il neurinoma e il glioma.</a:t>
            </a:r>
          </a:p>
          <a:p>
            <a:endParaRPr lang="it-IT" dirty="0"/>
          </a:p>
        </p:txBody>
      </p:sp>
    </p:spTree>
    <p:extLst>
      <p:ext uri="{BB962C8B-B14F-4D97-AF65-F5344CB8AC3E}">
        <p14:creationId xmlns:p14="http://schemas.microsoft.com/office/powerpoint/2010/main" val="206636091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xmlns="" id="{74C5F148-1353-28E2-4D12-13B6AB5BC3B0}"/>
              </a:ext>
            </a:extLst>
          </p:cNvPr>
          <p:cNvSpPr>
            <a:spLocks noGrp="1"/>
          </p:cNvSpPr>
          <p:nvPr>
            <p:ph idx="1"/>
          </p:nvPr>
        </p:nvSpPr>
        <p:spPr>
          <a:xfrm>
            <a:off x="730624" y="1139825"/>
            <a:ext cx="10515600" cy="4351338"/>
          </a:xfrm>
        </p:spPr>
        <p:txBody>
          <a:bodyPr>
            <a:normAutofit fontScale="85000" lnSpcReduction="20000"/>
          </a:bodyPr>
          <a:lstStyle/>
          <a:p>
            <a:pPr algn="l">
              <a:buFont typeface="Arial" panose="020B0604020202020204" pitchFamily="34" charset="0"/>
              <a:buChar char="•"/>
            </a:pPr>
            <a:r>
              <a:rPr lang="it-IT" b="0" i="0" dirty="0">
                <a:solidFill>
                  <a:srgbClr val="1A3040"/>
                </a:solidFill>
                <a:effectLst/>
                <a:latin typeface="garamoun-regular"/>
              </a:rPr>
              <a:t>Le</a:t>
            </a:r>
            <a:r>
              <a:rPr lang="it-IT" b="1" i="0" dirty="0">
                <a:solidFill>
                  <a:srgbClr val="1A3040"/>
                </a:solidFill>
                <a:effectLst/>
                <a:latin typeface="garamoun-bold"/>
              </a:rPr>
              <a:t> onde a radiofrequenza</a:t>
            </a:r>
            <a:r>
              <a:rPr lang="it-IT" b="0" i="0" dirty="0">
                <a:solidFill>
                  <a:srgbClr val="1A3040"/>
                </a:solidFill>
                <a:effectLst/>
                <a:latin typeface="garamoun-regular"/>
              </a:rPr>
              <a:t> non sono in grado di indurre mutazioni ma possono provocare il riscaldamento dei tessuti a diretto contatto con le apparecchiature che le emettono, come i cellulari.</a:t>
            </a:r>
          </a:p>
          <a:p>
            <a:pPr algn="l">
              <a:buFont typeface="Arial" panose="020B0604020202020204" pitchFamily="34" charset="0"/>
              <a:buChar char="•"/>
            </a:pPr>
            <a:r>
              <a:rPr lang="it-IT" b="1" i="0" dirty="0">
                <a:solidFill>
                  <a:srgbClr val="1A3040"/>
                </a:solidFill>
                <a:effectLst/>
                <a:latin typeface="garamoun-bold"/>
              </a:rPr>
              <a:t>Studi sperimentali</a:t>
            </a:r>
            <a:r>
              <a:rPr lang="it-IT" b="0" i="0" dirty="0">
                <a:solidFill>
                  <a:srgbClr val="1A3040"/>
                </a:solidFill>
                <a:effectLst/>
                <a:latin typeface="garamoun-regular"/>
              </a:rPr>
              <a:t> in colture cellulari e in animali di laboratorio </a:t>
            </a:r>
            <a:r>
              <a:rPr lang="it-IT" b="1" i="0" dirty="0">
                <a:solidFill>
                  <a:srgbClr val="1A3040"/>
                </a:solidFill>
                <a:effectLst/>
                <a:latin typeface="garamoun-bold"/>
              </a:rPr>
              <a:t>hanno prodotto risultati discordanti</a:t>
            </a:r>
            <a:r>
              <a:rPr lang="it-IT" b="0" i="0" dirty="0">
                <a:solidFill>
                  <a:srgbClr val="1A3040"/>
                </a:solidFill>
                <a:effectLst/>
                <a:latin typeface="garamoun-regular"/>
              </a:rPr>
              <a:t>. Quando hanno mostrato un nesso tra esposizione e tumori, le intensità e frequenze a cui sono stati esposti gli animali e le cellule in laboratorio sono difficilmente paragonabili a un utilizzo normale del cellulare.</a:t>
            </a:r>
          </a:p>
          <a:p>
            <a:pPr algn="l">
              <a:buFont typeface="Arial" panose="020B0604020202020204" pitchFamily="34" charset="0"/>
              <a:buChar char="•"/>
            </a:pPr>
            <a:r>
              <a:rPr lang="it-IT" b="1" i="0" dirty="0">
                <a:solidFill>
                  <a:srgbClr val="1A3040"/>
                </a:solidFill>
                <a:effectLst/>
                <a:latin typeface="garamoun-bold"/>
              </a:rPr>
              <a:t>Gli studi epidemiologici retrospettivi e prospettici non hanno finora mostrato alcun legame tra l’uso del cellulare e i tumori cerebrali</a:t>
            </a:r>
            <a:r>
              <a:rPr lang="it-IT" b="0" i="0" dirty="0">
                <a:solidFill>
                  <a:srgbClr val="1A3040"/>
                </a:solidFill>
                <a:effectLst/>
                <a:latin typeface="garamoun-regular"/>
              </a:rPr>
              <a:t> con l'eccezione del 10 per cento dei soggetti che hanno usato il telefono in modo molto intensivo. Anche gli studi epidemiologici, però, hanno mostrato un possibile incremento di rischio per il </a:t>
            </a:r>
            <a:r>
              <a:rPr lang="it-IT" b="1" i="0" dirty="0">
                <a:solidFill>
                  <a:srgbClr val="1A3040"/>
                </a:solidFill>
                <a:effectLst/>
                <a:latin typeface="garamoun-bold"/>
              </a:rPr>
              <a:t>neurinoma del nervo acustico</a:t>
            </a:r>
            <a:r>
              <a:rPr lang="it-IT" b="0" i="0" dirty="0">
                <a:solidFill>
                  <a:srgbClr val="1A3040"/>
                </a:solidFill>
                <a:effectLst/>
                <a:latin typeface="garamoun-regular"/>
              </a:rPr>
              <a:t>.</a:t>
            </a:r>
          </a:p>
          <a:p>
            <a:pPr algn="l">
              <a:buFont typeface="Arial" panose="020B0604020202020204" pitchFamily="34" charset="0"/>
              <a:buChar char="•"/>
            </a:pPr>
            <a:r>
              <a:rPr lang="it-IT" b="0" i="0" dirty="0">
                <a:solidFill>
                  <a:srgbClr val="1A3040"/>
                </a:solidFill>
                <a:effectLst/>
                <a:latin typeface="garamoun-regular"/>
              </a:rPr>
              <a:t>Alla luce delle conoscenze attuali, i cellulari sono ritenuti dagli esperti e dalle agenzie internazionali come sicuri, c</a:t>
            </a:r>
            <a:r>
              <a:rPr lang="it-IT" b="1" i="0" dirty="0">
                <a:solidFill>
                  <a:srgbClr val="1A3040"/>
                </a:solidFill>
                <a:effectLst/>
                <a:latin typeface="garamoun-bold"/>
              </a:rPr>
              <a:t>on la raccomandazione però di utilizzare gli auricolari e di tenere l'apparecchio quando è inattivo lontano dal corpo</a:t>
            </a:r>
            <a:r>
              <a:rPr lang="it-IT" b="0" i="0" dirty="0">
                <a:solidFill>
                  <a:srgbClr val="1A3040"/>
                </a:solidFill>
                <a:effectLst/>
                <a:latin typeface="garamoun-regular"/>
              </a:rPr>
              <a:t>.</a:t>
            </a:r>
          </a:p>
          <a:p>
            <a:endParaRPr lang="it-IT" dirty="0"/>
          </a:p>
        </p:txBody>
      </p:sp>
    </p:spTree>
    <p:extLst>
      <p:ext uri="{BB962C8B-B14F-4D97-AF65-F5344CB8AC3E}">
        <p14:creationId xmlns:p14="http://schemas.microsoft.com/office/powerpoint/2010/main" val="104609413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xmlns="" id="{EFC65CBF-C49B-6A62-392C-BF38F613F7C0}"/>
              </a:ext>
            </a:extLst>
          </p:cNvPr>
          <p:cNvSpPr>
            <a:spLocks noGrp="1"/>
          </p:cNvSpPr>
          <p:nvPr>
            <p:ph idx="1"/>
          </p:nvPr>
        </p:nvSpPr>
        <p:spPr>
          <a:xfrm>
            <a:off x="838200" y="1253331"/>
            <a:ext cx="10515600" cy="4351338"/>
          </a:xfrm>
        </p:spPr>
        <p:txBody>
          <a:bodyPr>
            <a:normAutofit fontScale="92500" lnSpcReduction="20000"/>
          </a:bodyPr>
          <a:lstStyle/>
          <a:p>
            <a:r>
              <a:rPr lang="it-IT" b="0" i="0" dirty="0">
                <a:solidFill>
                  <a:srgbClr val="1A3040"/>
                </a:solidFill>
                <a:effectLst/>
                <a:latin typeface="garamoun-regular"/>
              </a:rPr>
              <a:t>L'</a:t>
            </a:r>
            <a:r>
              <a:rPr lang="it-IT" b="1" i="0" dirty="0">
                <a:solidFill>
                  <a:srgbClr val="1A3040"/>
                </a:solidFill>
                <a:effectLst/>
                <a:latin typeface="garamoun-bold"/>
              </a:rPr>
              <a:t>Agenzia internazionale per la ricerca sul cancro</a:t>
            </a:r>
            <a:r>
              <a:rPr lang="it-IT" b="0" i="0" dirty="0">
                <a:solidFill>
                  <a:srgbClr val="1A3040"/>
                </a:solidFill>
                <a:effectLst/>
                <a:latin typeface="garamoun-regular"/>
              </a:rPr>
              <a:t> </a:t>
            </a:r>
            <a:r>
              <a:rPr lang="it-IT" b="1" i="0" dirty="0">
                <a:solidFill>
                  <a:srgbClr val="1A3040"/>
                </a:solidFill>
                <a:effectLst/>
                <a:latin typeface="garamoun-bold"/>
              </a:rPr>
              <a:t>dell'OMS</a:t>
            </a:r>
            <a:r>
              <a:rPr lang="it-IT" b="0" i="0" dirty="0">
                <a:solidFill>
                  <a:srgbClr val="1A3040"/>
                </a:solidFill>
                <a:effectLst/>
                <a:latin typeface="garamoun-regular"/>
              </a:rPr>
              <a:t> (IARC) ha classificato le onde a RF tra i "</a:t>
            </a:r>
            <a:r>
              <a:rPr lang="it-IT" b="1" i="0" dirty="0">
                <a:solidFill>
                  <a:srgbClr val="1A3040"/>
                </a:solidFill>
                <a:effectLst/>
                <a:latin typeface="garamoun-bold"/>
              </a:rPr>
              <a:t>possibili carcinogeni umani</a:t>
            </a:r>
            <a:r>
              <a:rPr lang="it-IT" b="0" i="0" dirty="0">
                <a:solidFill>
                  <a:srgbClr val="1A3040"/>
                </a:solidFill>
                <a:effectLst/>
                <a:latin typeface="garamoun-regular"/>
              </a:rPr>
              <a:t>" sulla base delle prove ancora limitate di una relazione con i tumori cerebrali (e della mancanza di prove di un legame con altri tipi di tumori). </a:t>
            </a:r>
          </a:p>
          <a:p>
            <a:r>
              <a:rPr lang="it-IT" b="0" i="0" dirty="0">
                <a:solidFill>
                  <a:srgbClr val="1A3040"/>
                </a:solidFill>
                <a:effectLst/>
                <a:latin typeface="garamoun-regular"/>
              </a:rPr>
              <a:t>Altre agenzie come le statunitensi </a:t>
            </a:r>
            <a:r>
              <a:rPr lang="it-IT" b="0" i="0" dirty="0" err="1">
                <a:solidFill>
                  <a:srgbClr val="1A3040"/>
                </a:solidFill>
                <a:effectLst/>
                <a:latin typeface="garamoun-regular"/>
              </a:rPr>
              <a:t>Environmental</a:t>
            </a:r>
            <a:r>
              <a:rPr lang="it-IT" b="0" i="0" dirty="0">
                <a:solidFill>
                  <a:srgbClr val="1A3040"/>
                </a:solidFill>
                <a:effectLst/>
                <a:latin typeface="garamoun-regular"/>
              </a:rPr>
              <a:t> </a:t>
            </a:r>
            <a:r>
              <a:rPr lang="it-IT" b="0" i="0" dirty="0" err="1">
                <a:solidFill>
                  <a:srgbClr val="1A3040"/>
                </a:solidFill>
                <a:effectLst/>
                <a:latin typeface="garamoun-regular"/>
              </a:rPr>
              <a:t>Protection</a:t>
            </a:r>
            <a:r>
              <a:rPr lang="it-IT" b="0" i="0" dirty="0">
                <a:solidFill>
                  <a:srgbClr val="1A3040"/>
                </a:solidFill>
                <a:effectLst/>
                <a:latin typeface="garamoun-regular"/>
              </a:rPr>
              <a:t> Agency (</a:t>
            </a:r>
            <a:r>
              <a:rPr lang="it-IT" b="1" i="0" dirty="0">
                <a:solidFill>
                  <a:srgbClr val="1A3040"/>
                </a:solidFill>
                <a:effectLst/>
                <a:latin typeface="garamoun-bold"/>
              </a:rPr>
              <a:t>EPA</a:t>
            </a:r>
            <a:r>
              <a:rPr lang="it-IT" b="0" i="0" dirty="0">
                <a:solidFill>
                  <a:srgbClr val="1A3040"/>
                </a:solidFill>
                <a:effectLst/>
                <a:latin typeface="garamoun-regular"/>
              </a:rPr>
              <a:t>) e il National </a:t>
            </a:r>
            <a:r>
              <a:rPr lang="it-IT" b="0" i="0" dirty="0" err="1">
                <a:solidFill>
                  <a:srgbClr val="1A3040"/>
                </a:solidFill>
                <a:effectLst/>
                <a:latin typeface="garamoun-regular"/>
              </a:rPr>
              <a:t>Toxicology</a:t>
            </a:r>
            <a:r>
              <a:rPr lang="it-IT" b="0" i="0" dirty="0">
                <a:solidFill>
                  <a:srgbClr val="1A3040"/>
                </a:solidFill>
                <a:effectLst/>
                <a:latin typeface="garamoun-regular"/>
              </a:rPr>
              <a:t> Program (</a:t>
            </a:r>
            <a:r>
              <a:rPr lang="it-IT" b="1" i="0" dirty="0">
                <a:solidFill>
                  <a:srgbClr val="1A3040"/>
                </a:solidFill>
                <a:effectLst/>
                <a:latin typeface="garamoun-bold"/>
              </a:rPr>
              <a:t>NTP</a:t>
            </a:r>
            <a:r>
              <a:rPr lang="it-IT" b="0" i="0" dirty="0">
                <a:solidFill>
                  <a:srgbClr val="1A3040"/>
                </a:solidFill>
                <a:effectLst/>
                <a:latin typeface="garamoun-regular"/>
              </a:rPr>
              <a:t>) hanno scelto di non classificare i cellulari tra i carcinogeni potenziali. Allo stesso modo si sono comportati finora la Food and Drug Administration (</a:t>
            </a:r>
            <a:r>
              <a:rPr lang="it-IT" b="1" i="0" dirty="0">
                <a:solidFill>
                  <a:srgbClr val="1A3040"/>
                </a:solidFill>
                <a:effectLst/>
                <a:latin typeface="garamoun-bold"/>
              </a:rPr>
              <a:t>FDA</a:t>
            </a:r>
            <a:r>
              <a:rPr lang="it-IT" b="0" i="0" dirty="0">
                <a:solidFill>
                  <a:srgbClr val="1A3040"/>
                </a:solidFill>
                <a:effectLst/>
                <a:latin typeface="garamoun-regular"/>
              </a:rPr>
              <a:t>) e i Centers for </a:t>
            </a:r>
            <a:r>
              <a:rPr lang="it-IT" b="0" i="0" dirty="0" err="1">
                <a:solidFill>
                  <a:srgbClr val="1A3040"/>
                </a:solidFill>
                <a:effectLst/>
                <a:latin typeface="garamoun-regular"/>
              </a:rPr>
              <a:t>Disease</a:t>
            </a:r>
            <a:r>
              <a:rPr lang="it-IT" b="0" i="0" dirty="0">
                <a:solidFill>
                  <a:srgbClr val="1A3040"/>
                </a:solidFill>
                <a:effectLst/>
                <a:latin typeface="garamoun-regular"/>
              </a:rPr>
              <a:t> Control di Atlanta (</a:t>
            </a:r>
            <a:r>
              <a:rPr lang="it-IT" b="1" i="0" dirty="0">
                <a:solidFill>
                  <a:srgbClr val="1A3040"/>
                </a:solidFill>
                <a:effectLst/>
                <a:latin typeface="garamoun-bold"/>
              </a:rPr>
              <a:t>CDC</a:t>
            </a:r>
            <a:r>
              <a:rPr lang="it-IT" b="0" i="0" dirty="0">
                <a:solidFill>
                  <a:srgbClr val="1A3040"/>
                </a:solidFill>
                <a:effectLst/>
                <a:latin typeface="garamoun-regular"/>
              </a:rPr>
              <a:t>).</a:t>
            </a:r>
          </a:p>
          <a:p>
            <a:r>
              <a:rPr lang="it-IT" b="0" i="0" dirty="0">
                <a:solidFill>
                  <a:srgbClr val="1A3040"/>
                </a:solidFill>
                <a:effectLst/>
                <a:latin typeface="garamoun-regular"/>
              </a:rPr>
              <a:t>Il National Cancer Institute statunitense (</a:t>
            </a:r>
            <a:r>
              <a:rPr lang="it-IT" b="1" i="0" dirty="0">
                <a:solidFill>
                  <a:srgbClr val="1A3040"/>
                </a:solidFill>
                <a:effectLst/>
                <a:latin typeface="garamoun-bold"/>
              </a:rPr>
              <a:t>NCI</a:t>
            </a:r>
            <a:r>
              <a:rPr lang="it-IT" b="0" i="0" dirty="0">
                <a:solidFill>
                  <a:srgbClr val="1A3040"/>
                </a:solidFill>
                <a:effectLst/>
                <a:latin typeface="garamoun-regular"/>
              </a:rPr>
              <a:t>) e Cancer </a:t>
            </a:r>
            <a:r>
              <a:rPr lang="it-IT" b="0" i="0" dirty="0" err="1">
                <a:solidFill>
                  <a:srgbClr val="1A3040"/>
                </a:solidFill>
                <a:effectLst/>
                <a:latin typeface="garamoun-regular"/>
              </a:rPr>
              <a:t>Research</a:t>
            </a:r>
            <a:r>
              <a:rPr lang="it-IT" b="0" i="0" dirty="0">
                <a:solidFill>
                  <a:srgbClr val="1A3040"/>
                </a:solidFill>
                <a:effectLst/>
                <a:latin typeface="garamoun-regular"/>
              </a:rPr>
              <a:t> UK (</a:t>
            </a:r>
            <a:r>
              <a:rPr lang="it-IT" b="1" i="0" dirty="0">
                <a:solidFill>
                  <a:srgbClr val="1A3040"/>
                </a:solidFill>
                <a:effectLst/>
                <a:latin typeface="garamoun-bold"/>
              </a:rPr>
              <a:t>CRUK</a:t>
            </a:r>
            <a:r>
              <a:rPr lang="it-IT" b="0" i="0" dirty="0">
                <a:solidFill>
                  <a:srgbClr val="1A3040"/>
                </a:solidFill>
                <a:effectLst/>
                <a:latin typeface="garamoun-regular"/>
              </a:rPr>
              <a:t>) ritengono che ulteriori ricerche siano necessarie per valutare complessivamente gli effetti dei cambiamenti tecnologici; in attesa di sviluppi considerano i cellulari sicuri se utilizzati con gli auricolari.</a:t>
            </a:r>
            <a:endParaRPr lang="it-IT" dirty="0"/>
          </a:p>
        </p:txBody>
      </p:sp>
    </p:spTree>
    <p:extLst>
      <p:ext uri="{BB962C8B-B14F-4D97-AF65-F5344CB8AC3E}">
        <p14:creationId xmlns:p14="http://schemas.microsoft.com/office/powerpoint/2010/main" val="416809125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xmlns="" id="{218EE3C0-4C1A-2D9F-D9B4-AF8F30DFA47A}"/>
              </a:ext>
            </a:extLst>
          </p:cNvPr>
          <p:cNvSpPr>
            <a:spLocks noGrp="1"/>
          </p:cNvSpPr>
          <p:nvPr>
            <p:ph idx="1"/>
          </p:nvPr>
        </p:nvSpPr>
        <p:spPr>
          <a:xfrm>
            <a:off x="838200" y="965013"/>
            <a:ext cx="10515600" cy="4351338"/>
          </a:xfrm>
        </p:spPr>
        <p:txBody>
          <a:bodyPr>
            <a:normAutofit fontScale="85000" lnSpcReduction="10000"/>
          </a:bodyPr>
          <a:lstStyle/>
          <a:p>
            <a:pPr algn="l"/>
            <a:r>
              <a:rPr lang="it-IT" b="0" i="0" dirty="0">
                <a:solidFill>
                  <a:srgbClr val="1A3040"/>
                </a:solidFill>
                <a:effectLst/>
                <a:latin typeface="garamoun-regular"/>
              </a:rPr>
              <a:t>I telefoni cellulari funzionano ricevendo e inviando segnali ai ripetitori di segnale più vicini. Per questo utilizzano </a:t>
            </a:r>
            <a:r>
              <a:rPr lang="it-IT" b="1" i="0" dirty="0">
                <a:solidFill>
                  <a:srgbClr val="1A3040"/>
                </a:solidFill>
                <a:effectLst/>
                <a:latin typeface="garamoun-bold"/>
              </a:rPr>
              <a:t>onde a radiofrequenza</a:t>
            </a:r>
            <a:r>
              <a:rPr lang="it-IT" b="0" i="0" dirty="0">
                <a:solidFill>
                  <a:srgbClr val="1A3040"/>
                </a:solidFill>
                <a:effectLst/>
                <a:latin typeface="garamoun-regular"/>
              </a:rPr>
              <a:t> (RF), una forma di energia elettromagnetica che si situa tra le onde radio a media frequenza e le microonde. Si tratta di una forma di</a:t>
            </a:r>
            <a:r>
              <a:rPr lang="it-IT" b="1" i="0" dirty="0">
                <a:solidFill>
                  <a:srgbClr val="1A3040"/>
                </a:solidFill>
                <a:effectLst/>
                <a:latin typeface="garamoun-bold"/>
              </a:rPr>
              <a:t> radiazione non ionizzante</a:t>
            </a:r>
            <a:r>
              <a:rPr lang="it-IT" b="0" i="0" dirty="0">
                <a:solidFill>
                  <a:srgbClr val="1A3040"/>
                </a:solidFill>
                <a:effectLst/>
                <a:latin typeface="garamoun-regular"/>
              </a:rPr>
              <a:t>, quindi incapace di indurre mutazioni cancerogene in maniera diretta (come è invece il caso con i </a:t>
            </a:r>
            <a:r>
              <a:rPr lang="it-IT" b="1" i="0" dirty="0">
                <a:solidFill>
                  <a:srgbClr val="1A3040"/>
                </a:solidFill>
                <a:effectLst/>
                <a:latin typeface="garamoun-bold"/>
              </a:rPr>
              <a:t>raggi X</a:t>
            </a:r>
            <a:r>
              <a:rPr lang="it-IT" b="0" i="0" dirty="0">
                <a:solidFill>
                  <a:srgbClr val="1A3040"/>
                </a:solidFill>
                <a:effectLst/>
                <a:latin typeface="garamoun-regular"/>
              </a:rPr>
              <a:t> che si usano per esempio per gli esami diagnostici).</a:t>
            </a:r>
          </a:p>
          <a:p>
            <a:pPr algn="l"/>
            <a:r>
              <a:rPr lang="it-IT" b="0" i="0" dirty="0">
                <a:solidFill>
                  <a:srgbClr val="1A3040"/>
                </a:solidFill>
                <a:effectLst/>
                <a:latin typeface="garamoun-regular"/>
              </a:rPr>
              <a:t>Le</a:t>
            </a:r>
            <a:r>
              <a:rPr lang="it-IT" b="1" i="0" dirty="0">
                <a:solidFill>
                  <a:srgbClr val="1A3040"/>
                </a:solidFill>
                <a:effectLst/>
                <a:latin typeface="garamoun-bold"/>
              </a:rPr>
              <a:t> onde a radiofrequenza</a:t>
            </a:r>
            <a:r>
              <a:rPr lang="it-IT" b="0" i="0" dirty="0">
                <a:solidFill>
                  <a:srgbClr val="1A3040"/>
                </a:solidFill>
                <a:effectLst/>
                <a:latin typeface="garamoun-regular"/>
              </a:rPr>
              <a:t>, però, se intense, possono </a:t>
            </a:r>
            <a:r>
              <a:rPr lang="it-IT" b="1" i="0" dirty="0">
                <a:solidFill>
                  <a:srgbClr val="1A3040"/>
                </a:solidFill>
                <a:effectLst/>
                <a:latin typeface="garamoun-bold"/>
              </a:rPr>
              <a:t>scaldare i tessuti</a:t>
            </a:r>
            <a:r>
              <a:rPr lang="it-IT" b="0" i="0" dirty="0">
                <a:solidFill>
                  <a:srgbClr val="1A3040"/>
                </a:solidFill>
                <a:effectLst/>
                <a:latin typeface="garamoun-regular"/>
              </a:rPr>
              <a:t> (come accade con le microonde, utilizzate per cucinare i cibi). Le onde RF sono generate dall'antenna del cellulare, dove sono più intense, mentre la loro energia decresce man mano che ci si allontana dall'apparecchio. Più l'antenna è vicina alla testa della persona, maggiore è l'esposizione alle onde RF e l'assorbimento di energia da parte dei tessuti: un fenomeno facilmente verificabile utilizzando il cellulare per qualche minuto vicino all'orecchio ma senza appoggiarlo e valutando come i tessuti si scaldano anche in assenza di un contatto diretto.</a:t>
            </a:r>
          </a:p>
          <a:p>
            <a:endParaRPr lang="it-IT" dirty="0"/>
          </a:p>
        </p:txBody>
      </p:sp>
    </p:spTree>
    <p:extLst>
      <p:ext uri="{BB962C8B-B14F-4D97-AF65-F5344CB8AC3E}">
        <p14:creationId xmlns:p14="http://schemas.microsoft.com/office/powerpoint/2010/main" val="169157359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xmlns="" id="{F4A7A830-15CA-7247-F281-730F9EF7EEC8}"/>
              </a:ext>
            </a:extLst>
          </p:cNvPr>
          <p:cNvSpPr>
            <a:spLocks noGrp="1"/>
          </p:cNvSpPr>
          <p:nvPr>
            <p:ph idx="1"/>
          </p:nvPr>
        </p:nvSpPr>
        <p:spPr>
          <a:xfrm>
            <a:off x="838200" y="1253331"/>
            <a:ext cx="10515600" cy="4351338"/>
          </a:xfrm>
        </p:spPr>
        <p:txBody>
          <a:bodyPr>
            <a:normAutofit fontScale="92500" lnSpcReduction="20000"/>
          </a:bodyPr>
          <a:lstStyle/>
          <a:p>
            <a:pPr algn="l"/>
            <a:r>
              <a:rPr lang="it-IT" b="1" i="0" dirty="0">
                <a:solidFill>
                  <a:srgbClr val="1A3040"/>
                </a:solidFill>
                <a:effectLst/>
                <a:latin typeface="garamoun-bold"/>
              </a:rPr>
              <a:t>Alcuni fattori possono diminuire la quantità di onde RF assorbite dal corpo</a:t>
            </a:r>
            <a:r>
              <a:rPr lang="it-IT" b="0" i="0" dirty="0">
                <a:solidFill>
                  <a:srgbClr val="1A3040"/>
                </a:solidFill>
                <a:effectLst/>
                <a:latin typeface="garamoun-regular"/>
              </a:rPr>
              <a:t>, per esempio </a:t>
            </a:r>
            <a:r>
              <a:rPr lang="it-IT" b="1" i="0" dirty="0">
                <a:solidFill>
                  <a:srgbClr val="1A3040"/>
                </a:solidFill>
                <a:effectLst/>
                <a:latin typeface="garamoun-bold"/>
              </a:rPr>
              <a:t>l'uso di auricolari</a:t>
            </a:r>
            <a:r>
              <a:rPr lang="it-IT" b="0" i="0" dirty="0">
                <a:solidFill>
                  <a:srgbClr val="1A3040"/>
                </a:solidFill>
                <a:effectLst/>
                <a:latin typeface="garamoun-regular"/>
              </a:rPr>
              <a:t> e </a:t>
            </a:r>
            <a:r>
              <a:rPr lang="it-IT" b="1" i="0" dirty="0">
                <a:solidFill>
                  <a:srgbClr val="1A3040"/>
                </a:solidFill>
                <a:effectLst/>
                <a:latin typeface="garamoun-bold"/>
              </a:rPr>
              <a:t>la vicinanza a un ripetitore</a:t>
            </a:r>
            <a:r>
              <a:rPr lang="it-IT" b="0" i="0" dirty="0">
                <a:solidFill>
                  <a:srgbClr val="1A3040"/>
                </a:solidFill>
                <a:effectLst/>
                <a:latin typeface="garamoun-regular"/>
              </a:rPr>
              <a:t> nel momento in cui si usa l'apparecchio. La massima emissione di onde RF avviene infatti quando il cellulare cerca la linea (per esempio durante una chiamata effettuata dal treno o dall'auto, in cui il cellulare deve agganciare diversi ripetitori man mano che il mezzo di trasporto si sposta).</a:t>
            </a:r>
          </a:p>
          <a:p>
            <a:pPr algn="l"/>
            <a:r>
              <a:rPr lang="it-IT" b="0" i="0" dirty="0">
                <a:solidFill>
                  <a:srgbClr val="1A3040"/>
                </a:solidFill>
                <a:effectLst/>
                <a:latin typeface="garamoun-regular"/>
              </a:rPr>
              <a:t>La quantità di onde RF assorbite da un'unità di tessuto biologico per unità di tempo è nota col nome di "</a:t>
            </a:r>
            <a:r>
              <a:rPr lang="it-IT" b="1" i="0" dirty="0">
                <a:solidFill>
                  <a:srgbClr val="1A3040"/>
                </a:solidFill>
                <a:effectLst/>
                <a:latin typeface="garamoun-bold"/>
              </a:rPr>
              <a:t>tasso specifico di assorbimento</a:t>
            </a:r>
            <a:r>
              <a:rPr lang="it-IT" b="0" i="0" dirty="0">
                <a:solidFill>
                  <a:srgbClr val="1A3040"/>
                </a:solidFill>
                <a:effectLst/>
                <a:latin typeface="garamoun-regular"/>
              </a:rPr>
              <a:t>" o </a:t>
            </a:r>
            <a:r>
              <a:rPr lang="it-IT" b="1" i="0" dirty="0">
                <a:solidFill>
                  <a:srgbClr val="1A3040"/>
                </a:solidFill>
                <a:effectLst/>
                <a:latin typeface="garamoun-bold"/>
              </a:rPr>
              <a:t>SAR</a:t>
            </a:r>
            <a:r>
              <a:rPr lang="it-IT" b="0" i="0" dirty="0">
                <a:solidFill>
                  <a:srgbClr val="1A3040"/>
                </a:solidFill>
                <a:effectLst/>
                <a:latin typeface="garamoun-regular"/>
              </a:rPr>
              <a:t> (acronimo di </a:t>
            </a:r>
            <a:r>
              <a:rPr lang="it-IT" b="0" i="1" dirty="0" err="1">
                <a:solidFill>
                  <a:srgbClr val="1A3040"/>
                </a:solidFill>
                <a:effectLst/>
                <a:latin typeface="garamoun-regular"/>
              </a:rPr>
              <a:t>specific</a:t>
            </a:r>
            <a:r>
              <a:rPr lang="it-IT" b="0" i="1" dirty="0">
                <a:solidFill>
                  <a:srgbClr val="1A3040"/>
                </a:solidFill>
                <a:effectLst/>
                <a:latin typeface="garamoun-regular"/>
              </a:rPr>
              <a:t> </a:t>
            </a:r>
            <a:r>
              <a:rPr lang="it-IT" b="0" i="1" dirty="0" err="1">
                <a:solidFill>
                  <a:srgbClr val="1A3040"/>
                </a:solidFill>
                <a:effectLst/>
                <a:latin typeface="garamoun-regular"/>
              </a:rPr>
              <a:t>absorption</a:t>
            </a:r>
            <a:r>
              <a:rPr lang="it-IT" b="0" i="1" dirty="0">
                <a:solidFill>
                  <a:srgbClr val="1A3040"/>
                </a:solidFill>
                <a:effectLst/>
                <a:latin typeface="garamoun-regular"/>
              </a:rPr>
              <a:t> rate</a:t>
            </a:r>
            <a:r>
              <a:rPr lang="it-IT" b="0" i="0" dirty="0">
                <a:solidFill>
                  <a:srgbClr val="1A3040"/>
                </a:solidFill>
                <a:effectLst/>
                <a:latin typeface="garamoun-regular"/>
              </a:rPr>
              <a:t>). I diversi modelli di cellulare hanno anche diversi SAR: il limite massimo autorizzato in Europa è di 2 watt per kg misurati su 10 grammi di tessuto. Il valore di SAR è in genere indicato sull'apparecchio o sul sito del produttore e tra i modelli più recenti non mancano quelli che si collocano a livelli di SAR inferiori a 0,5 watt per kg.</a:t>
            </a:r>
          </a:p>
          <a:p>
            <a:endParaRPr lang="it-IT" dirty="0"/>
          </a:p>
        </p:txBody>
      </p:sp>
    </p:spTree>
    <p:extLst>
      <p:ext uri="{BB962C8B-B14F-4D97-AF65-F5344CB8AC3E}">
        <p14:creationId xmlns:p14="http://schemas.microsoft.com/office/powerpoint/2010/main" val="325472306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xmlns="" id="{87625663-46DA-45D5-6842-877B873D98A8}"/>
              </a:ext>
            </a:extLst>
          </p:cNvPr>
          <p:cNvSpPr>
            <a:spLocks noGrp="1"/>
          </p:cNvSpPr>
          <p:nvPr>
            <p:ph idx="1"/>
          </p:nvPr>
        </p:nvSpPr>
        <p:spPr>
          <a:xfrm>
            <a:off x="838200" y="1825625"/>
            <a:ext cx="10515600" cy="2988422"/>
          </a:xfrm>
        </p:spPr>
        <p:txBody>
          <a:bodyPr>
            <a:normAutofit lnSpcReduction="10000"/>
          </a:bodyPr>
          <a:lstStyle/>
          <a:p>
            <a:pPr marL="0" indent="0" algn="ctr">
              <a:buNone/>
            </a:pPr>
            <a:r>
              <a:rPr lang="it-IT" sz="4400" b="1" i="0" dirty="0">
                <a:solidFill>
                  <a:srgbClr val="1A3040"/>
                </a:solidFill>
                <a:effectLst/>
                <a:latin typeface="graphik-bold"/>
              </a:rPr>
              <a:t>E i campi elettromagnetici?</a:t>
            </a:r>
          </a:p>
          <a:p>
            <a:pPr algn="l"/>
            <a:r>
              <a:rPr lang="it-IT" b="1" i="0" dirty="0">
                <a:solidFill>
                  <a:srgbClr val="1A3040"/>
                </a:solidFill>
                <a:effectLst/>
                <a:latin typeface="graphik-bold"/>
              </a:rPr>
              <a:t>È vero che i campi elettromagnetici aumentano la probabilità che insorga il cancro?</a:t>
            </a:r>
          </a:p>
          <a:p>
            <a:pPr algn="l"/>
            <a:r>
              <a:rPr lang="it-IT" b="1" i="0" dirty="0">
                <a:solidFill>
                  <a:srgbClr val="1A3040"/>
                </a:solidFill>
                <a:effectLst/>
                <a:latin typeface="graphik-semibold"/>
              </a:rPr>
              <a:t>No, non ci sono attualmente prove scientifiche sufficienti a sostenere un rapporto diretto di causa ed effetto tra l’esposizione a campi elettromagnetici e il cancro, ma la comunità scientifica concorda sul fatto che sono necessari ulteriori studi.</a:t>
            </a:r>
          </a:p>
          <a:p>
            <a:endParaRPr lang="it-IT" dirty="0"/>
          </a:p>
        </p:txBody>
      </p:sp>
    </p:spTree>
    <p:extLst>
      <p:ext uri="{BB962C8B-B14F-4D97-AF65-F5344CB8AC3E}">
        <p14:creationId xmlns:p14="http://schemas.microsoft.com/office/powerpoint/2010/main" val="2910496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5EB4CD7F-0A07-95C7-A94B-6E63051E94BA}"/>
              </a:ext>
            </a:extLst>
          </p:cNvPr>
          <p:cNvSpPr>
            <a:spLocks noGrp="1"/>
          </p:cNvSpPr>
          <p:nvPr>
            <p:ph type="title"/>
          </p:nvPr>
        </p:nvSpPr>
        <p:spPr/>
        <p:txBody>
          <a:bodyPr/>
          <a:lstStyle/>
          <a:p>
            <a:endParaRPr lang="it-IT"/>
          </a:p>
        </p:txBody>
      </p:sp>
      <p:sp>
        <p:nvSpPr>
          <p:cNvPr id="3" name="Segnaposto contenuto 2">
            <a:extLst>
              <a:ext uri="{FF2B5EF4-FFF2-40B4-BE49-F238E27FC236}">
                <a16:creationId xmlns:a16="http://schemas.microsoft.com/office/drawing/2014/main" xmlns="" id="{D8E6D274-2CEB-887A-C1BD-0D5695C93512}"/>
              </a:ext>
            </a:extLst>
          </p:cNvPr>
          <p:cNvSpPr>
            <a:spLocks noGrp="1"/>
          </p:cNvSpPr>
          <p:nvPr>
            <p:ph idx="1"/>
          </p:nvPr>
        </p:nvSpPr>
        <p:spPr/>
        <p:txBody>
          <a:bodyPr/>
          <a:lstStyle/>
          <a:p>
            <a:pPr marL="0" indent="0">
              <a:buNone/>
            </a:pPr>
            <a:r>
              <a:rPr lang="it-IT" b="0" i="0" dirty="0">
                <a:solidFill>
                  <a:srgbClr val="555555"/>
                </a:solidFill>
                <a:effectLst/>
                <a:latin typeface="Lato" panose="020B0604020202020204" pitchFamily="34" charset="0"/>
              </a:rPr>
              <a:t>La scienza è un processo in divenire, che richiede di mettere continuamente in dubbio ciò che si è acquisito, farsi domande, andare ad approfondire sempre di più le conoscenze. </a:t>
            </a:r>
          </a:p>
          <a:p>
            <a:pPr marL="0" indent="0">
              <a:buNone/>
            </a:pPr>
            <a:r>
              <a:rPr lang="it-IT" dirty="0">
                <a:solidFill>
                  <a:srgbClr val="555555"/>
                </a:solidFill>
                <a:latin typeface="Lato" panose="020B0604020202020204" pitchFamily="34" charset="0"/>
              </a:rPr>
              <a:t>Ne deriva che nella scienza quasi non esistono verità assolute, ma solo acquisizioni sperimentali, dimostrate vere provvisoriamente, valide per il tempo necessario a effettuare nuove scoperte, che dimostreranno false in tutto o in parte quelle precedenti.</a:t>
            </a:r>
            <a:endParaRPr lang="it-IT" dirty="0"/>
          </a:p>
          <a:p>
            <a:endParaRPr lang="it-IT" dirty="0"/>
          </a:p>
        </p:txBody>
      </p:sp>
    </p:spTree>
    <p:extLst>
      <p:ext uri="{BB962C8B-B14F-4D97-AF65-F5344CB8AC3E}">
        <p14:creationId xmlns:p14="http://schemas.microsoft.com/office/powerpoint/2010/main" val="255057480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xmlns="" id="{390F5D7A-F1A4-96DE-97DD-E540AD05E71F}"/>
              </a:ext>
            </a:extLst>
          </p:cNvPr>
          <p:cNvSpPr>
            <a:spLocks noGrp="1"/>
          </p:cNvSpPr>
          <p:nvPr>
            <p:ph idx="1"/>
          </p:nvPr>
        </p:nvSpPr>
        <p:spPr>
          <a:xfrm>
            <a:off x="838200" y="1253331"/>
            <a:ext cx="10515600" cy="4351338"/>
          </a:xfrm>
        </p:spPr>
        <p:txBody>
          <a:bodyPr>
            <a:normAutofit fontScale="85000" lnSpcReduction="20000"/>
          </a:bodyPr>
          <a:lstStyle/>
          <a:p>
            <a:pPr algn="just"/>
            <a:r>
              <a:rPr lang="it-IT" b="0" i="0" dirty="0">
                <a:solidFill>
                  <a:srgbClr val="1A3040"/>
                </a:solidFill>
                <a:effectLst/>
                <a:latin typeface="garamoun-regular"/>
              </a:rPr>
              <a:t>I campi elettromagnetici sono generati sia da sorgenti naturali che da apparecchi di uso comune e, di conseguenza, </a:t>
            </a:r>
            <a:r>
              <a:rPr lang="it-IT" b="1" i="0" dirty="0">
                <a:solidFill>
                  <a:srgbClr val="1A3040"/>
                </a:solidFill>
                <a:effectLst/>
                <a:latin typeface="garamoun-bold"/>
              </a:rPr>
              <a:t>ad essi siamo costantemente esposti</a:t>
            </a:r>
            <a:r>
              <a:rPr lang="it-IT" b="0" i="0" dirty="0">
                <a:solidFill>
                  <a:srgbClr val="1A3040"/>
                </a:solidFill>
                <a:effectLst/>
                <a:latin typeface="garamoun-regular"/>
              </a:rPr>
              <a:t>. </a:t>
            </a:r>
          </a:p>
          <a:p>
            <a:pPr algn="just"/>
            <a:r>
              <a:rPr lang="it-IT" b="0" i="0" dirty="0">
                <a:solidFill>
                  <a:srgbClr val="1A3040"/>
                </a:solidFill>
                <a:effectLst/>
                <a:latin typeface="garamoun-regular"/>
              </a:rPr>
              <a:t>Nonostante le onde elettromagnetiche penetrino nel corpo umano e possano causare riscaldamento dei tessuti, i livelli a cui siamo normalmente esposti sono al momento sufficientemente bassi da non creare preoccupazione. </a:t>
            </a:r>
          </a:p>
          <a:p>
            <a:pPr algn="just"/>
            <a:r>
              <a:rPr lang="it-IT" b="0" i="0" dirty="0">
                <a:solidFill>
                  <a:srgbClr val="1A3040"/>
                </a:solidFill>
                <a:effectLst/>
                <a:latin typeface="garamoun-regular"/>
              </a:rPr>
              <a:t>Studi di correlazione tra esposizione a campi elettromagnetici e aumento del rischio di cancro sono ancora in corso, soprattutto per valutare eventuali effetti a lungo termine. </a:t>
            </a:r>
            <a:r>
              <a:rPr lang="it-IT" b="1" i="0" dirty="0">
                <a:solidFill>
                  <a:srgbClr val="1A3040"/>
                </a:solidFill>
                <a:effectLst/>
                <a:latin typeface="garamoun-bold"/>
              </a:rPr>
              <a:t>Enti internazionali, come lo IARC e l'Organizzazione Mondiale della Sanità, raccomandano un continuo controllo e monitoraggio del fenomeno</a:t>
            </a:r>
            <a:r>
              <a:rPr lang="it-IT" b="0" i="0" dirty="0">
                <a:solidFill>
                  <a:srgbClr val="1A3040"/>
                </a:solidFill>
                <a:effectLst/>
                <a:latin typeface="garamoun-regular"/>
              </a:rPr>
              <a:t>. </a:t>
            </a:r>
          </a:p>
          <a:p>
            <a:pPr algn="just"/>
            <a:r>
              <a:rPr lang="it-IT" b="0" i="0" dirty="0">
                <a:solidFill>
                  <a:srgbClr val="1A3040"/>
                </a:solidFill>
                <a:effectLst/>
                <a:latin typeface="garamoun-regular"/>
              </a:rPr>
              <a:t>Finora però le numerose ricerche epidemiologiche e di laboratorio hanno fornito solo poche prove di una relazione diretta di causa ed effetto tra campi elettromagnetici e insorgenza del cancro e sono quindi necessari ulteriori approfondimenti.</a:t>
            </a:r>
            <a:endParaRPr lang="it-IT" dirty="0"/>
          </a:p>
        </p:txBody>
      </p:sp>
    </p:spTree>
    <p:extLst>
      <p:ext uri="{BB962C8B-B14F-4D97-AF65-F5344CB8AC3E}">
        <p14:creationId xmlns:p14="http://schemas.microsoft.com/office/powerpoint/2010/main" val="228138922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714EE639-C659-948C-DEB9-6F3615530193}"/>
              </a:ext>
            </a:extLst>
          </p:cNvPr>
          <p:cNvSpPr>
            <a:spLocks noGrp="1"/>
          </p:cNvSpPr>
          <p:nvPr>
            <p:ph type="title"/>
          </p:nvPr>
        </p:nvSpPr>
        <p:spPr/>
        <p:txBody>
          <a:bodyPr/>
          <a:lstStyle/>
          <a:p>
            <a:r>
              <a:rPr lang="it-IT" dirty="0"/>
              <a:t>Farmaci e Cancro</a:t>
            </a:r>
          </a:p>
        </p:txBody>
      </p:sp>
      <p:sp>
        <p:nvSpPr>
          <p:cNvPr id="3" name="Segnaposto contenuto 2">
            <a:extLst>
              <a:ext uri="{FF2B5EF4-FFF2-40B4-BE49-F238E27FC236}">
                <a16:creationId xmlns:a16="http://schemas.microsoft.com/office/drawing/2014/main" xmlns="" id="{7FC8B59D-3088-890B-76AE-FB89A028E888}"/>
              </a:ext>
            </a:extLst>
          </p:cNvPr>
          <p:cNvSpPr>
            <a:spLocks noGrp="1"/>
          </p:cNvSpPr>
          <p:nvPr>
            <p:ph idx="1"/>
          </p:nvPr>
        </p:nvSpPr>
        <p:spPr/>
        <p:txBody>
          <a:bodyPr/>
          <a:lstStyle/>
          <a:p>
            <a:pPr marL="0" indent="0">
              <a:buNone/>
            </a:pPr>
            <a:r>
              <a:rPr lang="it-IT" dirty="0"/>
              <a:t>Gli inibitori del Sistema Renina-Angiotensina (Ace-inibitori e </a:t>
            </a:r>
            <a:r>
              <a:rPr lang="it-IT" dirty="0" err="1"/>
              <a:t>sartani</a:t>
            </a:r>
            <a:r>
              <a:rPr lang="it-IT" dirty="0"/>
              <a:t>) e i diuretici tiazidici, in particolare l’</a:t>
            </a:r>
            <a:r>
              <a:rPr lang="it-IT" dirty="0" err="1"/>
              <a:t>Idroclorotiazide</a:t>
            </a:r>
            <a:r>
              <a:rPr lang="it-IT" dirty="0"/>
              <a:t> sono stati recentemente associati ad alcuni tipi di cancro. I primi due sembrerebbero correlati ad un aumentato rischio di tumore al polmone [6], tumore al seno specialmente nelle donne in </a:t>
            </a:r>
            <a:r>
              <a:rPr lang="it-IT" dirty="0" err="1"/>
              <a:t>pre</a:t>
            </a:r>
            <a:r>
              <a:rPr lang="it-IT" dirty="0"/>
              <a:t>-menopausa [7] e tumori della pelle come il melanoma maligno [8]; mentre l’uso di </a:t>
            </a:r>
            <a:r>
              <a:rPr lang="it-IT" dirty="0" err="1"/>
              <a:t>Idroclorotiazide</a:t>
            </a:r>
            <a:r>
              <a:rPr lang="it-IT" dirty="0"/>
              <a:t> sembra correlato principalmente ad un più elevato rischio di contrarre tumori cutanei, come il carcinoma spino-cellulare (SCC) e carcinoma </a:t>
            </a:r>
            <a:r>
              <a:rPr lang="it-IT" dirty="0" err="1"/>
              <a:t>basocellulare</a:t>
            </a:r>
            <a:r>
              <a:rPr lang="it-IT" dirty="0"/>
              <a:t> (BCC), ma non il melanoma maligno [9]; tuttavia anche su questa associazione vi sono evidenze controverse</a:t>
            </a:r>
          </a:p>
        </p:txBody>
      </p:sp>
    </p:spTree>
    <p:extLst>
      <p:ext uri="{BB962C8B-B14F-4D97-AF65-F5344CB8AC3E}">
        <p14:creationId xmlns:p14="http://schemas.microsoft.com/office/powerpoint/2010/main" val="377193436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5338FDCC-4590-6BC6-BF37-FD54BF792156}"/>
              </a:ext>
            </a:extLst>
          </p:cNvPr>
          <p:cNvSpPr>
            <a:spLocks noGrp="1"/>
          </p:cNvSpPr>
          <p:nvPr>
            <p:ph type="title"/>
          </p:nvPr>
        </p:nvSpPr>
        <p:spPr/>
        <p:txBody>
          <a:bodyPr/>
          <a:lstStyle/>
          <a:p>
            <a:r>
              <a:rPr lang="it-IT" dirty="0"/>
              <a:t>Estroprogestinici e tumori</a:t>
            </a:r>
          </a:p>
        </p:txBody>
      </p:sp>
      <p:sp>
        <p:nvSpPr>
          <p:cNvPr id="3" name="Segnaposto contenuto 2">
            <a:extLst>
              <a:ext uri="{FF2B5EF4-FFF2-40B4-BE49-F238E27FC236}">
                <a16:creationId xmlns:a16="http://schemas.microsoft.com/office/drawing/2014/main" xmlns="" id="{03CF4E99-6201-90F2-05EC-18BFE92610C4}"/>
              </a:ext>
            </a:extLst>
          </p:cNvPr>
          <p:cNvSpPr>
            <a:spLocks noGrp="1"/>
          </p:cNvSpPr>
          <p:nvPr>
            <p:ph idx="1"/>
          </p:nvPr>
        </p:nvSpPr>
        <p:spPr/>
        <p:txBody>
          <a:bodyPr>
            <a:normAutofit fontScale="77500" lnSpcReduction="20000"/>
          </a:bodyPr>
          <a:lstStyle/>
          <a:p>
            <a:pPr algn="l">
              <a:buFont typeface="Arial" panose="020B0604020202020204" pitchFamily="34" charset="0"/>
              <a:buChar char="•"/>
            </a:pPr>
            <a:r>
              <a:rPr lang="it-IT" b="0" i="0" dirty="0">
                <a:solidFill>
                  <a:srgbClr val="1A3040"/>
                </a:solidFill>
                <a:effectLst/>
                <a:latin typeface="garamoun-regular"/>
              </a:rPr>
              <a:t>Gli studi sull'influenza della pillola contraccettiva sullo sviluppo di tumori sono complicati dal fatto che </a:t>
            </a:r>
            <a:r>
              <a:rPr lang="it-IT" b="1" i="0" dirty="0">
                <a:solidFill>
                  <a:srgbClr val="1A3040"/>
                </a:solidFill>
                <a:effectLst/>
                <a:latin typeface="garamoun-bold"/>
              </a:rPr>
              <a:t>alcuni effetti sono rilevabili solo dopo molti anni dall'utilizzo</a:t>
            </a:r>
            <a:r>
              <a:rPr lang="it-IT" b="0" i="0" dirty="0">
                <a:solidFill>
                  <a:srgbClr val="1A3040"/>
                </a:solidFill>
                <a:effectLst/>
                <a:latin typeface="garamoun-regular"/>
              </a:rPr>
              <a:t>. Nel frattempo le pillole in commercio cambiano sia come dosaggi sia come formulazioni, rendendo difficile applicare i risultati di tali studi alla situazione attuale.</a:t>
            </a:r>
          </a:p>
          <a:p>
            <a:pPr algn="l">
              <a:buFont typeface="Arial" panose="020B0604020202020204" pitchFamily="34" charset="0"/>
              <a:buChar char="•"/>
            </a:pPr>
            <a:r>
              <a:rPr lang="it-IT" b="0" i="0" dirty="0">
                <a:solidFill>
                  <a:srgbClr val="1A3040"/>
                </a:solidFill>
                <a:effectLst/>
                <a:latin typeface="garamoun-regular"/>
              </a:rPr>
              <a:t>Esistono però sufficienti dimostrazioni del fatto che la pillola anticoncezionale </a:t>
            </a:r>
            <a:r>
              <a:rPr lang="it-IT" b="1" i="0" dirty="0">
                <a:solidFill>
                  <a:srgbClr val="1A3040"/>
                </a:solidFill>
                <a:effectLst/>
                <a:latin typeface="garamoun-bold"/>
              </a:rPr>
              <a:t>aumenta un poco il rischio di cancro al seno, alla cervice uterina e al fegato, e riduce in modo significativo il rischio di cancro dell'ovaio e dell'endometrio.</a:t>
            </a:r>
            <a:endParaRPr lang="it-IT" b="0" i="0" dirty="0">
              <a:solidFill>
                <a:srgbClr val="1A3040"/>
              </a:solidFill>
              <a:effectLst/>
              <a:latin typeface="garamoun-regular"/>
            </a:endParaRPr>
          </a:p>
          <a:p>
            <a:pPr algn="l">
              <a:buFont typeface="Arial" panose="020B0604020202020204" pitchFamily="34" charset="0"/>
              <a:buChar char="•"/>
            </a:pPr>
            <a:r>
              <a:rPr lang="it-IT" b="1" i="0" dirty="0">
                <a:solidFill>
                  <a:srgbClr val="1A3040"/>
                </a:solidFill>
                <a:effectLst/>
                <a:latin typeface="garamoun-bold"/>
              </a:rPr>
              <a:t>Il rischio di cancro alla cervice uterina è indiretto</a:t>
            </a:r>
            <a:r>
              <a:rPr lang="it-IT" b="0" i="0" dirty="0">
                <a:solidFill>
                  <a:srgbClr val="1A3040"/>
                </a:solidFill>
                <a:effectLst/>
                <a:latin typeface="garamoun-regular"/>
              </a:rPr>
              <a:t>, legato all'infezione da HPV (chi usa la pillola non usa in genere il preservativo che riduce la trasmissione del virus). Con la diffusione del vaccino anti-HPV questo legame dovrebbe nel tempo scomparire.</a:t>
            </a:r>
          </a:p>
          <a:p>
            <a:pPr algn="l">
              <a:buFont typeface="Arial" panose="020B0604020202020204" pitchFamily="34" charset="0"/>
              <a:buChar char="•"/>
            </a:pPr>
            <a:r>
              <a:rPr lang="it-IT" b="0" i="0" dirty="0">
                <a:solidFill>
                  <a:srgbClr val="1A3040"/>
                </a:solidFill>
                <a:effectLst/>
                <a:latin typeface="garamoun-regular"/>
              </a:rPr>
              <a:t>La pillola induce </a:t>
            </a:r>
            <a:r>
              <a:rPr lang="it-IT" b="1" i="0" dirty="0">
                <a:solidFill>
                  <a:srgbClr val="1A3040"/>
                </a:solidFill>
                <a:effectLst/>
                <a:latin typeface="garamoun-bold"/>
              </a:rPr>
              <a:t>la formazione di tumori epatici benigni</a:t>
            </a:r>
            <a:r>
              <a:rPr lang="it-IT" b="0" i="0" dirty="0">
                <a:solidFill>
                  <a:srgbClr val="1A3040"/>
                </a:solidFill>
                <a:effectLst/>
                <a:latin typeface="garamoun-regular"/>
              </a:rPr>
              <a:t> mentre non è associata alle forme maligne.</a:t>
            </a:r>
          </a:p>
          <a:p>
            <a:pPr algn="l">
              <a:buFont typeface="Arial" panose="020B0604020202020204" pitchFamily="34" charset="0"/>
              <a:buChar char="•"/>
            </a:pPr>
            <a:r>
              <a:rPr lang="it-IT" b="1" i="0" dirty="0">
                <a:solidFill>
                  <a:srgbClr val="1A3040"/>
                </a:solidFill>
                <a:effectLst/>
                <a:latin typeface="garamoun-bold"/>
              </a:rPr>
              <a:t>L'aumento di rischio</a:t>
            </a:r>
            <a:r>
              <a:rPr lang="it-IT" b="0" i="0" dirty="0">
                <a:solidFill>
                  <a:srgbClr val="1A3040"/>
                </a:solidFill>
                <a:effectLst/>
                <a:latin typeface="garamoun-regular"/>
              </a:rPr>
              <a:t> è comunque legato al rischio individuale di partenza, che può variare da donna a donna.</a:t>
            </a:r>
          </a:p>
          <a:p>
            <a:endParaRPr lang="it-IT" dirty="0"/>
          </a:p>
        </p:txBody>
      </p:sp>
    </p:spTree>
    <p:extLst>
      <p:ext uri="{BB962C8B-B14F-4D97-AF65-F5344CB8AC3E}">
        <p14:creationId xmlns:p14="http://schemas.microsoft.com/office/powerpoint/2010/main" val="340660529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xmlns="" id="{6668F0DC-7EBE-6AC6-AE97-E73B2B71F579}"/>
              </a:ext>
            </a:extLst>
          </p:cNvPr>
          <p:cNvSpPr>
            <a:spLocks noGrp="1"/>
          </p:cNvSpPr>
          <p:nvPr>
            <p:ph idx="1"/>
          </p:nvPr>
        </p:nvSpPr>
        <p:spPr>
          <a:xfrm>
            <a:off x="838200" y="1381872"/>
            <a:ext cx="10515600" cy="4351338"/>
          </a:xfrm>
        </p:spPr>
        <p:txBody>
          <a:bodyPr>
            <a:normAutofit fontScale="77500" lnSpcReduction="20000"/>
          </a:bodyPr>
          <a:lstStyle/>
          <a:p>
            <a:pPr algn="l">
              <a:buFont typeface="Arial" panose="020B0604020202020204" pitchFamily="34" charset="0"/>
              <a:buChar char="•"/>
            </a:pPr>
            <a:r>
              <a:rPr lang="it-IT" b="0" i="0" dirty="0">
                <a:solidFill>
                  <a:srgbClr val="1A3040"/>
                </a:solidFill>
                <a:effectLst/>
                <a:latin typeface="garamoun-regular"/>
              </a:rPr>
              <a:t>Nella valutazione di questo metodo contraccettivo devono essere considerati </a:t>
            </a:r>
            <a:r>
              <a:rPr lang="it-IT" b="1" i="0" dirty="0">
                <a:solidFill>
                  <a:srgbClr val="1A3040"/>
                </a:solidFill>
                <a:effectLst/>
                <a:latin typeface="garamoun-bold"/>
              </a:rPr>
              <a:t>altri fattori</a:t>
            </a:r>
            <a:r>
              <a:rPr lang="it-IT" b="0" i="0" dirty="0">
                <a:solidFill>
                  <a:srgbClr val="1A3040"/>
                </a:solidFill>
                <a:effectLst/>
                <a:latin typeface="garamoun-regular"/>
              </a:rPr>
              <a:t> oltre a quelli del rischio oncologico.</a:t>
            </a:r>
          </a:p>
          <a:p>
            <a:pPr algn="l"/>
            <a:r>
              <a:rPr lang="it-IT" b="0" i="0" dirty="0">
                <a:solidFill>
                  <a:srgbClr val="1A3040"/>
                </a:solidFill>
                <a:effectLst/>
                <a:latin typeface="garamoun-regular"/>
              </a:rPr>
              <a:t>Dal momento che gli ormoni prodotti naturalmente dalla donna possono favorire la comparsa di alcuni tumori come il cancro del seno, i ricercatori si sono chiesti se </a:t>
            </a:r>
            <a:r>
              <a:rPr lang="it-IT" b="1" i="0" dirty="0">
                <a:solidFill>
                  <a:srgbClr val="1A3040"/>
                </a:solidFill>
                <a:effectLst/>
                <a:latin typeface="garamoun-bold"/>
              </a:rPr>
              <a:t>l'uso di pillole contraccettive</a:t>
            </a:r>
            <a:r>
              <a:rPr lang="it-IT" b="0" i="0" dirty="0">
                <a:solidFill>
                  <a:srgbClr val="1A3040"/>
                </a:solidFill>
                <a:effectLst/>
                <a:latin typeface="garamoun-regular"/>
              </a:rPr>
              <a:t>, che contengono lo stesso tipo di ormone in forma sintetica, fosse in grado di influenzare il rischio individuale di ammalarsi di cancro.</a:t>
            </a:r>
          </a:p>
          <a:p>
            <a:pPr algn="l"/>
            <a:r>
              <a:rPr lang="it-IT" b="0" i="0" dirty="0">
                <a:solidFill>
                  <a:srgbClr val="1A3040"/>
                </a:solidFill>
                <a:effectLst/>
                <a:latin typeface="garamoun-regular"/>
              </a:rPr>
              <a:t>Inoltre, c’è anche la possibilità che i contraccettivi orali </a:t>
            </a:r>
            <a:r>
              <a:rPr lang="it-IT" b="1" i="0" dirty="0">
                <a:solidFill>
                  <a:srgbClr val="1A3040"/>
                </a:solidFill>
                <a:effectLst/>
                <a:latin typeface="garamoun-bold"/>
              </a:rPr>
              <a:t>aumentino il rischio</a:t>
            </a:r>
            <a:r>
              <a:rPr lang="it-IT" b="0" i="0" dirty="0">
                <a:solidFill>
                  <a:srgbClr val="1A3040"/>
                </a:solidFill>
                <a:effectLst/>
                <a:latin typeface="garamoun-regular"/>
              </a:rPr>
              <a:t> di ammalarsi di tumore della cervice in maniera diretta, rendendo le cellule della cervice uterina più suscettibili a infezioni persistenti da ceppi di HPV ad alto rischio.</a:t>
            </a:r>
          </a:p>
          <a:p>
            <a:pPr algn="l"/>
            <a:r>
              <a:rPr lang="it-IT" b="0" i="0" dirty="0">
                <a:solidFill>
                  <a:srgbClr val="1A3040"/>
                </a:solidFill>
                <a:effectLst/>
                <a:latin typeface="garamoun-regular"/>
              </a:rPr>
              <a:t>Gli esperti hanno individuato anche diversi meccanismi attraverso cui i contraccettivi orali potrebbero ridurre il </a:t>
            </a:r>
            <a:r>
              <a:rPr lang="it-IT" b="1" i="0" dirty="0">
                <a:solidFill>
                  <a:srgbClr val="1A3040"/>
                </a:solidFill>
                <a:effectLst/>
                <a:latin typeface="garamoun-bold"/>
              </a:rPr>
              <a:t>rischio di sviluppare tumori</a:t>
            </a:r>
            <a:r>
              <a:rPr lang="it-IT" b="0" i="0" dirty="0">
                <a:solidFill>
                  <a:srgbClr val="1A3040"/>
                </a:solidFill>
                <a:effectLst/>
                <a:latin typeface="garamoun-regular"/>
              </a:rPr>
              <a:t>. Tra questi, la soppressione della proliferazione delle cellule dell’endometrio, la riduzione del numero di ovulazioni, con la conseguente riduzione anche dell’esposizione ai naturali ormoni femminili legati al tumore ovarico, e infine la diminuzione dei livelli di acidi biliari nel sangue con conseguente protezione contro il tumore del colon-retto.</a:t>
            </a:r>
          </a:p>
          <a:p>
            <a:endParaRPr lang="it-IT" dirty="0"/>
          </a:p>
        </p:txBody>
      </p:sp>
    </p:spTree>
    <p:extLst>
      <p:ext uri="{BB962C8B-B14F-4D97-AF65-F5344CB8AC3E}">
        <p14:creationId xmlns:p14="http://schemas.microsoft.com/office/powerpoint/2010/main" val="133453346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xmlns="" id="{C84658BE-21C3-F66E-71DA-80DA94D90B81}"/>
              </a:ext>
            </a:extLst>
          </p:cNvPr>
          <p:cNvSpPr>
            <a:spLocks noGrp="1"/>
          </p:cNvSpPr>
          <p:nvPr>
            <p:ph idx="1"/>
          </p:nvPr>
        </p:nvSpPr>
        <p:spPr>
          <a:xfrm>
            <a:off x="838200" y="1253331"/>
            <a:ext cx="10515600" cy="4351338"/>
          </a:xfrm>
        </p:spPr>
        <p:txBody>
          <a:bodyPr>
            <a:normAutofit fontScale="70000" lnSpcReduction="20000"/>
          </a:bodyPr>
          <a:lstStyle/>
          <a:p>
            <a:pPr algn="l"/>
            <a:r>
              <a:rPr lang="it-IT" b="0" i="0" dirty="0">
                <a:solidFill>
                  <a:srgbClr val="1A3040"/>
                </a:solidFill>
                <a:effectLst/>
                <a:latin typeface="garamoun-regular"/>
              </a:rPr>
              <a:t>Per la minipillola il rischio sembra sovrapponibile a quello della pillola combinata. Per quel che riguarda la pillola combinata, la più utilizzata, gli studi sono più numerosi. Nonostante ciò, presentano anch'essi risultati contraddittori. In generale dimostrano una </a:t>
            </a:r>
            <a:r>
              <a:rPr lang="it-IT" b="1" i="0" dirty="0">
                <a:solidFill>
                  <a:srgbClr val="1A3040"/>
                </a:solidFill>
                <a:effectLst/>
                <a:latin typeface="garamoun-bold"/>
              </a:rPr>
              <a:t>riduzione del rischio di ammalarsi di cancro dell'ovaio, dell'endometrio e del colon, e un aumento del rischio di ammalarsi di cancro del seno, della cervice uterina e del fegato</a:t>
            </a:r>
            <a:r>
              <a:rPr lang="it-IT" b="0" i="0" dirty="0">
                <a:solidFill>
                  <a:srgbClr val="1A3040"/>
                </a:solidFill>
                <a:effectLst/>
                <a:latin typeface="garamoun-regular"/>
              </a:rPr>
              <a:t>.</a:t>
            </a:r>
          </a:p>
          <a:p>
            <a:pPr algn="l"/>
            <a:r>
              <a:rPr lang="it-IT" b="0" i="0" dirty="0">
                <a:solidFill>
                  <a:srgbClr val="1A3040"/>
                </a:solidFill>
                <a:effectLst/>
                <a:latin typeface="garamoun-regular"/>
              </a:rPr>
              <a:t>I risultati di uno </a:t>
            </a:r>
            <a:r>
              <a:rPr lang="it-IT" b="0" i="0" u="none" strike="noStrike" dirty="0">
                <a:solidFill>
                  <a:srgbClr val="00ACDE"/>
                </a:solidFill>
                <a:effectLst/>
                <a:latin typeface="garamoun-bold"/>
                <a:hlinkClick r:id="rId2"/>
              </a:rPr>
              <a:t>studio</a:t>
            </a:r>
            <a:r>
              <a:rPr lang="it-IT" b="0" i="0" dirty="0">
                <a:solidFill>
                  <a:srgbClr val="1A3040"/>
                </a:solidFill>
                <a:effectLst/>
                <a:latin typeface="garamoun-regular"/>
              </a:rPr>
              <a:t> che ha seguito 46.000 donne britanniche per oltre 30 anni, pubblicati nel 2017 sull'</a:t>
            </a:r>
            <a:r>
              <a:rPr lang="it-IT" b="0" i="1" dirty="0">
                <a:solidFill>
                  <a:srgbClr val="1A3040"/>
                </a:solidFill>
                <a:effectLst/>
                <a:latin typeface="garamoun-regular"/>
              </a:rPr>
              <a:t>American Journal of </a:t>
            </a:r>
            <a:r>
              <a:rPr lang="it-IT" b="0" i="1" dirty="0" err="1">
                <a:solidFill>
                  <a:srgbClr val="1A3040"/>
                </a:solidFill>
                <a:effectLst/>
                <a:latin typeface="garamoun-regular"/>
              </a:rPr>
              <a:t>Obstetrics</a:t>
            </a:r>
            <a:r>
              <a:rPr lang="it-IT" b="0" i="1" dirty="0">
                <a:solidFill>
                  <a:srgbClr val="1A3040"/>
                </a:solidFill>
                <a:effectLst/>
                <a:latin typeface="garamoun-regular"/>
              </a:rPr>
              <a:t> and </a:t>
            </a:r>
            <a:r>
              <a:rPr lang="it-IT" b="0" i="1" dirty="0" err="1">
                <a:solidFill>
                  <a:srgbClr val="1A3040"/>
                </a:solidFill>
                <a:effectLst/>
                <a:latin typeface="garamoun-regular"/>
              </a:rPr>
              <a:t>Gynaecology</a:t>
            </a:r>
            <a:r>
              <a:rPr lang="it-IT" b="0" i="0" dirty="0">
                <a:solidFill>
                  <a:srgbClr val="1A3040"/>
                </a:solidFill>
                <a:effectLst/>
                <a:latin typeface="garamoun-regular"/>
              </a:rPr>
              <a:t>, mostrano che la pillola combinata aumenta il rischio di sviluppare un tumore del seno o della cervice uterina, ma questo incremento del rischio si azzera entro 5 anni da quando si smette di assumere il contraccettivo orale. Dallo stesso studio emerge anche che la pillola riduce il rischio di ammalarsi di cancro del colon-retto, dell'endometrio e dell'ovaio negli anni di assunzione e che il beneficio dura per oltre 30 anni una volta interrotta l’assunzione.</a:t>
            </a:r>
          </a:p>
          <a:p>
            <a:pPr algn="l"/>
            <a:r>
              <a:rPr lang="it-IT" b="0" i="0" dirty="0">
                <a:solidFill>
                  <a:srgbClr val="1A3040"/>
                </a:solidFill>
                <a:effectLst/>
                <a:latin typeface="garamoun-regular"/>
              </a:rPr>
              <a:t>Le conclusioni sono che </a:t>
            </a:r>
            <a:r>
              <a:rPr lang="it-IT" b="1" i="0" dirty="0">
                <a:solidFill>
                  <a:srgbClr val="1A3040"/>
                </a:solidFill>
                <a:effectLst/>
                <a:latin typeface="garamoun-bold"/>
              </a:rPr>
              <a:t>la pillola ha un effetto "neutro" sul rischio complessivo dei diversi tipi di cancro</a:t>
            </a:r>
            <a:r>
              <a:rPr lang="it-IT" b="0" i="0" dirty="0">
                <a:solidFill>
                  <a:srgbClr val="1A3040"/>
                </a:solidFill>
                <a:effectLst/>
                <a:latin typeface="garamoun-regular"/>
              </a:rPr>
              <a:t>.</a:t>
            </a:r>
          </a:p>
          <a:p>
            <a:pPr algn="l"/>
            <a:r>
              <a:rPr lang="it-IT" b="0" i="0" dirty="0">
                <a:solidFill>
                  <a:srgbClr val="1A3040"/>
                </a:solidFill>
                <a:effectLst/>
                <a:latin typeface="garamoun-regular"/>
              </a:rPr>
              <a:t>Anche questo studio, però, è stato contestato perché analizza il destino di donne che hanno preso la pillola dal 1969 in poi (quindi in una situazione molto diversa da quella attuale) e per un tempo medio di 3,5 anni (probabilmente più breve di quello comune oggi tra le donne che scelgono questo mezzo contraccettivo).</a:t>
            </a:r>
          </a:p>
          <a:p>
            <a:endParaRPr lang="it-IT" dirty="0"/>
          </a:p>
        </p:txBody>
      </p:sp>
    </p:spTree>
    <p:extLst>
      <p:ext uri="{BB962C8B-B14F-4D97-AF65-F5344CB8AC3E}">
        <p14:creationId xmlns:p14="http://schemas.microsoft.com/office/powerpoint/2010/main" val="167037892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xmlns="" id="{DEA72A8A-8F91-3567-CA46-A1321B40DCB2}"/>
              </a:ext>
            </a:extLst>
          </p:cNvPr>
          <p:cNvSpPr>
            <a:spLocks noGrp="1"/>
          </p:cNvSpPr>
          <p:nvPr>
            <p:ph idx="1"/>
          </p:nvPr>
        </p:nvSpPr>
        <p:spPr>
          <a:xfrm>
            <a:off x="838200" y="1112931"/>
            <a:ext cx="10515600" cy="4351338"/>
          </a:xfrm>
        </p:spPr>
        <p:txBody>
          <a:bodyPr>
            <a:normAutofit fontScale="70000" lnSpcReduction="20000"/>
          </a:bodyPr>
          <a:lstStyle/>
          <a:p>
            <a:pPr algn="l"/>
            <a:r>
              <a:rPr lang="it-IT" b="0" i="0" dirty="0">
                <a:solidFill>
                  <a:srgbClr val="1A3040"/>
                </a:solidFill>
                <a:effectLst/>
                <a:latin typeface="garamoun-regular"/>
              </a:rPr>
              <a:t>Nel 2017 sono stati </a:t>
            </a:r>
            <a:r>
              <a:rPr lang="it-IT" b="0" i="0" u="none" strike="noStrike" dirty="0">
                <a:effectLst/>
                <a:latin typeface="garamoun-bold"/>
                <a:hlinkClick r:id="rId2">
                  <a:extLst>
                    <a:ext uri="{A12FA001-AC4F-418D-AE19-62706E023703}">
                      <ahyp:hlinkClr xmlns:ahyp="http://schemas.microsoft.com/office/drawing/2018/hyperlinkcolor" xmlns="" val="tx"/>
                    </a:ext>
                  </a:extLst>
                </a:hlinkClick>
              </a:rPr>
              <a:t>pubblicati</a:t>
            </a:r>
            <a:r>
              <a:rPr lang="it-IT" b="0" i="0" dirty="0">
                <a:solidFill>
                  <a:srgbClr val="1A3040"/>
                </a:solidFill>
                <a:effectLst/>
                <a:latin typeface="garamoun-regular"/>
              </a:rPr>
              <a:t> sul </a:t>
            </a:r>
            <a:r>
              <a:rPr lang="it-IT" b="0" i="1" dirty="0">
                <a:solidFill>
                  <a:srgbClr val="1A3040"/>
                </a:solidFill>
                <a:effectLst/>
                <a:latin typeface="garamoun-regular"/>
              </a:rPr>
              <a:t>New </a:t>
            </a:r>
            <a:r>
              <a:rPr lang="it-IT" b="0" i="1" dirty="0" err="1">
                <a:solidFill>
                  <a:srgbClr val="1A3040"/>
                </a:solidFill>
                <a:effectLst/>
                <a:latin typeface="garamoun-regular"/>
              </a:rPr>
              <a:t>England</a:t>
            </a:r>
            <a:r>
              <a:rPr lang="it-IT" b="0" i="1" dirty="0">
                <a:solidFill>
                  <a:srgbClr val="1A3040"/>
                </a:solidFill>
                <a:effectLst/>
                <a:latin typeface="garamoun-regular"/>
              </a:rPr>
              <a:t> Journal of Medicine</a:t>
            </a:r>
            <a:r>
              <a:rPr lang="it-IT" b="0" i="0" dirty="0">
                <a:solidFill>
                  <a:srgbClr val="1A3040"/>
                </a:solidFill>
                <a:effectLst/>
                <a:latin typeface="garamoun-regular"/>
              </a:rPr>
              <a:t> i dati raccolti da un importante studio danese, che confermano come le donne che hanno assunto i contraccettivi orali abbiano </a:t>
            </a:r>
            <a:r>
              <a:rPr lang="it-IT" b="1" i="0" dirty="0">
                <a:solidFill>
                  <a:srgbClr val="1A3040"/>
                </a:solidFill>
                <a:effectLst/>
                <a:latin typeface="garamoun-bold"/>
              </a:rPr>
              <a:t>una probabilità maggiore (intorno al 20 per cento in più di rischio relativo) di sviluppare un cancro al seno</a:t>
            </a:r>
            <a:r>
              <a:rPr lang="it-IT" b="0" i="0" dirty="0">
                <a:solidFill>
                  <a:srgbClr val="1A3040"/>
                </a:solidFill>
                <a:effectLst/>
                <a:latin typeface="garamoun-regular"/>
              </a:rPr>
              <a:t> rispetto a quelle che non li hanno mai usati. Secondo i risultati dello studio, l’aumento del rischio relativo varia dallo 0 al 60 per cento a seconda del tipo di pillola utilizzata e della durata generale del trattamento.</a:t>
            </a:r>
          </a:p>
          <a:p>
            <a:pPr algn="l"/>
            <a:r>
              <a:rPr lang="it-IT" b="0" i="0" dirty="0">
                <a:solidFill>
                  <a:srgbClr val="1A3040"/>
                </a:solidFill>
                <a:effectLst/>
                <a:latin typeface="garamoun-regular"/>
              </a:rPr>
              <a:t>Viceversa, le donne che hanno usato contraccettivi orali hanno </a:t>
            </a:r>
            <a:r>
              <a:rPr lang="it-IT" b="1" i="0" dirty="0">
                <a:solidFill>
                  <a:srgbClr val="1A3040"/>
                </a:solidFill>
                <a:effectLst/>
                <a:latin typeface="garamoun-bold"/>
              </a:rPr>
              <a:t>un rischio relativo di sviluppare un cancro dell’endometrio di circa il 30 per cento inferiore</a:t>
            </a:r>
            <a:r>
              <a:rPr lang="it-IT" b="0" i="0" dirty="0">
                <a:solidFill>
                  <a:srgbClr val="1A3040"/>
                </a:solidFill>
                <a:effectLst/>
                <a:latin typeface="garamoun-regular"/>
              </a:rPr>
              <a:t> rispetto a chi non li ha mai assunti, con una riduzione sempre maggiore quanto più a lungo si utilizza il farmaco. L’effetto perdura per alcuni anni dopo l’interruzione. Inoltre un’analisi delle donne che hanno partecipato al NIH-AARP </a:t>
            </a:r>
            <a:r>
              <a:rPr lang="it-IT" b="0" i="0" dirty="0" err="1">
                <a:solidFill>
                  <a:srgbClr val="1A3040"/>
                </a:solidFill>
                <a:effectLst/>
                <a:latin typeface="garamoun-regular"/>
              </a:rPr>
              <a:t>Diet</a:t>
            </a:r>
            <a:r>
              <a:rPr lang="it-IT" b="0" i="0" dirty="0">
                <a:solidFill>
                  <a:srgbClr val="1A3040"/>
                </a:solidFill>
                <a:effectLst/>
                <a:latin typeface="garamoun-regular"/>
              </a:rPr>
              <a:t> and Health Study ha dimostrato che è particolarmente pronunciato in quelle che fumano e in quelle obese, due categorie di persone già notoriamente a rischio.</a:t>
            </a:r>
          </a:p>
          <a:p>
            <a:pPr algn="l"/>
            <a:r>
              <a:rPr lang="it-IT" b="1" i="0" dirty="0">
                <a:solidFill>
                  <a:srgbClr val="1A3040"/>
                </a:solidFill>
                <a:effectLst/>
                <a:latin typeface="garamoun-bold"/>
              </a:rPr>
              <a:t>I contraccettivi orali riducono tra il 30 e il 50 per cento il rischio di sviluppare un cancro dell’ovaio</a:t>
            </a:r>
            <a:r>
              <a:rPr lang="it-IT" b="0" i="0" dirty="0">
                <a:solidFill>
                  <a:srgbClr val="1A3040"/>
                </a:solidFill>
                <a:effectLst/>
                <a:latin typeface="garamoun-regular"/>
              </a:rPr>
              <a:t>, con un effetto che dura anche fino a 30 anni dopo l’interruzione. La riduzione del rischio si riscontra anche nelle donne portatrici di mutazioni dei geni BRCA1 e BRCA2.</a:t>
            </a:r>
          </a:p>
          <a:p>
            <a:pPr algn="l"/>
            <a:r>
              <a:rPr lang="it-IT" b="1" i="0" dirty="0">
                <a:solidFill>
                  <a:srgbClr val="1A3040"/>
                </a:solidFill>
                <a:effectLst/>
                <a:latin typeface="garamoun-bold"/>
              </a:rPr>
              <a:t>Infine, l’uso di contraccettivi orali è associato a una riduzione del rischio relativo di ammalarsi di cancro del colon-retto del 15-20 per cento circa.</a:t>
            </a:r>
            <a:endParaRPr lang="it-IT" b="0" i="0" dirty="0">
              <a:solidFill>
                <a:srgbClr val="1A3040"/>
              </a:solidFill>
              <a:effectLst/>
              <a:latin typeface="garamoun-regular"/>
            </a:endParaRPr>
          </a:p>
          <a:p>
            <a:endParaRPr lang="it-IT" dirty="0"/>
          </a:p>
        </p:txBody>
      </p:sp>
    </p:spTree>
    <p:extLst>
      <p:ext uri="{BB962C8B-B14F-4D97-AF65-F5344CB8AC3E}">
        <p14:creationId xmlns:p14="http://schemas.microsoft.com/office/powerpoint/2010/main" val="275625232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xmlns="" id="{AF883A79-953A-076A-D86A-0A662BE1E3F6}"/>
              </a:ext>
            </a:extLst>
          </p:cNvPr>
          <p:cNvSpPr>
            <a:spLocks noGrp="1"/>
          </p:cNvSpPr>
          <p:nvPr>
            <p:ph idx="1"/>
          </p:nvPr>
        </p:nvSpPr>
        <p:spPr>
          <a:xfrm>
            <a:off x="838200" y="1253331"/>
            <a:ext cx="10515600" cy="4351338"/>
          </a:xfrm>
        </p:spPr>
        <p:txBody>
          <a:bodyPr/>
          <a:lstStyle/>
          <a:p>
            <a:pPr marL="0" indent="0">
              <a:buNone/>
            </a:pPr>
            <a:r>
              <a:rPr lang="it-IT" sz="4000" b="0" i="0" dirty="0">
                <a:solidFill>
                  <a:srgbClr val="555555"/>
                </a:solidFill>
                <a:effectLst/>
                <a:latin typeface="Open Sans" panose="020B0606030504020204" pitchFamily="34" charset="0"/>
              </a:rPr>
              <a:t>Terapia ormonale sostitutiva in menopausa</a:t>
            </a:r>
          </a:p>
          <a:p>
            <a:endParaRPr lang="it-IT" dirty="0">
              <a:solidFill>
                <a:srgbClr val="555555"/>
              </a:solidFill>
              <a:latin typeface="Open Sans" panose="020B0606030504020204" pitchFamily="34" charset="0"/>
            </a:endParaRPr>
          </a:p>
          <a:p>
            <a:r>
              <a:rPr lang="it-IT" b="0" i="0" dirty="0">
                <a:solidFill>
                  <a:srgbClr val="555555"/>
                </a:solidFill>
                <a:effectLst/>
                <a:latin typeface="Open Sans" panose="020B0606030504020204" pitchFamily="34" charset="0"/>
              </a:rPr>
              <a:t>Un ampio studio osservazionale pubblicato sul BMJ </a:t>
            </a:r>
            <a:r>
              <a:rPr lang="it-IT" b="1" i="0" dirty="0">
                <a:solidFill>
                  <a:srgbClr val="555555"/>
                </a:solidFill>
                <a:effectLst/>
                <a:latin typeface="Open Sans" panose="020B0606030504020204" pitchFamily="34" charset="0"/>
              </a:rPr>
              <a:t>conferma l’associazione tra l’uso della terapia ormonale sostitutiva e l’aumento del rischio di cancro al seno</a:t>
            </a:r>
            <a:r>
              <a:rPr lang="it-IT" b="0" i="0" dirty="0">
                <a:solidFill>
                  <a:srgbClr val="555555"/>
                </a:solidFill>
                <a:effectLst/>
                <a:latin typeface="Open Sans" panose="020B0606030504020204" pitchFamily="34" charset="0"/>
              </a:rPr>
              <a:t>, in particolare per le donne anziane.</a:t>
            </a:r>
            <a:endParaRPr lang="it-IT" dirty="0"/>
          </a:p>
        </p:txBody>
      </p:sp>
    </p:spTree>
    <p:extLst>
      <p:ext uri="{BB962C8B-B14F-4D97-AF65-F5344CB8AC3E}">
        <p14:creationId xmlns:p14="http://schemas.microsoft.com/office/powerpoint/2010/main" val="179237410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xmlns="" id="{059DAB5D-5138-A068-6323-3E4F329BFEB6}"/>
              </a:ext>
            </a:extLst>
          </p:cNvPr>
          <p:cNvSpPr>
            <a:spLocks noGrp="1"/>
          </p:cNvSpPr>
          <p:nvPr>
            <p:ph idx="1"/>
          </p:nvPr>
        </p:nvSpPr>
        <p:spPr>
          <a:xfrm>
            <a:off x="838200" y="1395319"/>
            <a:ext cx="10515600" cy="4351338"/>
          </a:xfrm>
        </p:spPr>
        <p:txBody>
          <a:bodyPr>
            <a:normAutofit fontScale="92500" lnSpcReduction="20000"/>
          </a:bodyPr>
          <a:lstStyle/>
          <a:p>
            <a:pPr algn="l" fontAlgn="base"/>
            <a:r>
              <a:rPr lang="it-IT" b="0" i="0" dirty="0">
                <a:solidFill>
                  <a:srgbClr val="555555"/>
                </a:solidFill>
                <a:effectLst/>
                <a:latin typeface="Open Sans" panose="020B0606030504020204" pitchFamily="34" charset="0"/>
              </a:rPr>
              <a:t>L’analisi ha riguardato il </a:t>
            </a:r>
            <a:r>
              <a:rPr lang="it-IT" b="1" i="0" dirty="0">
                <a:solidFill>
                  <a:srgbClr val="555555"/>
                </a:solidFill>
                <a:effectLst/>
                <a:latin typeface="inherit"/>
              </a:rPr>
              <a:t>tipo di terapia ormonale sostitutiva</a:t>
            </a:r>
            <a:r>
              <a:rPr lang="it-IT" b="0" i="0" dirty="0">
                <a:solidFill>
                  <a:srgbClr val="555555"/>
                </a:solidFill>
                <a:effectLst/>
                <a:latin typeface="Open Sans" panose="020B0606030504020204" pitchFamily="34" charset="0"/>
              </a:rPr>
              <a:t> (solo estrogeni e terapia combinata estrogenica e progestinica), </a:t>
            </a:r>
            <a:r>
              <a:rPr lang="it-IT" b="1" i="0" dirty="0">
                <a:solidFill>
                  <a:srgbClr val="555555"/>
                </a:solidFill>
                <a:effectLst/>
                <a:latin typeface="inherit"/>
              </a:rPr>
              <a:t>l’uso recente</a:t>
            </a:r>
            <a:r>
              <a:rPr lang="it-IT" b="0" i="0" dirty="0">
                <a:solidFill>
                  <a:srgbClr val="555555"/>
                </a:solidFill>
                <a:effectLst/>
                <a:latin typeface="Open Sans" panose="020B0606030504020204" pitchFamily="34" charset="0"/>
              </a:rPr>
              <a:t> (1-5 anni) e </a:t>
            </a:r>
            <a:r>
              <a:rPr lang="it-IT" b="1" i="0" dirty="0">
                <a:solidFill>
                  <a:srgbClr val="555555"/>
                </a:solidFill>
                <a:effectLst/>
                <a:latin typeface="inherit"/>
              </a:rPr>
              <a:t>passato</a:t>
            </a:r>
            <a:r>
              <a:rPr lang="it-IT" b="0" i="0" dirty="0">
                <a:solidFill>
                  <a:srgbClr val="555555"/>
                </a:solidFill>
                <a:effectLst/>
                <a:latin typeface="Open Sans" panose="020B0606030504020204" pitchFamily="34" charset="0"/>
              </a:rPr>
              <a:t> (5 o più anni) e il periodo di utilizzo (breve termine – meno di 5 anni oppure lungo termine – 5 anni o più).</a:t>
            </a:r>
          </a:p>
          <a:p>
            <a:pPr algn="l" fontAlgn="base"/>
            <a:r>
              <a:rPr lang="it-IT" b="0" i="0" dirty="0">
                <a:solidFill>
                  <a:srgbClr val="555555"/>
                </a:solidFill>
                <a:effectLst/>
                <a:latin typeface="Open Sans" panose="020B0606030504020204" pitchFamily="34" charset="0"/>
              </a:rPr>
              <a:t>Tra i </a:t>
            </a:r>
            <a:r>
              <a:rPr lang="it-IT" b="1" i="0" dirty="0">
                <a:solidFill>
                  <a:srgbClr val="555555"/>
                </a:solidFill>
                <a:effectLst/>
                <a:latin typeface="inherit"/>
              </a:rPr>
              <a:t>fattori rilevanti</a:t>
            </a:r>
            <a:r>
              <a:rPr lang="it-IT" b="0" i="0" dirty="0">
                <a:solidFill>
                  <a:srgbClr val="555555"/>
                </a:solidFill>
                <a:effectLst/>
                <a:latin typeface="Open Sans" panose="020B0606030504020204" pitchFamily="34" charset="0"/>
              </a:rPr>
              <a:t> presi in considerazione c’erano il fumo, il consumo di alcol, condizioni preesistenti (comorbilità), storia familiare e altri farmaci prescritti.</a:t>
            </a:r>
          </a:p>
          <a:p>
            <a:pPr algn="l" fontAlgn="base"/>
            <a:r>
              <a:rPr lang="it-IT" b="1" i="0" dirty="0">
                <a:solidFill>
                  <a:srgbClr val="555555"/>
                </a:solidFill>
                <a:effectLst/>
                <a:latin typeface="inherit"/>
              </a:rPr>
              <a:t>Nel complesso</a:t>
            </a:r>
            <a:r>
              <a:rPr lang="it-IT" b="0" i="0" dirty="0">
                <a:solidFill>
                  <a:srgbClr val="555555"/>
                </a:solidFill>
                <a:effectLst/>
                <a:latin typeface="Open Sans" panose="020B0606030504020204" pitchFamily="34" charset="0"/>
              </a:rPr>
              <a:t>, l’esposizione alla terapia ormonale era più comune tra i casi di cancro al seno rispetto ai controlli (34% contro 31%). Gli aumenti del rischio erano per lo più associati ai trattamenti estro-progestinici, ma piccoli aumenti si riscontravano anche nei trattamenti a base di soli estrogeni.</a:t>
            </a:r>
          </a:p>
          <a:p>
            <a:endParaRPr lang="it-IT" dirty="0"/>
          </a:p>
        </p:txBody>
      </p:sp>
    </p:spTree>
    <p:extLst>
      <p:ext uri="{BB962C8B-B14F-4D97-AF65-F5344CB8AC3E}">
        <p14:creationId xmlns:p14="http://schemas.microsoft.com/office/powerpoint/2010/main" val="221090567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xmlns="" id="{9D9F08FC-193F-0ED3-873A-34A76245B8F4}"/>
              </a:ext>
            </a:extLst>
          </p:cNvPr>
          <p:cNvSpPr>
            <a:spLocks noGrp="1"/>
          </p:cNvSpPr>
          <p:nvPr>
            <p:ph idx="1"/>
          </p:nvPr>
        </p:nvSpPr>
        <p:spPr>
          <a:xfrm>
            <a:off x="838200" y="1253331"/>
            <a:ext cx="10515600" cy="4351338"/>
          </a:xfrm>
        </p:spPr>
        <p:txBody>
          <a:bodyPr>
            <a:normAutofit/>
          </a:bodyPr>
          <a:lstStyle/>
          <a:p>
            <a:pPr algn="l" fontAlgn="base"/>
            <a:r>
              <a:rPr lang="it-IT" b="0" i="0" dirty="0">
                <a:solidFill>
                  <a:srgbClr val="555555"/>
                </a:solidFill>
                <a:effectLst/>
                <a:latin typeface="Open Sans" panose="020B0606030504020204" pitchFamily="34" charset="0"/>
              </a:rPr>
              <a:t>Ad esempio, per le utilizzatrici </a:t>
            </a:r>
            <a:r>
              <a:rPr lang="it-IT" b="1" i="0" dirty="0">
                <a:solidFill>
                  <a:srgbClr val="555555"/>
                </a:solidFill>
                <a:effectLst/>
                <a:latin typeface="inherit"/>
              </a:rPr>
              <a:t>a lungo termine</a:t>
            </a:r>
            <a:r>
              <a:rPr lang="it-IT" b="0" i="0" dirty="0">
                <a:solidFill>
                  <a:srgbClr val="555555"/>
                </a:solidFill>
                <a:effectLst/>
                <a:latin typeface="Open Sans" panose="020B0606030504020204" pitchFamily="34" charset="0"/>
              </a:rPr>
              <a:t>, rispetto al “nessun uso”, si è verificato un aumento del rischio associato del 15% di sviluppare il cancro al seno per la terapia con </a:t>
            </a:r>
            <a:r>
              <a:rPr lang="it-IT" b="1" i="0" dirty="0">
                <a:solidFill>
                  <a:srgbClr val="555555"/>
                </a:solidFill>
                <a:effectLst/>
                <a:latin typeface="inherit"/>
              </a:rPr>
              <a:t>soli estrogeni</a:t>
            </a:r>
            <a:r>
              <a:rPr lang="it-IT" b="0" i="0" dirty="0">
                <a:solidFill>
                  <a:srgbClr val="555555"/>
                </a:solidFill>
                <a:effectLst/>
                <a:latin typeface="Open Sans" panose="020B0606030504020204" pitchFamily="34" charset="0"/>
              </a:rPr>
              <a:t>, mentre per la </a:t>
            </a:r>
            <a:r>
              <a:rPr lang="it-IT" b="1" i="0" dirty="0">
                <a:solidFill>
                  <a:srgbClr val="555555"/>
                </a:solidFill>
                <a:effectLst/>
                <a:latin typeface="inherit"/>
              </a:rPr>
              <a:t>terapia combinata</a:t>
            </a:r>
            <a:r>
              <a:rPr lang="it-IT" b="0" i="0" dirty="0">
                <a:solidFill>
                  <a:srgbClr val="555555"/>
                </a:solidFill>
                <a:effectLst/>
                <a:latin typeface="Open Sans" panose="020B0606030504020204" pitchFamily="34" charset="0"/>
              </a:rPr>
              <a:t> (estrogeni e progestinici) l’aumento è stato del 79%.</a:t>
            </a:r>
          </a:p>
          <a:p>
            <a:pPr algn="l" fontAlgn="base"/>
            <a:r>
              <a:rPr lang="it-IT" b="0" i="0" dirty="0">
                <a:solidFill>
                  <a:srgbClr val="555555"/>
                </a:solidFill>
                <a:effectLst/>
                <a:latin typeface="Open Sans" panose="020B0606030504020204" pitchFamily="34" charset="0"/>
              </a:rPr>
              <a:t>L’uso passato a lungo termine della terapia a base di soli estrogeni e l’uso passato a breve termine di estro-progestinici non sono stati associati a un aumento del rischio. Tuttavia, il rischio associato all’uso in passato a lungo termine di estro-progestinici è rimasto aumentato (16%).</a:t>
            </a:r>
          </a:p>
          <a:p>
            <a:endParaRPr lang="it-IT" dirty="0"/>
          </a:p>
        </p:txBody>
      </p:sp>
    </p:spTree>
    <p:extLst>
      <p:ext uri="{BB962C8B-B14F-4D97-AF65-F5344CB8AC3E}">
        <p14:creationId xmlns:p14="http://schemas.microsoft.com/office/powerpoint/2010/main" val="323773458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xmlns="" id="{5BF3E141-9C2B-4722-1EB0-B2B79CE8986F}"/>
              </a:ext>
            </a:extLst>
          </p:cNvPr>
          <p:cNvSpPr>
            <a:spLocks noGrp="1"/>
          </p:cNvSpPr>
          <p:nvPr>
            <p:ph idx="1"/>
          </p:nvPr>
        </p:nvSpPr>
        <p:spPr>
          <a:xfrm>
            <a:off x="838200" y="1543236"/>
            <a:ext cx="10515600" cy="4351338"/>
          </a:xfrm>
        </p:spPr>
        <p:txBody>
          <a:bodyPr>
            <a:normAutofit fontScale="92500" lnSpcReduction="10000"/>
          </a:bodyPr>
          <a:lstStyle/>
          <a:p>
            <a:pPr marL="0" indent="0" algn="just">
              <a:buNone/>
            </a:pPr>
            <a:r>
              <a:rPr lang="it-IT" b="0" i="0" dirty="0">
                <a:solidFill>
                  <a:srgbClr val="555555"/>
                </a:solidFill>
                <a:effectLst/>
                <a:latin typeface="Open Sans" panose="020B0606030504020204" pitchFamily="34" charset="0"/>
              </a:rPr>
              <a:t>In generale quindi lo studio conferma che </a:t>
            </a:r>
            <a:r>
              <a:rPr lang="it-IT" b="1" i="0" dirty="0">
                <a:solidFill>
                  <a:srgbClr val="555555"/>
                </a:solidFill>
                <a:effectLst/>
                <a:latin typeface="Open Sans" panose="020B0606030504020204" pitchFamily="34" charset="0"/>
              </a:rPr>
              <a:t>l’esposizione alla maggior parte dei farmaci per la terapia ormonale sostitutiva è associata a un aumento del rischio di cancro al seno e che i livelli di rischio variano tra i tipi di terapia ormonale sostitutiva, con rischi più elevati per i trattamenti ormonali combinati e per una maggiore durata di utilizzo</a:t>
            </a:r>
            <a:r>
              <a:rPr lang="it-IT" b="0" i="0" dirty="0">
                <a:solidFill>
                  <a:srgbClr val="555555"/>
                </a:solidFill>
                <a:effectLst/>
                <a:latin typeface="Open Sans" panose="020B0606030504020204" pitchFamily="34" charset="0"/>
              </a:rPr>
              <a:t>. Tuttavia, quegli stessi risultati suggeriscono anche un minore aumento dei rischi di cancro al seno associato all’uso di una terapia ormonale sostitutiva a lungo termine e un calo più pronunciato del rischio una volta che la terapia viene interrotta, fornendo un certo </a:t>
            </a:r>
            <a:r>
              <a:rPr lang="it-IT" b="0" i="0" dirty="0" err="1">
                <a:solidFill>
                  <a:srgbClr val="555555"/>
                </a:solidFill>
                <a:effectLst/>
                <a:latin typeface="Open Sans" panose="020B0606030504020204" pitchFamily="34" charset="0"/>
              </a:rPr>
              <a:t>controbilanciamento</a:t>
            </a:r>
            <a:r>
              <a:rPr lang="it-IT" b="0" i="0" dirty="0">
                <a:solidFill>
                  <a:srgbClr val="555555"/>
                </a:solidFill>
                <a:effectLst/>
                <a:latin typeface="Open Sans" panose="020B0606030504020204" pitchFamily="34" charset="0"/>
              </a:rPr>
              <a:t> ai rischi più alti del previsto riportati nella metanalisi pubblicata nel 2019 che rappresenta il principale riferimento dello studio.</a:t>
            </a:r>
            <a:endParaRPr lang="it-IT" dirty="0"/>
          </a:p>
        </p:txBody>
      </p:sp>
    </p:spTree>
    <p:extLst>
      <p:ext uri="{BB962C8B-B14F-4D97-AF65-F5344CB8AC3E}">
        <p14:creationId xmlns:p14="http://schemas.microsoft.com/office/powerpoint/2010/main" val="33655919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4C46FB29-7C1A-D740-E0F7-037D5224F25A}"/>
              </a:ext>
            </a:extLst>
          </p:cNvPr>
          <p:cNvSpPr>
            <a:spLocks noGrp="1"/>
          </p:cNvSpPr>
          <p:nvPr>
            <p:ph type="title"/>
          </p:nvPr>
        </p:nvSpPr>
        <p:spPr>
          <a:xfrm>
            <a:off x="730622" y="484094"/>
            <a:ext cx="10623177" cy="1596559"/>
          </a:xfrm>
        </p:spPr>
        <p:txBody>
          <a:bodyPr>
            <a:noAutofit/>
          </a:bodyPr>
          <a:lstStyle/>
          <a:p>
            <a:pPr algn="ctr"/>
            <a:r>
              <a:rPr lang="it-IT" sz="3000" dirty="0">
                <a:effectLst/>
                <a:latin typeface="Calibri" panose="020F0502020204030204" pitchFamily="34" charset="0"/>
                <a:ea typeface="Calibri" panose="020F0502020204030204" pitchFamily="34" charset="0"/>
                <a:cs typeface="Times New Roman" panose="02020603050405020304" pitchFamily="18" charset="0"/>
              </a:rPr>
              <a:t/>
            </a:r>
            <a:br>
              <a:rPr lang="it-IT" sz="3000" dirty="0">
                <a:effectLst/>
                <a:latin typeface="Calibri" panose="020F0502020204030204" pitchFamily="34" charset="0"/>
                <a:ea typeface="Calibri" panose="020F0502020204030204" pitchFamily="34" charset="0"/>
                <a:cs typeface="Times New Roman" panose="02020603050405020304" pitchFamily="18" charset="0"/>
              </a:rPr>
            </a:br>
            <a:r>
              <a:rPr lang="it-IT" sz="3000" dirty="0">
                <a:effectLst/>
                <a:latin typeface="Calibri" panose="020F0502020204030204" pitchFamily="34" charset="0"/>
                <a:ea typeface="Calibri" panose="020F0502020204030204" pitchFamily="34" charset="0"/>
                <a:cs typeface="Times New Roman" panose="02020603050405020304" pitchFamily="18" charset="0"/>
              </a:rPr>
              <a:t>UNO SGUARDO IN CASA NOSTRA</a:t>
            </a:r>
            <a:br>
              <a:rPr lang="it-IT" sz="3000" dirty="0">
                <a:effectLst/>
                <a:latin typeface="Calibri" panose="020F0502020204030204" pitchFamily="34" charset="0"/>
                <a:ea typeface="Calibri" panose="020F0502020204030204" pitchFamily="34" charset="0"/>
                <a:cs typeface="Times New Roman" panose="02020603050405020304" pitchFamily="18" charset="0"/>
              </a:rPr>
            </a:br>
            <a:r>
              <a:rPr lang="it-IT" sz="3000" dirty="0">
                <a:effectLst/>
                <a:latin typeface="Calibri" panose="020F0502020204030204" pitchFamily="34" charset="0"/>
                <a:ea typeface="Calibri" panose="020F0502020204030204" pitchFamily="34" charset="0"/>
                <a:cs typeface="Times New Roman" panose="02020603050405020304" pitchFamily="18" charset="0"/>
              </a:rPr>
              <a:t/>
            </a:r>
            <a:br>
              <a:rPr lang="it-IT" sz="3000" dirty="0">
                <a:effectLst/>
                <a:latin typeface="Calibri" panose="020F0502020204030204" pitchFamily="34" charset="0"/>
                <a:ea typeface="Calibri" panose="020F0502020204030204" pitchFamily="34" charset="0"/>
                <a:cs typeface="Times New Roman" panose="02020603050405020304" pitchFamily="18" charset="0"/>
              </a:rPr>
            </a:br>
            <a:r>
              <a:rPr lang="it-IT" sz="3000" dirty="0">
                <a:effectLst/>
                <a:latin typeface="Calibri" panose="020F0502020204030204" pitchFamily="34" charset="0"/>
                <a:ea typeface="Calibri" panose="020F0502020204030204" pitchFamily="34" charset="0"/>
                <a:cs typeface="Times New Roman" panose="02020603050405020304" pitchFamily="18" charset="0"/>
              </a:rPr>
              <a:t>Secondo dati riportati dall’ANSA, diffusi in un webinar di </a:t>
            </a:r>
            <a:r>
              <a:rPr lang="it-IT" sz="3000" dirty="0" err="1">
                <a:effectLst/>
                <a:latin typeface="Calibri" panose="020F0502020204030204" pitchFamily="34" charset="0"/>
                <a:ea typeface="Calibri" panose="020F0502020204030204" pitchFamily="34" charset="0"/>
                <a:cs typeface="Times New Roman" panose="02020603050405020304" pitchFamily="18" charset="0"/>
              </a:rPr>
              <a:t>Sanitanova</a:t>
            </a:r>
            <a:r>
              <a:rPr lang="it-IT" sz="3000" dirty="0">
                <a:effectLst/>
                <a:latin typeface="Calibri" panose="020F0502020204030204" pitchFamily="34" charset="0"/>
                <a:ea typeface="Calibri" panose="020F0502020204030204" pitchFamily="34" charset="0"/>
                <a:cs typeface="Times New Roman" panose="02020603050405020304" pitchFamily="18" charset="0"/>
              </a:rPr>
              <a:t>, in Puglia nel 2019 si sono verificati 22.000 nuovi casi di cancro</a:t>
            </a:r>
            <a:endParaRPr lang="it-IT" sz="3000" dirty="0"/>
          </a:p>
        </p:txBody>
      </p:sp>
      <p:sp>
        <p:nvSpPr>
          <p:cNvPr id="3" name="Segnaposto contenuto 2">
            <a:extLst>
              <a:ext uri="{FF2B5EF4-FFF2-40B4-BE49-F238E27FC236}">
                <a16:creationId xmlns:a16="http://schemas.microsoft.com/office/drawing/2014/main" xmlns="" id="{9B37FB28-1568-8385-8D17-19F13255C9CD}"/>
              </a:ext>
            </a:extLst>
          </p:cNvPr>
          <p:cNvSpPr>
            <a:spLocks noGrp="1"/>
          </p:cNvSpPr>
          <p:nvPr>
            <p:ph idx="1"/>
          </p:nvPr>
        </p:nvSpPr>
        <p:spPr>
          <a:xfrm>
            <a:off x="730622" y="2592106"/>
            <a:ext cx="10515600" cy="3647328"/>
          </a:xfrm>
        </p:spPr>
        <p:txBody>
          <a:bodyPr/>
          <a:lstStyle/>
          <a:p>
            <a:pPr marL="0" indent="0" algn="ctr">
              <a:buNone/>
            </a:pPr>
            <a:r>
              <a:rPr lang="it-IT" sz="3200" dirty="0">
                <a:latin typeface="Calibri" panose="020F0502020204030204" pitchFamily="34" charset="0"/>
                <a:ea typeface="Calibri" panose="020F0502020204030204" pitchFamily="34" charset="0"/>
                <a:cs typeface="Times New Roman" panose="02020603050405020304" pitchFamily="18" charset="0"/>
              </a:rPr>
              <a:t>C</a:t>
            </a:r>
            <a:r>
              <a:rPr lang="it-IT" sz="3200" dirty="0">
                <a:effectLst/>
                <a:latin typeface="Calibri" panose="020F0502020204030204" pitchFamily="34" charset="0"/>
                <a:ea typeface="Calibri" panose="020F0502020204030204" pitchFamily="34" charset="0"/>
                <a:cs typeface="Times New Roman" panose="02020603050405020304" pitchFamily="18" charset="0"/>
              </a:rPr>
              <a:t>iò vuol dire che sono “nati”:</a:t>
            </a:r>
          </a:p>
          <a:p>
            <a:pPr marL="0" indent="0" algn="ctr">
              <a:buNone/>
            </a:pPr>
            <a:r>
              <a:rPr lang="it-IT" sz="3200" b="1" dirty="0">
                <a:effectLst/>
                <a:latin typeface="Calibri" panose="020F0502020204030204" pitchFamily="34" charset="0"/>
                <a:ea typeface="Calibri" panose="020F0502020204030204" pitchFamily="34" charset="0"/>
                <a:cs typeface="Times New Roman" panose="02020603050405020304" pitchFamily="18" charset="0"/>
              </a:rPr>
              <a:t> 1800 ammalati di cancro al mese e </a:t>
            </a:r>
            <a:r>
              <a:rPr lang="it-IT" sz="3200" b="1" dirty="0">
                <a:latin typeface="Calibri" panose="020F0502020204030204" pitchFamily="34" charset="0"/>
                <a:ea typeface="Calibri" panose="020F0502020204030204" pitchFamily="34" charset="0"/>
                <a:cs typeface="Times New Roman" panose="02020603050405020304" pitchFamily="18" charset="0"/>
              </a:rPr>
              <a:t>60</a:t>
            </a:r>
            <a:r>
              <a:rPr lang="it-IT" sz="3200" b="1" dirty="0">
                <a:effectLst/>
                <a:latin typeface="Calibri" panose="020F0502020204030204" pitchFamily="34" charset="0"/>
                <a:ea typeface="Calibri" panose="020F0502020204030204" pitchFamily="34" charset="0"/>
                <a:cs typeface="Times New Roman" panose="02020603050405020304" pitchFamily="18" charset="0"/>
              </a:rPr>
              <a:t> al giorno</a:t>
            </a:r>
            <a:r>
              <a:rPr lang="it-IT" sz="3200" dirty="0">
                <a:effectLst/>
                <a:latin typeface="Calibri" panose="020F0502020204030204" pitchFamily="34" charset="0"/>
                <a:ea typeface="Calibri" panose="020F0502020204030204" pitchFamily="34" charset="0"/>
                <a:cs typeface="Times New Roman" panose="02020603050405020304" pitchFamily="18" charset="0"/>
              </a:rPr>
              <a:t>. </a:t>
            </a:r>
          </a:p>
          <a:p>
            <a:pPr marL="0" indent="0" algn="ctr">
              <a:buNone/>
            </a:pPr>
            <a:r>
              <a:rPr lang="it-IT" sz="3200" dirty="0">
                <a:effectLst/>
                <a:latin typeface="Calibri" panose="020F0502020204030204" pitchFamily="34" charset="0"/>
                <a:ea typeface="Calibri" panose="020F0502020204030204" pitchFamily="34" charset="0"/>
                <a:cs typeface="Times New Roman" panose="02020603050405020304" pitchFamily="18" charset="0"/>
              </a:rPr>
              <a:t>Il 55% ha colpito uomini. </a:t>
            </a:r>
          </a:p>
          <a:p>
            <a:pPr marL="0" indent="0" algn="ctr">
              <a:buNone/>
            </a:pPr>
            <a:r>
              <a:rPr lang="it-IT" sz="3200" dirty="0">
                <a:effectLst/>
                <a:latin typeface="Calibri" panose="020F0502020204030204" pitchFamily="34" charset="0"/>
                <a:ea typeface="Calibri" panose="020F0502020204030204" pitchFamily="34" charset="0"/>
                <a:cs typeface="Times New Roman" panose="02020603050405020304" pitchFamily="18" charset="0"/>
              </a:rPr>
              <a:t>A Lecce e Salento nello stesso periodo si osserva una incidenza di 722,6 casi ogni 100.000 abitanti: significa che ogni anno più di 700 famiglie (2 al giorno) devono affrontare un problema tumorale di un loro familiare nella nostra città o provincia.</a:t>
            </a:r>
          </a:p>
          <a:p>
            <a:pPr marL="0" indent="0">
              <a:buNone/>
            </a:pPr>
            <a:endParaRPr lang="it-IT" dirty="0"/>
          </a:p>
        </p:txBody>
      </p:sp>
    </p:spTree>
    <p:extLst>
      <p:ext uri="{BB962C8B-B14F-4D97-AF65-F5344CB8AC3E}">
        <p14:creationId xmlns:p14="http://schemas.microsoft.com/office/powerpoint/2010/main" val="21047771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xmlns="" id="{D739779F-B138-B154-74DA-B43B32CEAB5A}"/>
              </a:ext>
            </a:extLst>
          </p:cNvPr>
          <p:cNvSpPr>
            <a:spLocks noGrp="1"/>
          </p:cNvSpPr>
          <p:nvPr>
            <p:ph idx="1"/>
          </p:nvPr>
        </p:nvSpPr>
        <p:spPr>
          <a:xfrm>
            <a:off x="838200" y="1139825"/>
            <a:ext cx="10515600" cy="4351338"/>
          </a:xfrm>
        </p:spPr>
        <p:txBody>
          <a:bodyPr>
            <a:normAutofit fontScale="92500"/>
          </a:bodyPr>
          <a:lstStyle/>
          <a:p>
            <a:pPr marL="0" indent="0">
              <a:buNone/>
            </a:pPr>
            <a:r>
              <a:rPr lang="it-IT" sz="4800" b="0" i="0" dirty="0">
                <a:solidFill>
                  <a:srgbClr val="3A3A3A"/>
                </a:solidFill>
                <a:effectLst/>
                <a:latin typeface="Open Sans" panose="020B0604020202020204" pitchFamily="34" charset="0"/>
              </a:rPr>
              <a:t>Chemioterapia e cancro.</a:t>
            </a:r>
          </a:p>
          <a:p>
            <a:pPr marL="0" indent="0">
              <a:buNone/>
            </a:pPr>
            <a:r>
              <a:rPr lang="it-IT" b="0" i="0" dirty="0">
                <a:solidFill>
                  <a:srgbClr val="3A3A3A"/>
                </a:solidFill>
                <a:effectLst/>
                <a:latin typeface="Open Sans" panose="020B0604020202020204" pitchFamily="34" charset="0"/>
              </a:rPr>
              <a:t>Tra i cancerogeni diretti ci sono anche alcuni </a:t>
            </a:r>
            <a:r>
              <a:rPr lang="it-IT" b="1" i="0" dirty="0">
                <a:solidFill>
                  <a:srgbClr val="3A3A3A"/>
                </a:solidFill>
                <a:effectLst/>
                <a:latin typeface="Open Sans" panose="020B0604020202020204" pitchFamily="34" charset="0"/>
              </a:rPr>
              <a:t>farmaci antitumorali</a:t>
            </a:r>
            <a:r>
              <a:rPr lang="it-IT" b="0" i="0" dirty="0">
                <a:solidFill>
                  <a:srgbClr val="3A3A3A"/>
                </a:solidFill>
                <a:effectLst/>
                <a:latin typeface="Open Sans" panose="020B0604020202020204" pitchFamily="34" charset="0"/>
              </a:rPr>
              <a:t>, questo perché danneggiando il DNA distruggono le cellule tumorali. Sono citostatici e citotossici per cellule in attiva replicazione, quindi tumorali, ma anche normali.</a:t>
            </a:r>
          </a:p>
          <a:p>
            <a:pPr marL="0" indent="0">
              <a:buNone/>
            </a:pPr>
            <a:r>
              <a:rPr lang="it-IT" dirty="0"/>
              <a:t>ORGANI BERSAGLIO Pelvi, cute, vescica, sistema linfatico ed ematopoietico </a:t>
            </a:r>
          </a:p>
          <a:p>
            <a:pPr marL="0" indent="0">
              <a:buNone/>
            </a:pPr>
            <a:r>
              <a:rPr lang="it-IT" dirty="0"/>
              <a:t>PRINCIPALI ATTIVITÀ A RISCHIO Produzione di chemioterapici antiblastici Preparazione, somministrazione, smaltimento di chemioterapici antiblastici in ambiente sanitario</a:t>
            </a:r>
          </a:p>
          <a:p>
            <a:endParaRPr lang="it-IT" dirty="0"/>
          </a:p>
        </p:txBody>
      </p:sp>
    </p:spTree>
    <p:extLst>
      <p:ext uri="{BB962C8B-B14F-4D97-AF65-F5344CB8AC3E}">
        <p14:creationId xmlns:p14="http://schemas.microsoft.com/office/powerpoint/2010/main" val="398416748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8D0A6559-485E-5BE4-92AE-6D5437373329}"/>
              </a:ext>
            </a:extLst>
          </p:cNvPr>
          <p:cNvSpPr>
            <a:spLocks noGrp="1"/>
          </p:cNvSpPr>
          <p:nvPr>
            <p:ph type="title"/>
          </p:nvPr>
        </p:nvSpPr>
        <p:spPr/>
        <p:txBody>
          <a:bodyPr/>
          <a:lstStyle/>
          <a:p>
            <a:r>
              <a:rPr lang="it-IT" dirty="0"/>
              <a:t>Dolcificanti artificiali e cancro</a:t>
            </a:r>
          </a:p>
        </p:txBody>
      </p:sp>
      <p:sp>
        <p:nvSpPr>
          <p:cNvPr id="3" name="Segnaposto contenuto 2">
            <a:extLst>
              <a:ext uri="{FF2B5EF4-FFF2-40B4-BE49-F238E27FC236}">
                <a16:creationId xmlns:a16="http://schemas.microsoft.com/office/drawing/2014/main" xmlns="" id="{9048BA0D-0F7D-BB68-1576-AE6554B8BE95}"/>
              </a:ext>
            </a:extLst>
          </p:cNvPr>
          <p:cNvSpPr>
            <a:spLocks noGrp="1"/>
          </p:cNvSpPr>
          <p:nvPr>
            <p:ph idx="1"/>
          </p:nvPr>
        </p:nvSpPr>
        <p:spPr/>
        <p:txBody>
          <a:bodyPr>
            <a:normAutofit fontScale="85000" lnSpcReduction="20000"/>
          </a:bodyPr>
          <a:lstStyle/>
          <a:p>
            <a:pPr marL="0" indent="0">
              <a:buNone/>
            </a:pPr>
            <a:r>
              <a:rPr lang="it-IT" b="0" i="0" dirty="0">
                <a:solidFill>
                  <a:srgbClr val="000000"/>
                </a:solidFill>
                <a:effectLst/>
                <a:latin typeface="Eugenio Text"/>
              </a:rPr>
              <a:t>I dolcificanti artificiali non sono sostituti perfetti dello zucchero. Proprio come lui, hanno potenziali rischi per la salute, ma tutto, come sempre, dipende dalle quantità. Dovrebbe essere questo l'insegnamento da trarre dal nuovo studio pubblicato sulla rivista scientifica </a:t>
            </a:r>
            <a:r>
              <a:rPr lang="it-IT" b="0" i="1" dirty="0" err="1">
                <a:solidFill>
                  <a:srgbClr val="000000"/>
                </a:solidFill>
                <a:effectLst/>
                <a:latin typeface="Eugenio Text"/>
              </a:rPr>
              <a:t>PloS</a:t>
            </a:r>
            <a:r>
              <a:rPr lang="it-IT" b="0" i="1" dirty="0">
                <a:solidFill>
                  <a:srgbClr val="000000"/>
                </a:solidFill>
                <a:effectLst/>
                <a:latin typeface="Eugenio Text"/>
              </a:rPr>
              <a:t> Medicine</a:t>
            </a:r>
            <a:r>
              <a:rPr lang="it-IT" b="0" i="0" dirty="0">
                <a:solidFill>
                  <a:srgbClr val="000000"/>
                </a:solidFill>
                <a:effectLst/>
                <a:latin typeface="Eugenio Text"/>
              </a:rPr>
              <a:t>, in cui un consumo elevato di edulcoranti, in particolare aspartame e </a:t>
            </a:r>
            <a:r>
              <a:rPr lang="it-IT" b="0" i="0" dirty="0" err="1">
                <a:solidFill>
                  <a:srgbClr val="000000"/>
                </a:solidFill>
                <a:effectLst/>
                <a:latin typeface="Eugenio Text"/>
              </a:rPr>
              <a:t>acesulfame</a:t>
            </a:r>
            <a:r>
              <a:rPr lang="it-IT" b="0" i="0" dirty="0">
                <a:solidFill>
                  <a:srgbClr val="000000"/>
                </a:solidFill>
                <a:effectLst/>
                <a:latin typeface="Eugenio Text"/>
              </a:rPr>
              <a:t> K, è stato associato, nel giro di otto anni, a un maggiore rischio di cancro.</a:t>
            </a:r>
          </a:p>
          <a:p>
            <a:pPr marL="0" indent="0">
              <a:buNone/>
            </a:pPr>
            <a:r>
              <a:rPr lang="it-IT" sz="3900" b="1" i="0" dirty="0">
                <a:solidFill>
                  <a:srgbClr val="000000"/>
                </a:solidFill>
                <a:effectLst/>
                <a:latin typeface="Eugenio Text"/>
              </a:rPr>
              <a:t>L’uso comune non è pericoloso in alcun modo.</a:t>
            </a:r>
          </a:p>
          <a:p>
            <a:pPr marL="0" indent="0">
              <a:buNone/>
            </a:pPr>
            <a:r>
              <a:rPr lang="it-IT" dirty="0">
                <a:solidFill>
                  <a:srgbClr val="000000"/>
                </a:solidFill>
                <a:latin typeface="Eugenio Text"/>
              </a:rPr>
              <a:t>In uno </a:t>
            </a:r>
            <a:r>
              <a:rPr lang="it-IT" b="0" i="0" dirty="0">
                <a:solidFill>
                  <a:srgbClr val="000000"/>
                </a:solidFill>
                <a:effectLst/>
                <a:latin typeface="Eugenio Text"/>
              </a:rPr>
              <a:t>studio come questo può verificarsi una causalità inversa. E cioè, dato che i dolcificanti sono utilizzati soprattutto da chi è obeso o in sovrappeso come strategia di perdita di peso oppure da chi è diabetico per la gestione dei picchi glicemici, la causalità inversa si verifica nel senso che questi soggetti sono più esposti allo sviluppo di un tumore. Quindi non sarebbe tanto il dolcificante che aumenta il rischio di cancro, ma è chi ne fa maggiore uso che, già di per sé, ne è più esposto.</a:t>
            </a:r>
            <a:endParaRPr lang="it-IT" dirty="0"/>
          </a:p>
        </p:txBody>
      </p:sp>
    </p:spTree>
    <p:extLst>
      <p:ext uri="{BB962C8B-B14F-4D97-AF65-F5344CB8AC3E}">
        <p14:creationId xmlns:p14="http://schemas.microsoft.com/office/powerpoint/2010/main" val="417472785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4ABFB30F-B197-F3BD-E5EC-0738F9C62817}"/>
              </a:ext>
            </a:extLst>
          </p:cNvPr>
          <p:cNvSpPr>
            <a:spLocks noGrp="1"/>
          </p:cNvSpPr>
          <p:nvPr>
            <p:ph type="title"/>
          </p:nvPr>
        </p:nvSpPr>
        <p:spPr/>
        <p:txBody>
          <a:bodyPr/>
          <a:lstStyle/>
          <a:p>
            <a:r>
              <a:rPr lang="it-IT" dirty="0"/>
              <a:t>Pesticidi e cancro</a:t>
            </a:r>
          </a:p>
        </p:txBody>
      </p:sp>
      <p:sp>
        <p:nvSpPr>
          <p:cNvPr id="3" name="Segnaposto contenuto 2">
            <a:extLst>
              <a:ext uri="{FF2B5EF4-FFF2-40B4-BE49-F238E27FC236}">
                <a16:creationId xmlns:a16="http://schemas.microsoft.com/office/drawing/2014/main" xmlns="" id="{A7C04E76-D551-BB96-81B8-02FE0A5F3129}"/>
              </a:ext>
            </a:extLst>
          </p:cNvPr>
          <p:cNvSpPr>
            <a:spLocks noGrp="1"/>
          </p:cNvSpPr>
          <p:nvPr>
            <p:ph idx="1"/>
          </p:nvPr>
        </p:nvSpPr>
        <p:spPr/>
        <p:txBody>
          <a:bodyPr>
            <a:normAutofit/>
          </a:bodyPr>
          <a:lstStyle/>
          <a:p>
            <a:pPr algn="l"/>
            <a:r>
              <a:rPr lang="it-IT" b="0" i="0" dirty="0">
                <a:solidFill>
                  <a:srgbClr val="000000"/>
                </a:solidFill>
                <a:effectLst/>
                <a:latin typeface="Source Sans Pro" panose="020B0604020202020204" pitchFamily="34" charset="0"/>
              </a:rPr>
              <a:t>Lo </a:t>
            </a:r>
            <a:r>
              <a:rPr lang="it-IT" b="0" i="0" u="none" strike="noStrike" dirty="0">
                <a:solidFill>
                  <a:srgbClr val="C9020B"/>
                </a:solidFill>
                <a:effectLst/>
                <a:latin typeface="Source Sans Pro" panose="020B0604020202020204" pitchFamily="34" charset="0"/>
                <a:hlinkClick r:id="rId2"/>
              </a:rPr>
              <a:t>IARC </a:t>
            </a:r>
            <a:r>
              <a:rPr lang="it-IT" b="0" i="0" dirty="0">
                <a:solidFill>
                  <a:srgbClr val="000000"/>
                </a:solidFill>
                <a:effectLst/>
                <a:latin typeface="Source Sans Pro" panose="020B0604020202020204" pitchFamily="34" charset="0"/>
              </a:rPr>
              <a:t>(International Agency for </a:t>
            </a:r>
            <a:r>
              <a:rPr lang="it-IT" b="0" i="0" dirty="0" err="1">
                <a:solidFill>
                  <a:srgbClr val="000000"/>
                </a:solidFill>
                <a:effectLst/>
                <a:latin typeface="Source Sans Pro" panose="020B0604020202020204" pitchFamily="34" charset="0"/>
              </a:rPr>
              <a:t>Research</a:t>
            </a:r>
            <a:r>
              <a:rPr lang="it-IT" b="0" i="0" dirty="0">
                <a:solidFill>
                  <a:srgbClr val="000000"/>
                </a:solidFill>
                <a:effectLst/>
                <a:latin typeface="Source Sans Pro" panose="020B0604020202020204" pitchFamily="34" charset="0"/>
              </a:rPr>
              <a:t> on Cancer) di Lione, massima autorità in materia di studio degli agenti cancerogeni, ha inserito nel Gruppo 2A, quello che racchiude le sostanze probabilmente cancerogene per gli esseri umani, ma per le quali le evidenze sono ancora limitate, tre principi attivi ampiamente utilizzati nella composizione di fitofarmaci: </a:t>
            </a:r>
            <a:r>
              <a:rPr lang="it-IT" b="1" i="0" dirty="0" err="1">
                <a:solidFill>
                  <a:srgbClr val="000000"/>
                </a:solidFill>
                <a:effectLst/>
                <a:latin typeface="Source Sans Pro" panose="020B0604020202020204" pitchFamily="34" charset="0"/>
              </a:rPr>
              <a:t>malathion</a:t>
            </a:r>
            <a:r>
              <a:rPr lang="it-IT" b="0" i="0" dirty="0">
                <a:solidFill>
                  <a:srgbClr val="000000"/>
                </a:solidFill>
                <a:effectLst/>
                <a:latin typeface="Source Sans Pro" panose="020B0604020202020204" pitchFamily="34" charset="0"/>
              </a:rPr>
              <a:t>, </a:t>
            </a:r>
            <a:r>
              <a:rPr lang="it-IT" b="1" i="0" dirty="0" err="1">
                <a:solidFill>
                  <a:srgbClr val="000000"/>
                </a:solidFill>
                <a:effectLst/>
                <a:latin typeface="Source Sans Pro" panose="020B0604020202020204" pitchFamily="34" charset="0"/>
              </a:rPr>
              <a:t>diazinon</a:t>
            </a:r>
            <a:r>
              <a:rPr lang="it-IT" b="0" i="0" dirty="0">
                <a:solidFill>
                  <a:srgbClr val="000000"/>
                </a:solidFill>
                <a:effectLst/>
                <a:latin typeface="Source Sans Pro" panose="020B0604020202020204" pitchFamily="34" charset="0"/>
              </a:rPr>
              <a:t> e </a:t>
            </a:r>
            <a:r>
              <a:rPr lang="it-IT" b="1" i="0" dirty="0">
                <a:solidFill>
                  <a:srgbClr val="000000"/>
                </a:solidFill>
                <a:effectLst/>
                <a:latin typeface="Source Sans Pro" panose="020B0604020202020204" pitchFamily="34" charset="0"/>
              </a:rPr>
              <a:t>glifosato</a:t>
            </a:r>
            <a:r>
              <a:rPr lang="it-IT" b="0" i="0" dirty="0">
                <a:solidFill>
                  <a:srgbClr val="000000"/>
                </a:solidFill>
                <a:effectLst/>
                <a:latin typeface="Source Sans Pro" panose="020B0604020202020204" pitchFamily="34" charset="0"/>
              </a:rPr>
              <a:t>.</a:t>
            </a:r>
            <a:r>
              <a:rPr lang="it-IT" b="0" i="1" u="none" strike="noStrike" dirty="0">
                <a:solidFill>
                  <a:srgbClr val="C9020B"/>
                </a:solidFill>
                <a:effectLst/>
                <a:latin typeface="Source Sans Pro" panose="020B0604020202020204" pitchFamily="34" charset="0"/>
                <a:hlinkClick r:id="rId3"/>
              </a:rPr>
              <a:t/>
            </a:r>
            <a:br>
              <a:rPr lang="it-IT" b="0" i="1" u="none" strike="noStrike" dirty="0">
                <a:solidFill>
                  <a:srgbClr val="C9020B"/>
                </a:solidFill>
                <a:effectLst/>
                <a:latin typeface="Source Sans Pro" panose="020B0604020202020204" pitchFamily="34" charset="0"/>
                <a:hlinkClick r:id="rId3"/>
              </a:rPr>
            </a:br>
            <a:r>
              <a:rPr lang="it-IT" b="0" i="1" u="none" strike="noStrike" dirty="0">
                <a:solidFill>
                  <a:srgbClr val="C9020B"/>
                </a:solidFill>
                <a:effectLst/>
                <a:latin typeface="Source Sans Pro" panose="020B0604020202020204" pitchFamily="34" charset="0"/>
                <a:hlinkClick r:id="rId3"/>
              </a:rPr>
              <a:t>Lancet </a:t>
            </a:r>
            <a:r>
              <a:rPr lang="it-IT" b="0" i="1" u="none" strike="noStrike" dirty="0" err="1">
                <a:solidFill>
                  <a:srgbClr val="C9020B"/>
                </a:solidFill>
                <a:effectLst/>
                <a:latin typeface="Source Sans Pro" panose="020B0604020202020204" pitchFamily="34" charset="0"/>
                <a:hlinkClick r:id="rId3"/>
              </a:rPr>
              <a:t>Oncology</a:t>
            </a:r>
            <a:r>
              <a:rPr lang="it-IT" b="0" i="0" u="none" strike="noStrike" dirty="0">
                <a:solidFill>
                  <a:srgbClr val="C9020B"/>
                </a:solidFill>
                <a:effectLst/>
                <a:latin typeface="Source Sans Pro" panose="020B0604020202020204" pitchFamily="34" charset="0"/>
                <a:hlinkClick r:id="rId3"/>
              </a:rPr>
              <a:t> </a:t>
            </a:r>
            <a:r>
              <a:rPr lang="it-IT" b="0" i="0" dirty="0">
                <a:solidFill>
                  <a:srgbClr val="000000"/>
                </a:solidFill>
                <a:effectLst/>
                <a:latin typeface="Source Sans Pro" panose="020B0604020202020204" pitchFamily="34" charset="0"/>
              </a:rPr>
              <a:t>ha pubblicato un sunto delle motivazioni che hanno portato 17 esperti da 11 paesi a giungere a questa conclusione, mentre le valutazioni dettagliate saranno pubblicate sulla Monografia 112 dello IARC.</a:t>
            </a:r>
          </a:p>
        </p:txBody>
      </p:sp>
    </p:spTree>
    <p:extLst>
      <p:ext uri="{BB962C8B-B14F-4D97-AF65-F5344CB8AC3E}">
        <p14:creationId xmlns:p14="http://schemas.microsoft.com/office/powerpoint/2010/main" val="354569305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xmlns="" id="{1C761694-1A02-B48B-1870-50C10128D8DF}"/>
              </a:ext>
            </a:extLst>
          </p:cNvPr>
          <p:cNvSpPr>
            <a:spLocks noGrp="1"/>
          </p:cNvSpPr>
          <p:nvPr>
            <p:ph idx="1"/>
          </p:nvPr>
        </p:nvSpPr>
        <p:spPr>
          <a:xfrm>
            <a:off x="838200" y="1253331"/>
            <a:ext cx="10515600" cy="4351338"/>
          </a:xfrm>
        </p:spPr>
        <p:txBody>
          <a:bodyPr>
            <a:normAutofit fontScale="70000" lnSpcReduction="20000"/>
          </a:bodyPr>
          <a:lstStyle/>
          <a:p>
            <a:pPr algn="l"/>
            <a:r>
              <a:rPr lang="it-IT" b="0" i="0" dirty="0">
                <a:solidFill>
                  <a:srgbClr val="000000"/>
                </a:solidFill>
                <a:effectLst/>
                <a:latin typeface="Source Sans Pro" panose="020B0604020202020204" pitchFamily="34" charset="0"/>
              </a:rPr>
              <a:t>Il </a:t>
            </a:r>
            <a:r>
              <a:rPr lang="it-IT" b="1" i="0" dirty="0" err="1">
                <a:solidFill>
                  <a:srgbClr val="000000"/>
                </a:solidFill>
                <a:effectLst/>
                <a:latin typeface="Source Sans Pro" panose="020B0604020202020204" pitchFamily="34" charset="0"/>
              </a:rPr>
              <a:t>malathion</a:t>
            </a:r>
            <a:r>
              <a:rPr lang="it-IT" b="0" i="0" dirty="0">
                <a:solidFill>
                  <a:srgbClr val="000000"/>
                </a:solidFill>
                <a:effectLst/>
                <a:latin typeface="Source Sans Pro" panose="020B0604020202020204" pitchFamily="34" charset="0"/>
              </a:rPr>
              <a:t> è un insetticida utilizzato non solo in agricoltura, ma anche in igiene pubblica (per esempio per combattere i pidocchi) e per la disinfestazione domestica. Prodotto in quantità consistente in tutto il mondo, è stato collegato a casi di linfoma non-Hodgkin negli USA, in Canada e in Svezia in seguito a esposizioni di tipo professionale. Questo anche se l’</a:t>
            </a:r>
            <a:r>
              <a:rPr lang="it-IT" b="1" i="0" dirty="0" err="1">
                <a:solidFill>
                  <a:srgbClr val="000000"/>
                </a:solidFill>
                <a:effectLst/>
                <a:latin typeface="Source Sans Pro" panose="020B0604020202020204" pitchFamily="34" charset="0"/>
              </a:rPr>
              <a:t>Agricultural</a:t>
            </a:r>
            <a:r>
              <a:rPr lang="it-IT" b="1" i="0" dirty="0">
                <a:solidFill>
                  <a:srgbClr val="000000"/>
                </a:solidFill>
                <a:effectLst/>
                <a:latin typeface="Source Sans Pro" panose="020B0604020202020204" pitchFamily="34" charset="0"/>
              </a:rPr>
              <a:t> Health Study</a:t>
            </a:r>
            <a:r>
              <a:rPr lang="it-IT" b="0" i="0" dirty="0">
                <a:solidFill>
                  <a:srgbClr val="000000"/>
                </a:solidFill>
                <a:effectLst/>
                <a:latin typeface="Source Sans Pro" panose="020B0604020202020204" pitchFamily="34" charset="0"/>
              </a:rPr>
              <a:t> (</a:t>
            </a:r>
            <a:r>
              <a:rPr lang="it-IT" b="0" i="0" u="none" strike="noStrike" dirty="0">
                <a:solidFill>
                  <a:srgbClr val="C9020B"/>
                </a:solidFill>
                <a:effectLst/>
                <a:latin typeface="Source Sans Pro" panose="020B0604020202020204" pitchFamily="34" charset="0"/>
                <a:hlinkClick r:id="rId2"/>
              </a:rPr>
              <a:t>AHS</a:t>
            </a:r>
            <a:r>
              <a:rPr lang="it-IT" b="0" i="0" dirty="0">
                <a:solidFill>
                  <a:srgbClr val="000000"/>
                </a:solidFill>
                <a:effectLst/>
                <a:latin typeface="Source Sans Pro" panose="020B0604020202020204" pitchFamily="34" charset="0"/>
              </a:rPr>
              <a:t>), progetto ad ampio raggio nato con l’obiettivo di indagare la relazione tra il vivere e lavorare in campagna e la possibilità di ammalarsi di tumore, non aveva evidenziato un aumento di rischio per questo tipo di cancro.</a:t>
            </a:r>
            <a:br>
              <a:rPr lang="it-IT" b="0" i="0" dirty="0">
                <a:solidFill>
                  <a:srgbClr val="000000"/>
                </a:solidFill>
                <a:effectLst/>
                <a:latin typeface="Source Sans Pro" panose="020B0604020202020204" pitchFamily="34" charset="0"/>
              </a:rPr>
            </a:br>
            <a:r>
              <a:rPr lang="it-IT" b="0" i="0" dirty="0">
                <a:solidFill>
                  <a:srgbClr val="000000"/>
                </a:solidFill>
                <a:effectLst/>
                <a:latin typeface="Source Sans Pro" panose="020B0604020202020204" pitchFamily="34" charset="0"/>
              </a:rPr>
              <a:t>Sia l’AHS sia alcuni casi di studio canadesi hanno invece associato l’utilizzo professionale di </a:t>
            </a:r>
            <a:r>
              <a:rPr lang="it-IT" b="0" i="0" dirty="0" err="1">
                <a:solidFill>
                  <a:srgbClr val="000000"/>
                </a:solidFill>
                <a:effectLst/>
                <a:latin typeface="Source Sans Pro" panose="020B0604020202020204" pitchFamily="34" charset="0"/>
              </a:rPr>
              <a:t>malathion</a:t>
            </a:r>
            <a:r>
              <a:rPr lang="it-IT" b="0" i="0" dirty="0">
                <a:solidFill>
                  <a:srgbClr val="000000"/>
                </a:solidFill>
                <a:effectLst/>
                <a:latin typeface="Source Sans Pro" panose="020B0604020202020204" pitchFamily="34" charset="0"/>
              </a:rPr>
              <a:t> a un aumentato rischio per il cancro alla prostata. Esperimenti su animali e in vitro hanno corroborato l’ipotesi di danni al DNA e al corredo cromosomico.</a:t>
            </a:r>
          </a:p>
          <a:p>
            <a:pPr algn="l"/>
            <a:r>
              <a:rPr lang="it-IT" b="0" i="0" dirty="0">
                <a:solidFill>
                  <a:srgbClr val="000000"/>
                </a:solidFill>
                <a:effectLst/>
                <a:latin typeface="Source Sans Pro" panose="020B0604020202020204" pitchFamily="34" charset="0"/>
              </a:rPr>
              <a:t>Anche il </a:t>
            </a:r>
            <a:r>
              <a:rPr lang="it-IT" b="1" i="0" dirty="0" err="1">
                <a:solidFill>
                  <a:srgbClr val="000000"/>
                </a:solidFill>
                <a:effectLst/>
                <a:latin typeface="Source Sans Pro" panose="020B0604020202020204" pitchFamily="34" charset="0"/>
              </a:rPr>
              <a:t>diazinon</a:t>
            </a:r>
            <a:r>
              <a:rPr lang="it-IT" b="0" i="0" dirty="0">
                <a:solidFill>
                  <a:srgbClr val="000000"/>
                </a:solidFill>
                <a:effectLst/>
                <a:latin typeface="Source Sans Pro" panose="020B0604020202020204" pitchFamily="34" charset="0"/>
              </a:rPr>
              <a:t> è un insetticida, utilizzato sia in agricoltura sia in ambienti domestici. L’Unione Europea lo ha fortemente limitato nel 2007 (l’Italia ha revocato le autorizzazioni concesse in precedenza a prodotti fitosanitari a partire dal giugno di quell’anno). La sostanza è stata associata a un aumento del rischio per il linfoma non-Hodgkin, oltre che per il cancro al polmone. Le prove sono tuttavia limitate e provenienti da studi sulle esposizioni in campo agricolo realizzate negli Stati Uniti (AHS) e in Canada. L’inserimento del </a:t>
            </a:r>
            <a:r>
              <a:rPr lang="it-IT" b="0" i="0" dirty="0" err="1">
                <a:solidFill>
                  <a:srgbClr val="000000"/>
                </a:solidFill>
                <a:effectLst/>
                <a:latin typeface="Source Sans Pro" panose="020B0604020202020204" pitchFamily="34" charset="0"/>
              </a:rPr>
              <a:t>diazinon</a:t>
            </a:r>
            <a:r>
              <a:rPr lang="it-IT" b="0" i="0" dirty="0">
                <a:solidFill>
                  <a:srgbClr val="000000"/>
                </a:solidFill>
                <a:effectLst/>
                <a:latin typeface="Source Sans Pro" panose="020B0604020202020204" pitchFamily="34" charset="0"/>
              </a:rPr>
              <a:t> nel Gruppo 2A è comunque legata anche alle prove, questa volta tutt’altro che deboli, dei danni che la sostanza ha provocato a DNA e cromosomi nel corso di esperimenti in vitro.</a:t>
            </a:r>
          </a:p>
          <a:p>
            <a:endParaRPr lang="it-IT" dirty="0"/>
          </a:p>
        </p:txBody>
      </p:sp>
    </p:spTree>
    <p:extLst>
      <p:ext uri="{BB962C8B-B14F-4D97-AF65-F5344CB8AC3E}">
        <p14:creationId xmlns:p14="http://schemas.microsoft.com/office/powerpoint/2010/main" val="411623484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xmlns="" id="{80653A40-065F-AC59-85B9-F0F14AA79EE1}"/>
              </a:ext>
            </a:extLst>
          </p:cNvPr>
          <p:cNvSpPr>
            <a:spLocks noGrp="1"/>
          </p:cNvSpPr>
          <p:nvPr>
            <p:ph idx="1"/>
          </p:nvPr>
        </p:nvSpPr>
        <p:spPr>
          <a:xfrm>
            <a:off x="838200" y="1825625"/>
            <a:ext cx="10515600" cy="3902822"/>
          </a:xfrm>
        </p:spPr>
        <p:txBody>
          <a:bodyPr>
            <a:normAutofit/>
          </a:bodyPr>
          <a:lstStyle/>
          <a:p>
            <a:pPr marL="0" indent="0">
              <a:buNone/>
            </a:pPr>
            <a:r>
              <a:rPr lang="it-IT" b="0" i="0" dirty="0">
                <a:solidFill>
                  <a:srgbClr val="000000"/>
                </a:solidFill>
                <a:effectLst/>
                <a:latin typeface="Source Sans Pro" panose="020B0604020202020204" pitchFamily="34" charset="0"/>
              </a:rPr>
              <a:t>La vicenda del </a:t>
            </a:r>
            <a:r>
              <a:rPr lang="it-IT" b="1" i="0" dirty="0">
                <a:solidFill>
                  <a:srgbClr val="000000"/>
                </a:solidFill>
                <a:effectLst/>
                <a:latin typeface="Source Sans Pro" panose="020B0604020202020204" pitchFamily="34" charset="0"/>
              </a:rPr>
              <a:t>glifosato </a:t>
            </a:r>
            <a:r>
              <a:rPr lang="it-IT" b="0" i="0" dirty="0">
                <a:solidFill>
                  <a:srgbClr val="000000"/>
                </a:solidFill>
                <a:effectLst/>
                <a:latin typeface="Source Sans Pro" panose="020B0604020202020204" pitchFamily="34" charset="0"/>
              </a:rPr>
              <a:t>è la più complessa. Anche in questo caso ci sono prove limitate di un suo legame con il linfoma non-Hodgkin, sempre derivanti da studi pubblicati fin dal 2001 in USA, Canada e Svezia relativi all’esposizione in ambiente agricolo. Si tratta di un erbicida utilizzato nella composizione di 750 diversi prodotti destinati non solo all’agricoltura, ma anche alle applicazioni domestiche e urbane.</a:t>
            </a:r>
            <a:br>
              <a:rPr lang="it-IT" b="0" i="0" dirty="0">
                <a:solidFill>
                  <a:srgbClr val="000000"/>
                </a:solidFill>
                <a:effectLst/>
                <a:latin typeface="Source Sans Pro" panose="020B0604020202020204" pitchFamily="34" charset="0"/>
              </a:rPr>
            </a:br>
            <a:endParaRPr lang="it-IT" dirty="0"/>
          </a:p>
        </p:txBody>
      </p:sp>
    </p:spTree>
    <p:extLst>
      <p:ext uri="{BB962C8B-B14F-4D97-AF65-F5344CB8AC3E}">
        <p14:creationId xmlns:p14="http://schemas.microsoft.com/office/powerpoint/2010/main" val="102238072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xmlns="" id="{B639B134-25C2-5B51-46A8-3F90689D3FBD}"/>
              </a:ext>
            </a:extLst>
          </p:cNvPr>
          <p:cNvSpPr>
            <a:spLocks noGrp="1"/>
          </p:cNvSpPr>
          <p:nvPr>
            <p:ph idx="1"/>
          </p:nvPr>
        </p:nvSpPr>
        <p:spPr>
          <a:xfrm>
            <a:off x="838200" y="1086037"/>
            <a:ext cx="10515600" cy="4351338"/>
          </a:xfrm>
        </p:spPr>
        <p:txBody>
          <a:bodyPr>
            <a:normAutofit fontScale="77500" lnSpcReduction="20000"/>
          </a:bodyPr>
          <a:lstStyle/>
          <a:p>
            <a:r>
              <a:rPr lang="it-IT" b="0" i="0" dirty="0">
                <a:solidFill>
                  <a:srgbClr val="000000"/>
                </a:solidFill>
                <a:effectLst/>
                <a:latin typeface="Source Sans Pro" panose="020B0604020202020204" pitchFamily="34" charset="0"/>
              </a:rPr>
              <a:t>Come mai la sua vicenda è complessa? Perché basandosi sull’evidenza che il glifosato fosse all’origine di vari tumori nei topi, l’Agenzia statunitense per la protezione dell’ambiente (US EPA) nel 1985 l’aveva inserito tra le sostanze che “forse provocano il cancro negli uomini”. Sei anni dopo, la stessa Agenzia declassò la sostanza a “non cancerogena per gli esseri umani”. Il gruppo di lavoro dello IARC, analizzando le scoperte più significative, è arrivato alla conclusione che sussistano prove sufficienti della cancerogenicità su animali da laboratorio, oltre che prove di danni al DNA e al corredo cromosomico di cellule umane.</a:t>
            </a:r>
            <a:br>
              <a:rPr lang="it-IT" b="0" i="0" dirty="0">
                <a:solidFill>
                  <a:srgbClr val="000000"/>
                </a:solidFill>
                <a:effectLst/>
                <a:latin typeface="Source Sans Pro" panose="020B0604020202020204" pitchFamily="34" charset="0"/>
              </a:rPr>
            </a:br>
            <a:r>
              <a:rPr lang="it-IT" b="0" i="0" dirty="0">
                <a:solidFill>
                  <a:srgbClr val="000000"/>
                </a:solidFill>
                <a:effectLst/>
                <a:latin typeface="Source Sans Pro" panose="020B0604020202020204" pitchFamily="34" charset="0"/>
              </a:rPr>
              <a:t>La decisione è stata rinforzata dal fatto che tracce di glifosato e del suo metabolita AMPA sono state rilevate nel sangue e nell’urina dei lavoratori esposti. Inoltre, uno studio del 2009, che riporta i risultati del biomonitoraggio di lavoratori agricoli provenienti da cinque diverse zone della Colombia, ha rilevato un aumento nel sangue dei marcatori che indicano danno cromosomico in seguito all’irrorazione di preparati a base di glifosato. Nei topi e </a:t>
            </a:r>
            <a:r>
              <a:rPr lang="it-IT" b="0" i="1" dirty="0">
                <a:solidFill>
                  <a:srgbClr val="000000"/>
                </a:solidFill>
                <a:effectLst/>
                <a:latin typeface="Source Sans Pro" panose="020B0604020202020204" pitchFamily="34" charset="0"/>
              </a:rPr>
              <a:t>in vitro</a:t>
            </a:r>
            <a:r>
              <a:rPr lang="it-IT" b="0" i="0" dirty="0">
                <a:solidFill>
                  <a:srgbClr val="000000"/>
                </a:solidFill>
                <a:effectLst/>
                <a:latin typeface="Source Sans Pro" panose="020B0604020202020204" pitchFamily="34" charset="0"/>
              </a:rPr>
              <a:t>, sia il glifosato sia preparazioni a base di glifosato sia il metabolita AMPA hanno indotto stress ossidativo.</a:t>
            </a:r>
            <a:br>
              <a:rPr lang="it-IT" b="0" i="0" dirty="0">
                <a:solidFill>
                  <a:srgbClr val="000000"/>
                </a:solidFill>
                <a:effectLst/>
                <a:latin typeface="Source Sans Pro" panose="020B0604020202020204" pitchFamily="34" charset="0"/>
              </a:rPr>
            </a:br>
            <a:r>
              <a:rPr lang="it-IT" b="0" i="0" dirty="0">
                <a:solidFill>
                  <a:srgbClr val="000000"/>
                </a:solidFill>
                <a:effectLst/>
                <a:latin typeface="Source Sans Pro" panose="020B0604020202020204" pitchFamily="34" charset="0"/>
              </a:rPr>
              <a:t>Una combinazione di elementi che ha convinto gli esperti dello IARC a classificare la sostanza come un probabile cancerogeno.</a:t>
            </a:r>
            <a:r>
              <a:rPr lang="it-IT" b="1" i="0" dirty="0">
                <a:solidFill>
                  <a:srgbClr val="000000"/>
                </a:solidFill>
                <a:effectLst/>
                <a:latin typeface="Source Sans Pro" panose="020B0604020202020204" pitchFamily="34" charset="0"/>
              </a:rPr>
              <a:t> </a:t>
            </a:r>
            <a:endParaRPr lang="it-IT" b="0" i="0" dirty="0">
              <a:solidFill>
                <a:srgbClr val="000000"/>
              </a:solidFill>
              <a:effectLst/>
              <a:latin typeface="Source Sans Pro" panose="020B0604020202020204" pitchFamily="34" charset="0"/>
            </a:endParaRPr>
          </a:p>
          <a:p>
            <a:endParaRPr lang="it-IT" dirty="0"/>
          </a:p>
        </p:txBody>
      </p:sp>
    </p:spTree>
    <p:extLst>
      <p:ext uri="{BB962C8B-B14F-4D97-AF65-F5344CB8AC3E}">
        <p14:creationId xmlns:p14="http://schemas.microsoft.com/office/powerpoint/2010/main" val="374458448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xmlns="" id="{0BEDCFAB-2660-8575-2348-69AC879E9F73}"/>
              </a:ext>
            </a:extLst>
          </p:cNvPr>
          <p:cNvSpPr>
            <a:spLocks noGrp="1"/>
          </p:cNvSpPr>
          <p:nvPr>
            <p:ph idx="1"/>
          </p:nvPr>
        </p:nvSpPr>
        <p:spPr>
          <a:xfrm>
            <a:off x="838200" y="1462554"/>
            <a:ext cx="10515600" cy="4351338"/>
          </a:xfrm>
        </p:spPr>
        <p:txBody>
          <a:bodyPr>
            <a:normAutofit fontScale="62500" lnSpcReduction="20000"/>
          </a:bodyPr>
          <a:lstStyle/>
          <a:p>
            <a:pPr algn="l"/>
            <a:r>
              <a:rPr lang="it-IT" b="0" i="0" dirty="0">
                <a:solidFill>
                  <a:srgbClr val="000000"/>
                </a:solidFill>
                <a:effectLst/>
                <a:latin typeface="Source Sans Pro" panose="020B0604020202020204" pitchFamily="34" charset="0"/>
              </a:rPr>
              <a:t>Le reazioni</a:t>
            </a:r>
          </a:p>
          <a:p>
            <a:pPr marL="0" indent="0" algn="l">
              <a:buNone/>
            </a:pPr>
            <a:r>
              <a:rPr lang="it-IT" b="0" i="0" dirty="0">
                <a:solidFill>
                  <a:srgbClr val="000000"/>
                </a:solidFill>
                <a:effectLst/>
                <a:latin typeface="Source Sans Pro" panose="020B0604020202020204" pitchFamily="34" charset="0"/>
              </a:rPr>
              <a:t>Le conclusioni a cui è arrivato il gruppo di lavoro dello IARC e la conseguente classificazione in 2A di questi tre principi attivi hanno ovviamente incontrato l’opposizione dell’industria (Monsanto, il cui prodotto </a:t>
            </a:r>
            <a:r>
              <a:rPr lang="it-IT" b="0" i="0" dirty="0" err="1">
                <a:solidFill>
                  <a:srgbClr val="000000"/>
                </a:solidFill>
                <a:effectLst/>
                <a:latin typeface="Source Sans Pro" panose="020B0604020202020204" pitchFamily="34" charset="0"/>
              </a:rPr>
              <a:t>RoundUp</a:t>
            </a:r>
            <a:r>
              <a:rPr lang="it-IT" b="0" i="0" dirty="0">
                <a:solidFill>
                  <a:srgbClr val="000000"/>
                </a:solidFill>
                <a:effectLst/>
                <a:latin typeface="Source Sans Pro" panose="020B0604020202020204" pitchFamily="34" charset="0"/>
              </a:rPr>
              <a:t> è a base di glifosato, e consorzio </a:t>
            </a:r>
            <a:r>
              <a:rPr lang="it-IT" b="0" i="0" dirty="0" err="1">
                <a:solidFill>
                  <a:srgbClr val="000000"/>
                </a:solidFill>
                <a:effectLst/>
                <a:latin typeface="Source Sans Pro" panose="020B0604020202020204" pitchFamily="34" charset="0"/>
              </a:rPr>
              <a:t>Glyphosate</a:t>
            </a:r>
            <a:r>
              <a:rPr lang="it-IT" b="0" i="0" dirty="0">
                <a:solidFill>
                  <a:srgbClr val="000000"/>
                </a:solidFill>
                <a:effectLst/>
                <a:latin typeface="Source Sans Pro" panose="020B0604020202020204" pitchFamily="34" charset="0"/>
              </a:rPr>
              <a:t> Task Force), secondo cui non sarebbero stati presi in esame studi che dimostrino la non pericolosità del glifosato nell'uomo</a:t>
            </a:r>
            <a:r>
              <a:rPr lang="it-IT" b="0" i="1" dirty="0">
                <a:solidFill>
                  <a:srgbClr val="000000"/>
                </a:solidFill>
                <a:effectLst/>
                <a:latin typeface="Source Sans Pro" panose="020B0604020202020204" pitchFamily="34" charset="0"/>
              </a:rPr>
              <a:t>.</a:t>
            </a:r>
            <a:r>
              <a:rPr lang="it-IT" b="0" i="0" dirty="0">
                <a:solidFill>
                  <a:srgbClr val="000000"/>
                </a:solidFill>
                <a:effectLst/>
                <a:latin typeface="Source Sans Pro" panose="020B0604020202020204" pitchFamily="34" charset="0"/>
              </a:rPr>
              <a:t/>
            </a:r>
            <a:br>
              <a:rPr lang="it-IT" b="0" i="0" dirty="0">
                <a:solidFill>
                  <a:srgbClr val="000000"/>
                </a:solidFill>
                <a:effectLst/>
                <a:latin typeface="Source Sans Pro" panose="020B0604020202020204" pitchFamily="34" charset="0"/>
              </a:rPr>
            </a:br>
            <a:r>
              <a:rPr lang="it-IT" b="0" i="0" dirty="0">
                <a:solidFill>
                  <a:srgbClr val="000000"/>
                </a:solidFill>
                <a:effectLst/>
                <a:latin typeface="Source Sans Pro" panose="020B0604020202020204" pitchFamily="34" charset="0"/>
              </a:rPr>
              <a:t>E’ vero che gran parte della letteratura scientifica sull’argomento riporta evidenze limitate, ma è anche vero che è difficile stabilire un nesso causale tra un particolare principio attivo e una patologia quando le esposizioni sono multiple e non limitate solo a pesticidi. La maggior parte degli studi fa riferimento ai risultati derivanti dall’</a:t>
            </a:r>
            <a:r>
              <a:rPr lang="it-IT" b="0" i="0" dirty="0" err="1">
                <a:solidFill>
                  <a:srgbClr val="000000"/>
                </a:solidFill>
                <a:effectLst/>
                <a:latin typeface="Source Sans Pro" panose="020B0604020202020204" pitchFamily="34" charset="0"/>
              </a:rPr>
              <a:t>Agricultural</a:t>
            </a:r>
            <a:r>
              <a:rPr lang="it-IT" b="0" i="0" dirty="0">
                <a:solidFill>
                  <a:srgbClr val="000000"/>
                </a:solidFill>
                <a:effectLst/>
                <a:latin typeface="Source Sans Pro" panose="020B0604020202020204" pitchFamily="34" charset="0"/>
              </a:rPr>
              <a:t> Health Study, per il quale sono state reclutate circa 90mila persone tra il 1993 e il 1997 nell’Iowa e nel North Carolina. Si tratta di lavoratori o familiari di lavoratori agricoli, che nel tempo sono stati a contatto con decine di pesticidi diversi. E la necessità di uno studio di così ampio respiro, focalizzato sui pesticidi, è stata avvertita in seguito all’aumento dell’incidenza delle diagnosi di linfoma non-Hodgkin tra la metà e gli ultimi anni del ‘900, cioè a seguito dell’espansione dell’utilizzo di pesticidi organici sintetici.</a:t>
            </a:r>
            <a:br>
              <a:rPr lang="it-IT" b="0" i="0" dirty="0">
                <a:solidFill>
                  <a:srgbClr val="000000"/>
                </a:solidFill>
                <a:effectLst/>
                <a:latin typeface="Source Sans Pro" panose="020B0604020202020204" pitchFamily="34" charset="0"/>
              </a:rPr>
            </a:br>
            <a:r>
              <a:rPr lang="it-IT" b="0" i="0" dirty="0">
                <a:solidFill>
                  <a:srgbClr val="000000"/>
                </a:solidFill>
                <a:effectLst/>
                <a:latin typeface="Source Sans Pro" panose="020B0604020202020204" pitchFamily="34" charset="0"/>
              </a:rPr>
              <a:t>La classificazione non avrà comunque effetti pratici, almeno nell’immediato. Come spiega lo stesso IARC, infatti, “le Monografie propongono valutazioni scientifiche aggiornate, ma rimane responsabilità dei singoli governi e di altre organizzazioni internazionali il raccomandare interventi di regolamentazione e legislazione a tutela della salute pubblica”.</a:t>
            </a:r>
          </a:p>
          <a:p>
            <a:pPr marL="0" indent="0">
              <a:buNone/>
            </a:pPr>
            <a:r>
              <a:rPr lang="it-IT" dirty="0">
                <a:effectLst/>
              </a:rPr>
              <a:t/>
            </a:r>
            <a:br>
              <a:rPr lang="it-IT" dirty="0">
                <a:effectLst/>
              </a:rPr>
            </a:br>
            <a:endParaRPr lang="it-IT" dirty="0"/>
          </a:p>
          <a:p>
            <a:pPr marL="0" indent="0">
              <a:buNone/>
            </a:pPr>
            <a:endParaRPr lang="it-IT" dirty="0"/>
          </a:p>
        </p:txBody>
      </p:sp>
    </p:spTree>
    <p:extLst>
      <p:ext uri="{BB962C8B-B14F-4D97-AF65-F5344CB8AC3E}">
        <p14:creationId xmlns:p14="http://schemas.microsoft.com/office/powerpoint/2010/main" val="95888752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xmlns="" id="{3BBC0058-C04F-61B1-5C37-E546C62E7AFE}"/>
              </a:ext>
            </a:extLst>
          </p:cNvPr>
          <p:cNvSpPr>
            <a:spLocks noGrp="1"/>
          </p:cNvSpPr>
          <p:nvPr>
            <p:ph idx="1"/>
          </p:nvPr>
        </p:nvSpPr>
        <p:spPr>
          <a:xfrm>
            <a:off x="838200" y="1825625"/>
            <a:ext cx="10515600" cy="3728010"/>
          </a:xfrm>
        </p:spPr>
        <p:txBody>
          <a:bodyPr>
            <a:normAutofit fontScale="62500" lnSpcReduction="20000"/>
          </a:bodyPr>
          <a:lstStyle/>
          <a:p>
            <a:pPr algn="l"/>
            <a:r>
              <a:rPr lang="it-IT" b="0" i="0" dirty="0">
                <a:solidFill>
                  <a:srgbClr val="000000"/>
                </a:solidFill>
                <a:effectLst/>
                <a:latin typeface="Source Sans Pro" panose="020B0604020202020204" pitchFamily="34" charset="0"/>
              </a:rPr>
              <a:t>In Italia</a:t>
            </a:r>
          </a:p>
          <a:p>
            <a:pPr algn="l"/>
            <a:r>
              <a:rPr lang="it-IT" b="0" i="0" dirty="0">
                <a:solidFill>
                  <a:srgbClr val="000000"/>
                </a:solidFill>
                <a:effectLst/>
                <a:latin typeface="Source Sans Pro" panose="020B0604020202020204" pitchFamily="34" charset="0"/>
              </a:rPr>
              <a:t>Gli ultimi dati pubblicati dall’ISTAT sull’utilizzo di prodotti fitosanitari in Italia mostra un trend in netto calo. Nel periodo 2002-2013, la quantità di sostanze distribuite per uso agricolo è diminuita complessivamente di 76mila tonnellate (-45,2%). La maggior parte viene utilizzata al Nord (53,1%), mentre il Sud si ferma al 34,6% e il Centro supera di poco il 12%.</a:t>
            </a:r>
            <a:br>
              <a:rPr lang="it-IT" b="0" i="0" dirty="0">
                <a:solidFill>
                  <a:srgbClr val="000000"/>
                </a:solidFill>
                <a:effectLst/>
                <a:latin typeface="Source Sans Pro" panose="020B0604020202020204" pitchFamily="34" charset="0"/>
              </a:rPr>
            </a:br>
            <a:r>
              <a:rPr lang="it-IT" b="0" i="0" dirty="0">
                <a:solidFill>
                  <a:srgbClr val="000000"/>
                </a:solidFill>
                <a:effectLst/>
                <a:latin typeface="Source Sans Pro" panose="020B0604020202020204" pitchFamily="34" charset="0"/>
              </a:rPr>
              <a:t>Nel 2012 sono state irrorate circa 61,8 tonnellate di principi attivi, mentre nel 2013 si è scesi a 55,6 tonnellate. Nel 2006, l’Italia deteneva il record nell’Unione Europea per l’utilizzo di pesticidi: 81,45 tonnellate di principi attivi, contro le 71,6 della Francia e le 31,8 della Germania.</a:t>
            </a:r>
            <a:br>
              <a:rPr lang="it-IT" b="0" i="0" dirty="0">
                <a:solidFill>
                  <a:srgbClr val="000000"/>
                </a:solidFill>
                <a:effectLst/>
                <a:latin typeface="Source Sans Pro" panose="020B0604020202020204" pitchFamily="34" charset="0"/>
              </a:rPr>
            </a:br>
            <a:r>
              <a:rPr lang="it-IT" b="0" i="0" dirty="0">
                <a:solidFill>
                  <a:srgbClr val="000000"/>
                </a:solidFill>
                <a:effectLst/>
                <a:latin typeface="Source Sans Pro" panose="020B0604020202020204" pitchFamily="34" charset="0"/>
              </a:rPr>
              <a:t>L’ISPRA, nell’</a:t>
            </a:r>
            <a:r>
              <a:rPr lang="it-IT" b="0" i="0" u="none" strike="noStrike" dirty="0">
                <a:solidFill>
                  <a:srgbClr val="C9020B"/>
                </a:solidFill>
                <a:effectLst/>
                <a:latin typeface="Source Sans Pro" panose="020B0604020202020204" pitchFamily="34" charset="0"/>
                <a:hlinkClick r:id="rId2"/>
              </a:rPr>
              <a:t>ultima</a:t>
            </a:r>
            <a:r>
              <a:rPr lang="it-IT" b="0" i="0" dirty="0">
                <a:solidFill>
                  <a:srgbClr val="000000"/>
                </a:solidFill>
                <a:effectLst/>
                <a:latin typeface="Source Sans Pro" panose="020B0604020202020204" pitchFamily="34" charset="0"/>
              </a:rPr>
              <a:t> edizione del </a:t>
            </a:r>
            <a:r>
              <a:rPr lang="it-IT" b="1" i="0" dirty="0">
                <a:solidFill>
                  <a:srgbClr val="000000"/>
                </a:solidFill>
                <a:effectLst/>
                <a:latin typeface="Source Sans Pro" panose="020B0604020202020204" pitchFamily="34" charset="0"/>
              </a:rPr>
              <a:t>Rapporto nazionale pesticidi nelle acque, </a:t>
            </a:r>
            <a:r>
              <a:rPr lang="it-IT" b="0" i="0" dirty="0">
                <a:solidFill>
                  <a:srgbClr val="000000"/>
                </a:solidFill>
                <a:effectLst/>
                <a:latin typeface="Source Sans Pro" panose="020B0604020202020204" pitchFamily="34" charset="0"/>
              </a:rPr>
              <a:t>basato sui dati forniti da 3.500 punti di campionamento,</a:t>
            </a:r>
            <a:r>
              <a:rPr lang="it-IT" b="1" i="0" dirty="0">
                <a:solidFill>
                  <a:srgbClr val="000000"/>
                </a:solidFill>
                <a:effectLst/>
                <a:latin typeface="Source Sans Pro" panose="020B0604020202020204" pitchFamily="34" charset="0"/>
              </a:rPr>
              <a:t> </a:t>
            </a:r>
            <a:r>
              <a:rPr lang="it-IT" b="0" i="0" dirty="0">
                <a:solidFill>
                  <a:srgbClr val="000000"/>
                </a:solidFill>
                <a:effectLst/>
                <a:latin typeface="Source Sans Pro" panose="020B0604020202020204" pitchFamily="34" charset="0"/>
              </a:rPr>
              <a:t>ha evidenziato come siano state trovate 175 sostanze diverse, un numero più elevato degli anni precedenti. Rispetto al passato è aumentata la presenza di fungicidi e insetticidi nelle acque sotterranee.</a:t>
            </a:r>
            <a:br>
              <a:rPr lang="it-IT" b="0" i="0" dirty="0">
                <a:solidFill>
                  <a:srgbClr val="000000"/>
                </a:solidFill>
                <a:effectLst/>
                <a:latin typeface="Source Sans Pro" panose="020B0604020202020204" pitchFamily="34" charset="0"/>
              </a:rPr>
            </a:br>
            <a:r>
              <a:rPr lang="it-IT" b="0" i="0" dirty="0">
                <a:solidFill>
                  <a:srgbClr val="000000"/>
                </a:solidFill>
                <a:effectLst/>
                <a:latin typeface="Source Sans Pro" panose="020B0604020202020204" pitchFamily="34" charset="0"/>
              </a:rPr>
              <a:t>La contaminazione è più diffusa nelle aree della pianura padano-veneta, zona intensamente sfruttata dal punto di vista agricolo. Il </a:t>
            </a:r>
            <a:r>
              <a:rPr lang="it-IT" b="1" i="0" dirty="0">
                <a:solidFill>
                  <a:srgbClr val="000000"/>
                </a:solidFill>
                <a:effectLst/>
                <a:latin typeface="Source Sans Pro" panose="020B0604020202020204" pitchFamily="34" charset="0"/>
              </a:rPr>
              <a:t>glifosato</a:t>
            </a:r>
            <a:r>
              <a:rPr lang="it-IT" b="0" i="0" dirty="0">
                <a:solidFill>
                  <a:srgbClr val="000000"/>
                </a:solidFill>
                <a:effectLst/>
                <a:latin typeface="Source Sans Pro" panose="020B0604020202020204" pitchFamily="34" charset="0"/>
              </a:rPr>
              <a:t> è una delle sostanze più vendute a livello nazionale e la sua presenza nelle acque è ampiamente confermata anche da dati internazionali, ma il suo rilevamento è effettuato solo in Lombardia, dove la sostanza è presente nel 31,8% dei punti di monitoraggio (171) delle acque superficiali e il suo metabolita, AMPA, nel 56,6%.</a:t>
            </a:r>
            <a:br>
              <a:rPr lang="it-IT" b="0" i="0" dirty="0">
                <a:solidFill>
                  <a:srgbClr val="000000"/>
                </a:solidFill>
                <a:effectLst/>
                <a:latin typeface="Source Sans Pro" panose="020B0604020202020204" pitchFamily="34" charset="0"/>
              </a:rPr>
            </a:br>
            <a:endParaRPr lang="it-IT" dirty="0"/>
          </a:p>
        </p:txBody>
      </p:sp>
    </p:spTree>
    <p:extLst>
      <p:ext uri="{BB962C8B-B14F-4D97-AF65-F5344CB8AC3E}">
        <p14:creationId xmlns:p14="http://schemas.microsoft.com/office/powerpoint/2010/main" val="100451154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xmlns="" id="{2AC17A89-5D7A-6D19-0133-B41E67636E30}"/>
              </a:ext>
            </a:extLst>
          </p:cNvPr>
          <p:cNvSpPr>
            <a:spLocks noGrp="1"/>
          </p:cNvSpPr>
          <p:nvPr>
            <p:ph idx="1"/>
          </p:nvPr>
        </p:nvSpPr>
        <p:spPr>
          <a:xfrm>
            <a:off x="945776" y="1139825"/>
            <a:ext cx="10515600" cy="4351338"/>
          </a:xfrm>
        </p:spPr>
        <p:txBody>
          <a:bodyPr/>
          <a:lstStyle/>
          <a:p>
            <a:r>
              <a:rPr lang="it-IT" b="1" i="0" dirty="0">
                <a:solidFill>
                  <a:srgbClr val="000000"/>
                </a:solidFill>
                <a:effectLst/>
                <a:latin typeface="Source Sans Pro" panose="020B0604020202020204" pitchFamily="34" charset="0"/>
              </a:rPr>
              <a:t>A questi dati fanno riferimento anche i Medici per l’Ambiente </a:t>
            </a:r>
            <a:r>
              <a:rPr lang="it-IT" b="1" i="0" u="none" strike="noStrike" dirty="0">
                <a:solidFill>
                  <a:srgbClr val="C9020B"/>
                </a:solidFill>
                <a:effectLst/>
                <a:latin typeface="Source Sans Pro" panose="020B0604020202020204" pitchFamily="34" charset="0"/>
                <a:hlinkClick r:id="rId2"/>
              </a:rPr>
              <a:t>(ISDE Italia</a:t>
            </a:r>
            <a:r>
              <a:rPr lang="it-IT" b="1" i="0" dirty="0">
                <a:solidFill>
                  <a:srgbClr val="000000"/>
                </a:solidFill>
                <a:effectLst/>
                <a:latin typeface="Source Sans Pro" panose="020B0604020202020204" pitchFamily="34" charset="0"/>
              </a:rPr>
              <a:t>), che in un recente documento sui pesticidi chiedono l’applicazione del principio di precauzione per tutte le sostanze in cui effetti siano ancora poco chiari, in fase di studio o del tutto sconosciuti. Per le sostanze la cui tossicità sia stata documentata, l’ISDE propone l’adozione di misure rigorose di protezione e prevenzione, fino ad arrivare all’imposizione di divieti di utilizzo. “Le evidenze di tossicità acuta e cronica - spiegano - sono di gran lunga più solide e convincenti delle evidenze di </a:t>
            </a:r>
            <a:r>
              <a:rPr lang="it-IT" b="1" i="1" dirty="0" err="1">
                <a:solidFill>
                  <a:srgbClr val="000000"/>
                </a:solidFill>
                <a:effectLst/>
                <a:latin typeface="Source Sans Pro" panose="020B0604020202020204" pitchFamily="34" charset="0"/>
              </a:rPr>
              <a:t>safety</a:t>
            </a:r>
            <a:r>
              <a:rPr lang="it-IT" b="1" i="1" dirty="0">
                <a:solidFill>
                  <a:srgbClr val="000000"/>
                </a:solidFill>
                <a:effectLst/>
                <a:latin typeface="Source Sans Pro" panose="020B0604020202020204" pitchFamily="34" charset="0"/>
              </a:rPr>
              <a:t>”</a:t>
            </a:r>
            <a:r>
              <a:rPr lang="it-IT" b="1" i="0" dirty="0">
                <a:solidFill>
                  <a:srgbClr val="000000"/>
                </a:solidFill>
                <a:effectLst/>
                <a:latin typeface="Source Sans Pro" panose="020B0604020202020204" pitchFamily="34" charset="0"/>
              </a:rPr>
              <a:t>.</a:t>
            </a:r>
          </a:p>
          <a:p>
            <a:endParaRPr lang="it-IT" dirty="0"/>
          </a:p>
        </p:txBody>
      </p:sp>
    </p:spTree>
    <p:extLst>
      <p:ext uri="{BB962C8B-B14F-4D97-AF65-F5344CB8AC3E}">
        <p14:creationId xmlns:p14="http://schemas.microsoft.com/office/powerpoint/2010/main" val="325628587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26A4E9CB-0CB6-83CC-9B06-E42982EF2CE7}"/>
              </a:ext>
            </a:extLst>
          </p:cNvPr>
          <p:cNvSpPr>
            <a:spLocks noGrp="1"/>
          </p:cNvSpPr>
          <p:nvPr>
            <p:ph type="title"/>
          </p:nvPr>
        </p:nvSpPr>
        <p:spPr/>
        <p:txBody>
          <a:bodyPr/>
          <a:lstStyle/>
          <a:p>
            <a:r>
              <a:rPr lang="it-IT" dirty="0"/>
              <a:t>Gli OGM causano il cancro?</a:t>
            </a:r>
          </a:p>
        </p:txBody>
      </p:sp>
      <p:sp>
        <p:nvSpPr>
          <p:cNvPr id="3" name="Segnaposto contenuto 2">
            <a:extLst>
              <a:ext uri="{FF2B5EF4-FFF2-40B4-BE49-F238E27FC236}">
                <a16:creationId xmlns:a16="http://schemas.microsoft.com/office/drawing/2014/main" xmlns="" id="{13D47276-8827-5C7E-AED2-C8486EE542E8}"/>
              </a:ext>
            </a:extLst>
          </p:cNvPr>
          <p:cNvSpPr>
            <a:spLocks noGrp="1"/>
          </p:cNvSpPr>
          <p:nvPr>
            <p:ph idx="1"/>
          </p:nvPr>
        </p:nvSpPr>
        <p:spPr/>
        <p:txBody>
          <a:bodyPr>
            <a:normAutofit fontScale="92500" lnSpcReduction="10000"/>
          </a:bodyPr>
          <a:lstStyle/>
          <a:p>
            <a:r>
              <a:rPr lang="it-IT" b="0" i="0" dirty="0">
                <a:solidFill>
                  <a:srgbClr val="555555"/>
                </a:solidFill>
                <a:effectLst/>
                <a:latin typeface="Roboto" panose="02000000000000000000" pitchFamily="2" charset="0"/>
              </a:rPr>
              <a:t>Con il termine Organismo Geneticamente Modificato (OGM) si intendono gli organismi in cui parte del genoma sia stato modificato tramite le moderne tecniche di ingegneria genetica. Tali modificazioni possono essere vantaggiosamente sfruttate, in agricoltura, per migliorare la resa e le caratteristiche delle colture. Negli ultimi decenni, tali tecniche hanno avuto grande diffusione in tutto il mondo.</a:t>
            </a:r>
            <a:r>
              <a:rPr lang="it-IT" dirty="0"/>
              <a:t/>
            </a:r>
            <a:br>
              <a:rPr lang="it-IT" dirty="0"/>
            </a:br>
            <a:r>
              <a:rPr lang="it-IT" b="0" i="0" dirty="0">
                <a:solidFill>
                  <a:srgbClr val="555555"/>
                </a:solidFill>
                <a:effectLst/>
                <a:latin typeface="Roboto" panose="02000000000000000000" pitchFamily="2" charset="0"/>
              </a:rPr>
              <a:t>Discreta risonanza hanno avuto, anni fa, gli esperimenti condotti dal biologo francese G.E. </a:t>
            </a:r>
            <a:r>
              <a:rPr lang="it-IT" b="0" i="0" dirty="0" err="1">
                <a:solidFill>
                  <a:srgbClr val="555555"/>
                </a:solidFill>
                <a:effectLst/>
                <a:latin typeface="Roboto" panose="02000000000000000000" pitchFamily="2" charset="0"/>
              </a:rPr>
              <a:t>Seralini</a:t>
            </a:r>
            <a:r>
              <a:rPr lang="it-IT" b="0" i="0" dirty="0">
                <a:solidFill>
                  <a:srgbClr val="555555"/>
                </a:solidFill>
                <a:effectLst/>
                <a:latin typeface="Roboto" panose="02000000000000000000" pitchFamily="2" charset="0"/>
              </a:rPr>
              <a:t>, che ha pubblicato un articolo sulla rivista Food and Chemical </a:t>
            </a:r>
            <a:r>
              <a:rPr lang="it-IT" b="0" i="0" dirty="0" err="1">
                <a:solidFill>
                  <a:srgbClr val="555555"/>
                </a:solidFill>
                <a:effectLst/>
                <a:latin typeface="Roboto" panose="02000000000000000000" pitchFamily="2" charset="0"/>
              </a:rPr>
              <a:t>Toxicology</a:t>
            </a:r>
            <a:r>
              <a:rPr lang="it-IT" b="0" i="0" dirty="0">
                <a:solidFill>
                  <a:srgbClr val="555555"/>
                </a:solidFill>
                <a:effectLst/>
                <a:latin typeface="Roboto" panose="02000000000000000000" pitchFamily="2" charset="0"/>
              </a:rPr>
              <a:t>, in cui veniva evidenziata, secondo gli sperimentatori, l’incidenza elevata di tumori in topi di laboratorio esposti a mais OGM [1].</a:t>
            </a:r>
            <a:r>
              <a:rPr lang="it-IT" dirty="0"/>
              <a:t/>
            </a:r>
            <a:br>
              <a:rPr lang="it-IT" dirty="0"/>
            </a:br>
            <a:endParaRPr lang="it-IT" dirty="0"/>
          </a:p>
        </p:txBody>
      </p:sp>
    </p:spTree>
    <p:extLst>
      <p:ext uri="{BB962C8B-B14F-4D97-AF65-F5344CB8AC3E}">
        <p14:creationId xmlns:p14="http://schemas.microsoft.com/office/powerpoint/2010/main" val="31398794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xmlns="" id="{E0FB3D12-C211-A0C4-B0E6-64A067F7841C}"/>
              </a:ext>
            </a:extLst>
          </p:cNvPr>
          <p:cNvSpPr>
            <a:spLocks noGrp="1"/>
          </p:cNvSpPr>
          <p:nvPr>
            <p:ph idx="1"/>
          </p:nvPr>
        </p:nvSpPr>
        <p:spPr>
          <a:xfrm>
            <a:off x="838200" y="1395319"/>
            <a:ext cx="10515600" cy="4351338"/>
          </a:xfrm>
        </p:spPr>
        <p:txBody>
          <a:bodyPr>
            <a:normAutofit fontScale="55000" lnSpcReduction="20000"/>
          </a:bodyPr>
          <a:lstStyle/>
          <a:p>
            <a:pPr marL="0" indent="0" algn="ctr">
              <a:buNone/>
            </a:pPr>
            <a:r>
              <a:rPr lang="it-IT" sz="6000" dirty="0">
                <a:latin typeface="Calibri" panose="020F0502020204030204" pitchFamily="34" charset="0"/>
                <a:ea typeface="Calibri" panose="020F0502020204030204" pitchFamily="34" charset="0"/>
                <a:cs typeface="Times New Roman" panose="02020603050405020304" pitchFamily="18" charset="0"/>
              </a:rPr>
              <a:t>N</a:t>
            </a:r>
            <a:r>
              <a:rPr lang="it-IT" sz="6000" dirty="0">
                <a:effectLst/>
                <a:latin typeface="Calibri" panose="020F0502020204030204" pitchFamily="34" charset="0"/>
                <a:ea typeface="Calibri" panose="020F0502020204030204" pitchFamily="34" charset="0"/>
                <a:cs typeface="Times New Roman" panose="02020603050405020304" pitchFamily="18" charset="0"/>
              </a:rPr>
              <a:t>el nostro territorio i tumori maligni più frequenti sono : </a:t>
            </a:r>
          </a:p>
          <a:p>
            <a:pPr algn="ctr"/>
            <a:r>
              <a:rPr lang="it-IT" sz="6000" dirty="0">
                <a:effectLst/>
                <a:latin typeface="Calibri" panose="020F0502020204030204" pitchFamily="34" charset="0"/>
                <a:ea typeface="Calibri" panose="020F0502020204030204" pitchFamily="34" charset="0"/>
                <a:cs typeface="Times New Roman" panose="02020603050405020304" pitchFamily="18" charset="0"/>
              </a:rPr>
              <a:t>polmone, </a:t>
            </a:r>
          </a:p>
          <a:p>
            <a:pPr algn="ctr"/>
            <a:r>
              <a:rPr lang="it-IT" sz="6000" dirty="0">
                <a:effectLst/>
                <a:latin typeface="Calibri" panose="020F0502020204030204" pitchFamily="34" charset="0"/>
                <a:ea typeface="Calibri" panose="020F0502020204030204" pitchFamily="34" charset="0"/>
                <a:cs typeface="Times New Roman" panose="02020603050405020304" pitchFamily="18" charset="0"/>
              </a:rPr>
              <a:t>prostata, </a:t>
            </a:r>
          </a:p>
          <a:p>
            <a:pPr algn="ctr"/>
            <a:r>
              <a:rPr lang="it-IT" sz="6000" dirty="0">
                <a:effectLst/>
                <a:latin typeface="Calibri" panose="020F0502020204030204" pitchFamily="34" charset="0"/>
                <a:ea typeface="Calibri" panose="020F0502020204030204" pitchFamily="34" charset="0"/>
                <a:cs typeface="Times New Roman" panose="02020603050405020304" pitchFamily="18" charset="0"/>
              </a:rPr>
              <a:t>mammella, </a:t>
            </a:r>
          </a:p>
          <a:p>
            <a:pPr algn="ctr"/>
            <a:r>
              <a:rPr lang="it-IT" sz="6000" dirty="0">
                <a:effectLst/>
                <a:latin typeface="Calibri" panose="020F0502020204030204" pitchFamily="34" charset="0"/>
                <a:ea typeface="Calibri" panose="020F0502020204030204" pitchFamily="34" charset="0"/>
                <a:cs typeface="Times New Roman" panose="02020603050405020304" pitchFamily="18" charset="0"/>
              </a:rPr>
              <a:t>colon-retto, </a:t>
            </a:r>
          </a:p>
          <a:p>
            <a:pPr algn="ctr"/>
            <a:r>
              <a:rPr lang="it-IT" sz="6000" dirty="0">
                <a:effectLst/>
                <a:latin typeface="Calibri" panose="020F0502020204030204" pitchFamily="34" charset="0"/>
                <a:ea typeface="Calibri" panose="020F0502020204030204" pitchFamily="34" charset="0"/>
                <a:cs typeface="Times New Roman" panose="02020603050405020304" pitchFamily="18" charset="0"/>
              </a:rPr>
              <a:t>utero. </a:t>
            </a:r>
          </a:p>
          <a:p>
            <a:pPr marL="0" indent="0" algn="ctr">
              <a:buNone/>
            </a:pPr>
            <a:r>
              <a:rPr lang="it-IT" sz="6000" b="1" dirty="0">
                <a:effectLst/>
                <a:latin typeface="Calibri" panose="020F0502020204030204" pitchFamily="34" charset="0"/>
                <a:ea typeface="Calibri" panose="020F0502020204030204" pitchFamily="34" charset="0"/>
                <a:cs typeface="Times New Roman" panose="02020603050405020304" pitchFamily="18" charset="0"/>
              </a:rPr>
              <a:t>Come vedremo disponiamo di procedure efficaci di diagnosi precoce.</a:t>
            </a:r>
          </a:p>
          <a:p>
            <a:pPr marL="0" indent="0" algn="ctr">
              <a:buNone/>
            </a:pPr>
            <a:endParaRPr lang="it-IT" sz="6000" b="1"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it-IT" dirty="0"/>
          </a:p>
        </p:txBody>
      </p:sp>
    </p:spTree>
    <p:extLst>
      <p:ext uri="{BB962C8B-B14F-4D97-AF65-F5344CB8AC3E}">
        <p14:creationId xmlns:p14="http://schemas.microsoft.com/office/powerpoint/2010/main" val="21144872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xmlns="" id="{F321DC4C-3F76-4250-B2B7-C73FBF933351}"/>
              </a:ext>
            </a:extLst>
          </p:cNvPr>
          <p:cNvSpPr>
            <a:spLocks noGrp="1"/>
          </p:cNvSpPr>
          <p:nvPr>
            <p:ph idx="1"/>
          </p:nvPr>
        </p:nvSpPr>
        <p:spPr>
          <a:xfrm>
            <a:off x="838200" y="1408766"/>
            <a:ext cx="10515600" cy="4351338"/>
          </a:xfrm>
        </p:spPr>
        <p:txBody>
          <a:bodyPr>
            <a:normAutofit fontScale="77500" lnSpcReduction="20000"/>
          </a:bodyPr>
          <a:lstStyle/>
          <a:p>
            <a:r>
              <a:rPr lang="it-IT" b="0" i="0" dirty="0">
                <a:solidFill>
                  <a:srgbClr val="555555"/>
                </a:solidFill>
                <a:effectLst/>
                <a:latin typeface="Roboto" panose="02000000000000000000" pitchFamily="2" charset="0"/>
              </a:rPr>
              <a:t>Va subito sottolineato che gli animali scelti per tali esperimenti erano dei ratti Sprague – </a:t>
            </a:r>
            <a:r>
              <a:rPr lang="it-IT" b="0" i="0" dirty="0" err="1">
                <a:solidFill>
                  <a:srgbClr val="555555"/>
                </a:solidFill>
                <a:effectLst/>
                <a:latin typeface="Roboto" panose="02000000000000000000" pitchFamily="2" charset="0"/>
              </a:rPr>
              <a:t>Dawley</a:t>
            </a:r>
            <a:r>
              <a:rPr lang="it-IT" b="0" i="0" dirty="0">
                <a:solidFill>
                  <a:srgbClr val="555555"/>
                </a:solidFill>
                <a:effectLst/>
                <a:latin typeface="Roboto" panose="02000000000000000000" pitchFamily="2" charset="0"/>
              </a:rPr>
              <a:t>, che sono di per sé predisposti, a causa delle caratteristiche genetiche, a sviluppare tumori in elevata probabilità nel corso della vita, e quindi decisamente non sono il modello ideale per testare l’eventuale cancerogenicità di una sostanza. Inoltre, lo studio di </a:t>
            </a:r>
            <a:r>
              <a:rPr lang="it-IT" b="0" i="0" dirty="0" err="1">
                <a:solidFill>
                  <a:srgbClr val="555555"/>
                </a:solidFill>
                <a:effectLst/>
                <a:latin typeface="Roboto" panose="02000000000000000000" pitchFamily="2" charset="0"/>
              </a:rPr>
              <a:t>Seralini</a:t>
            </a:r>
            <a:r>
              <a:rPr lang="it-IT" b="0" i="0" dirty="0">
                <a:solidFill>
                  <a:srgbClr val="555555"/>
                </a:solidFill>
                <a:effectLst/>
                <a:latin typeface="Roboto" panose="02000000000000000000" pitchFamily="2" charset="0"/>
              </a:rPr>
              <a:t> si caratterizzava per una bassa numerosità degli animali testati, il che rendeva difficile condurre analisi statistiche affidabili.</a:t>
            </a:r>
            <a:r>
              <a:rPr lang="it-IT" dirty="0"/>
              <a:t/>
            </a:r>
            <a:br>
              <a:rPr lang="it-IT" dirty="0"/>
            </a:br>
            <a:r>
              <a:rPr lang="it-IT" b="0" i="0" dirty="0">
                <a:solidFill>
                  <a:srgbClr val="555555"/>
                </a:solidFill>
                <a:effectLst/>
                <a:latin typeface="Roboto" panose="02000000000000000000" pitchFamily="2" charset="0"/>
              </a:rPr>
              <a:t>Tutte queste considerazioni compromettono in maniera clamorosa l’attendibilità dello studio, e l’editore della rivista, sulla base dei commenti ricevuti e di un intenso scambio con l’autore, qualche tempo dopo ha completamente ritrattato la pubblicazione dell’articolo, ammettendo che i risultati erano, nella migliore delle ipotesi, inconclusivi [2-5].</a:t>
            </a:r>
            <a:r>
              <a:rPr lang="it-IT" dirty="0"/>
              <a:t/>
            </a:r>
            <a:br>
              <a:rPr lang="it-IT" dirty="0"/>
            </a:br>
            <a:r>
              <a:rPr lang="it-IT" b="0" i="0" dirty="0">
                <a:solidFill>
                  <a:srgbClr val="555555"/>
                </a:solidFill>
                <a:effectLst/>
                <a:latin typeface="Roboto" panose="02000000000000000000" pitchFamily="2" charset="0"/>
              </a:rPr>
              <a:t>A tranquillizzare sulla sicurezza degli alimenti OGM, c’è anche la considerazione che grande parte degli animali di allevamento in molti paesi del mondo sono da anni nutriti con mais e soia geneticamente modificate, e questo non ha comportato alcun aumento dei casi di tumore in tali animali.</a:t>
            </a:r>
            <a:r>
              <a:rPr lang="it-IT" dirty="0"/>
              <a:t/>
            </a:r>
            <a:br>
              <a:rPr lang="it-IT" dirty="0"/>
            </a:br>
            <a:endParaRPr lang="it-IT" dirty="0"/>
          </a:p>
        </p:txBody>
      </p:sp>
    </p:spTree>
    <p:extLst>
      <p:ext uri="{BB962C8B-B14F-4D97-AF65-F5344CB8AC3E}">
        <p14:creationId xmlns:p14="http://schemas.microsoft.com/office/powerpoint/2010/main" val="16289093"/>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xmlns="" id="{412AD541-AE50-D57F-9F15-74A570136CA8}"/>
              </a:ext>
            </a:extLst>
          </p:cNvPr>
          <p:cNvSpPr>
            <a:spLocks noGrp="1"/>
          </p:cNvSpPr>
          <p:nvPr>
            <p:ph idx="1"/>
          </p:nvPr>
        </p:nvSpPr>
        <p:spPr>
          <a:xfrm>
            <a:off x="838200" y="1253331"/>
            <a:ext cx="10515600" cy="4351338"/>
          </a:xfrm>
        </p:spPr>
        <p:txBody>
          <a:bodyPr>
            <a:normAutofit fontScale="70000" lnSpcReduction="20000"/>
          </a:bodyPr>
          <a:lstStyle/>
          <a:p>
            <a:r>
              <a:rPr lang="it-IT" b="0" i="0" dirty="0">
                <a:solidFill>
                  <a:srgbClr val="555555"/>
                </a:solidFill>
                <a:effectLst/>
                <a:latin typeface="Roboto" panose="02000000000000000000" pitchFamily="2" charset="0"/>
              </a:rPr>
              <a:t>Pochi mesi dopo la pubblicazione del suddetto articolo, la </a:t>
            </a:r>
            <a:r>
              <a:rPr lang="it-IT" b="0" i="0" dirty="0" err="1">
                <a:solidFill>
                  <a:srgbClr val="555555"/>
                </a:solidFill>
                <a:effectLst/>
                <a:latin typeface="Roboto" panose="02000000000000000000" pitchFamily="2" charset="0"/>
              </a:rPr>
              <a:t>European</a:t>
            </a:r>
            <a:r>
              <a:rPr lang="it-IT" b="0" i="0" dirty="0">
                <a:solidFill>
                  <a:srgbClr val="555555"/>
                </a:solidFill>
                <a:effectLst/>
                <a:latin typeface="Roboto" panose="02000000000000000000" pitchFamily="2" charset="0"/>
              </a:rPr>
              <a:t> Food </a:t>
            </a:r>
            <a:r>
              <a:rPr lang="it-IT" b="0" i="0" dirty="0" err="1">
                <a:solidFill>
                  <a:srgbClr val="555555"/>
                </a:solidFill>
                <a:effectLst/>
                <a:latin typeface="Roboto" panose="02000000000000000000" pitchFamily="2" charset="0"/>
              </a:rPr>
              <a:t>Safety</a:t>
            </a:r>
            <a:r>
              <a:rPr lang="it-IT" b="0" i="0" dirty="0">
                <a:solidFill>
                  <a:srgbClr val="555555"/>
                </a:solidFill>
                <a:effectLst/>
                <a:latin typeface="Roboto" panose="02000000000000000000" pitchFamily="2" charset="0"/>
              </a:rPr>
              <a:t> Authority [EFSA] ha analizzato nel dettaglio gli esperimenti di </a:t>
            </a:r>
            <a:r>
              <a:rPr lang="it-IT" b="0" i="0" dirty="0" err="1">
                <a:solidFill>
                  <a:srgbClr val="555555"/>
                </a:solidFill>
                <a:effectLst/>
                <a:latin typeface="Roboto" panose="02000000000000000000" pitchFamily="2" charset="0"/>
              </a:rPr>
              <a:t>Seralini</a:t>
            </a:r>
            <a:r>
              <a:rPr lang="it-IT" b="0" i="0" dirty="0">
                <a:solidFill>
                  <a:srgbClr val="555555"/>
                </a:solidFill>
                <a:effectLst/>
                <a:latin typeface="Roboto" panose="02000000000000000000" pitchFamily="2" charset="0"/>
              </a:rPr>
              <a:t>, e li ha giudicati inattendibili [https://www.efsa.europa.eu/en/press/news/121128]. Bergman, responsabile del coordinamento della revisione del lavoro per conto dell’autorità europea, affermava: “</a:t>
            </a:r>
            <a:r>
              <a:rPr lang="it-IT" b="0" i="1" dirty="0">
                <a:solidFill>
                  <a:srgbClr val="555555"/>
                </a:solidFill>
                <a:effectLst/>
                <a:latin typeface="Roboto" panose="02000000000000000000" pitchFamily="2" charset="0"/>
              </a:rPr>
              <a:t>Le analisi dell’EFSA hanno mostrato che i difetti del lavoro di </a:t>
            </a:r>
            <a:r>
              <a:rPr lang="it-IT" b="0" i="1" dirty="0" err="1">
                <a:solidFill>
                  <a:srgbClr val="555555"/>
                </a:solidFill>
                <a:effectLst/>
                <a:latin typeface="Roboto" panose="02000000000000000000" pitchFamily="2" charset="0"/>
              </a:rPr>
              <a:t>Seralini</a:t>
            </a:r>
            <a:r>
              <a:rPr lang="it-IT" b="0" i="1" dirty="0">
                <a:solidFill>
                  <a:srgbClr val="555555"/>
                </a:solidFill>
                <a:effectLst/>
                <a:latin typeface="Roboto" panose="02000000000000000000" pitchFamily="2" charset="0"/>
              </a:rPr>
              <a:t> e collaboratori rendono la qualità scientifica dei loro risultati insufficiente per poter valutare il rischio. Peraltro, vari Stati hanno commissionato una revisione del lavoro, e tutte queste revisioni indipendenti si sono trovate concordi nel sostenere che le conclusioni di </a:t>
            </a:r>
            <a:r>
              <a:rPr lang="it-IT" b="0" i="1" dirty="0" err="1">
                <a:solidFill>
                  <a:srgbClr val="555555"/>
                </a:solidFill>
                <a:effectLst/>
                <a:latin typeface="Roboto" panose="02000000000000000000" pitchFamily="2" charset="0"/>
              </a:rPr>
              <a:t>Seralini</a:t>
            </a:r>
            <a:r>
              <a:rPr lang="it-IT" b="0" i="1" dirty="0">
                <a:solidFill>
                  <a:srgbClr val="555555"/>
                </a:solidFill>
                <a:effectLst/>
                <a:latin typeface="Roboto" panose="02000000000000000000" pitchFamily="2" charset="0"/>
              </a:rPr>
              <a:t> (gli organismi OGM aumentano il rischio di tumori nei ratti esposti) non sono supportate dai dati pubblicati nel lavoro</a:t>
            </a:r>
            <a:r>
              <a:rPr lang="it-IT" b="0" i="0" dirty="0">
                <a:solidFill>
                  <a:srgbClr val="555555"/>
                </a:solidFill>
                <a:effectLst/>
                <a:latin typeface="Roboto" panose="02000000000000000000" pitchFamily="2" charset="0"/>
              </a:rPr>
              <a:t>”.</a:t>
            </a:r>
            <a:r>
              <a:rPr lang="it-IT" dirty="0"/>
              <a:t/>
            </a:r>
            <a:br>
              <a:rPr lang="it-IT" dirty="0"/>
            </a:br>
            <a:r>
              <a:rPr lang="it-IT" sz="3600" b="1" i="0" dirty="0">
                <a:solidFill>
                  <a:srgbClr val="555555"/>
                </a:solidFill>
                <a:effectLst/>
                <a:latin typeface="Roboto" panose="02000000000000000000" pitchFamily="2" charset="0"/>
              </a:rPr>
              <a:t>In conclusione, le preoccupazioni che gli organismi geneticamente modificati causino un incremento del rischio di tumori negli animali, o nell’uomo che se ne ciba, sono assolutamente ingiustificate, e i lavori che avevano insinuato tale paura nell’opinione pubblica sono stati ampiamente smentiti.</a:t>
            </a:r>
            <a:endParaRPr lang="it-IT" sz="3600" b="1" dirty="0"/>
          </a:p>
        </p:txBody>
      </p:sp>
    </p:spTree>
    <p:extLst>
      <p:ext uri="{BB962C8B-B14F-4D97-AF65-F5344CB8AC3E}">
        <p14:creationId xmlns:p14="http://schemas.microsoft.com/office/powerpoint/2010/main" val="1924267841"/>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E16F28A6-3F22-0F6D-FB4C-3FE0687E6469}"/>
              </a:ext>
            </a:extLst>
          </p:cNvPr>
          <p:cNvSpPr>
            <a:spLocks noGrp="1"/>
          </p:cNvSpPr>
          <p:nvPr>
            <p:ph type="title"/>
          </p:nvPr>
        </p:nvSpPr>
        <p:spPr/>
        <p:txBody>
          <a:bodyPr/>
          <a:lstStyle/>
          <a:p>
            <a:r>
              <a:rPr lang="it-IT" dirty="0"/>
              <a:t>Cosmetici e cancro</a:t>
            </a:r>
          </a:p>
        </p:txBody>
      </p:sp>
      <p:sp>
        <p:nvSpPr>
          <p:cNvPr id="3" name="Segnaposto contenuto 2">
            <a:extLst>
              <a:ext uri="{FF2B5EF4-FFF2-40B4-BE49-F238E27FC236}">
                <a16:creationId xmlns:a16="http://schemas.microsoft.com/office/drawing/2014/main" xmlns="" id="{B28A52A6-5C5E-07F7-24FA-67F7F83D2124}"/>
              </a:ext>
            </a:extLst>
          </p:cNvPr>
          <p:cNvSpPr>
            <a:spLocks noGrp="1"/>
          </p:cNvSpPr>
          <p:nvPr>
            <p:ph idx="1"/>
          </p:nvPr>
        </p:nvSpPr>
        <p:spPr/>
        <p:txBody>
          <a:bodyPr>
            <a:normAutofit fontScale="92500"/>
          </a:bodyPr>
          <a:lstStyle/>
          <a:p>
            <a:r>
              <a:rPr lang="it-IT" b="1" i="0" dirty="0">
                <a:solidFill>
                  <a:srgbClr val="1A3040"/>
                </a:solidFill>
                <a:effectLst/>
                <a:latin typeface="graphik-semibold"/>
              </a:rPr>
              <a:t>No, il legame fra </a:t>
            </a:r>
            <a:r>
              <a:rPr lang="it-IT" b="1" i="0" dirty="0" err="1">
                <a:solidFill>
                  <a:srgbClr val="1A3040"/>
                </a:solidFill>
                <a:effectLst/>
                <a:latin typeface="graphik-semibold"/>
              </a:rPr>
              <a:t>parabeni</a:t>
            </a:r>
            <a:r>
              <a:rPr lang="it-IT" b="1" i="0" dirty="0">
                <a:solidFill>
                  <a:srgbClr val="1A3040"/>
                </a:solidFill>
                <a:effectLst/>
                <a:latin typeface="graphik-semibold"/>
              </a:rPr>
              <a:t> e cancro del seno non è dimostrato. Un gruppo di ricerca britannico ipotizzò l'associazione tra questi conservanti e la malattia in base a risultati inaffidabili, smentiti da studi successivi e da dati epidemiologici.</a:t>
            </a:r>
          </a:p>
          <a:p>
            <a:pPr algn="l">
              <a:buFont typeface="Arial" panose="020B0604020202020204" pitchFamily="34" charset="0"/>
              <a:buChar char="•"/>
            </a:pPr>
            <a:r>
              <a:rPr lang="it-IT" b="0" i="0" dirty="0">
                <a:solidFill>
                  <a:srgbClr val="1A3040"/>
                </a:solidFill>
                <a:effectLst/>
                <a:latin typeface="garamoun-regular"/>
              </a:rPr>
              <a:t>I </a:t>
            </a:r>
            <a:r>
              <a:rPr lang="it-IT" b="0" i="0" dirty="0" err="1">
                <a:solidFill>
                  <a:srgbClr val="1A3040"/>
                </a:solidFill>
                <a:effectLst/>
                <a:latin typeface="garamoun-regular"/>
              </a:rPr>
              <a:t>parabeni</a:t>
            </a:r>
            <a:r>
              <a:rPr lang="it-IT" b="0" i="0" dirty="0">
                <a:solidFill>
                  <a:srgbClr val="1A3040"/>
                </a:solidFill>
                <a:effectLst/>
                <a:latin typeface="garamoun-regular"/>
              </a:rPr>
              <a:t> hanno </a:t>
            </a:r>
            <a:r>
              <a:rPr lang="it-IT" b="1" i="0" dirty="0">
                <a:solidFill>
                  <a:srgbClr val="1A3040"/>
                </a:solidFill>
                <a:effectLst/>
                <a:latin typeface="garamoun-bold"/>
              </a:rPr>
              <a:t>un'azione simile a quella degli estrogeni</a:t>
            </a:r>
            <a:r>
              <a:rPr lang="it-IT" b="0" i="0" dirty="0">
                <a:solidFill>
                  <a:srgbClr val="1A3040"/>
                </a:solidFill>
                <a:effectLst/>
                <a:latin typeface="garamoun-regular"/>
              </a:rPr>
              <a:t>, ma sono migliaia di volte </a:t>
            </a:r>
            <a:r>
              <a:rPr lang="it-IT" b="1" i="0" dirty="0">
                <a:solidFill>
                  <a:srgbClr val="1A3040"/>
                </a:solidFill>
                <a:effectLst/>
                <a:latin typeface="garamoun-bold"/>
              </a:rPr>
              <a:t>meno potenti</a:t>
            </a:r>
            <a:r>
              <a:rPr lang="it-IT" b="0" i="0" dirty="0">
                <a:solidFill>
                  <a:srgbClr val="1A3040"/>
                </a:solidFill>
                <a:effectLst/>
                <a:latin typeface="garamoun-regular"/>
              </a:rPr>
              <a:t> degli estrogeni naturali.</a:t>
            </a:r>
          </a:p>
          <a:p>
            <a:pPr algn="l">
              <a:buFont typeface="Arial" panose="020B0604020202020204" pitchFamily="34" charset="0"/>
              <a:buChar char="•"/>
            </a:pPr>
            <a:r>
              <a:rPr lang="it-IT" b="0" i="0" dirty="0">
                <a:solidFill>
                  <a:srgbClr val="1A3040"/>
                </a:solidFill>
                <a:effectLst/>
                <a:latin typeface="garamoun-regular"/>
              </a:rPr>
              <a:t>Nel 2004 uno studio britannico trovò </a:t>
            </a:r>
            <a:r>
              <a:rPr lang="it-IT" b="1" i="0" dirty="0">
                <a:solidFill>
                  <a:srgbClr val="1A3040"/>
                </a:solidFill>
                <a:effectLst/>
                <a:latin typeface="garamoun-bold"/>
              </a:rPr>
              <a:t>traccia di </a:t>
            </a:r>
            <a:r>
              <a:rPr lang="it-IT" b="1" i="0" dirty="0" err="1">
                <a:solidFill>
                  <a:srgbClr val="1A3040"/>
                </a:solidFill>
                <a:effectLst/>
                <a:latin typeface="garamoun-bold"/>
              </a:rPr>
              <a:t>parabeni</a:t>
            </a:r>
            <a:r>
              <a:rPr lang="it-IT" b="0" i="0" dirty="0">
                <a:solidFill>
                  <a:srgbClr val="1A3040"/>
                </a:solidFill>
                <a:effectLst/>
                <a:latin typeface="garamoun-regular"/>
              </a:rPr>
              <a:t> in cellule prelevate da tumori mammari in un gruppo molto esiguo di pazienti, 20 donne, senza neppure effettuare un confronto con </a:t>
            </a:r>
            <a:r>
              <a:rPr lang="it-IT" b="1" i="0" dirty="0">
                <a:solidFill>
                  <a:srgbClr val="1A3040"/>
                </a:solidFill>
                <a:effectLst/>
                <a:latin typeface="garamoun-bold"/>
              </a:rPr>
              <a:t>campioni di controllo</a:t>
            </a:r>
            <a:r>
              <a:rPr lang="it-IT" b="0" i="0" dirty="0">
                <a:solidFill>
                  <a:srgbClr val="1A3040"/>
                </a:solidFill>
                <a:effectLst/>
                <a:latin typeface="garamoun-regular"/>
              </a:rPr>
              <a:t>.</a:t>
            </a:r>
          </a:p>
          <a:p>
            <a:pPr algn="l">
              <a:buFont typeface="Arial" panose="020B0604020202020204" pitchFamily="34" charset="0"/>
              <a:buChar char="•"/>
            </a:pPr>
            <a:r>
              <a:rPr lang="it-IT" b="0" i="0" dirty="0">
                <a:solidFill>
                  <a:srgbClr val="1A3040"/>
                </a:solidFill>
                <a:effectLst/>
                <a:latin typeface="garamoun-regular"/>
              </a:rPr>
              <a:t>Successivi studi condotti da altri gruppi non sono riusciti a replicare il dato. </a:t>
            </a:r>
          </a:p>
          <a:p>
            <a:endParaRPr lang="it-IT" dirty="0"/>
          </a:p>
        </p:txBody>
      </p:sp>
    </p:spTree>
    <p:extLst>
      <p:ext uri="{BB962C8B-B14F-4D97-AF65-F5344CB8AC3E}">
        <p14:creationId xmlns:p14="http://schemas.microsoft.com/office/powerpoint/2010/main" val="1852485777"/>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xmlns="" id="{61ACD57D-773D-0366-2652-EDCD84115FBF}"/>
              </a:ext>
            </a:extLst>
          </p:cNvPr>
          <p:cNvSpPr>
            <a:spLocks noGrp="1"/>
          </p:cNvSpPr>
          <p:nvPr>
            <p:ph idx="1"/>
          </p:nvPr>
        </p:nvSpPr>
        <p:spPr>
          <a:xfrm>
            <a:off x="932329" y="1253331"/>
            <a:ext cx="10515600" cy="4351338"/>
          </a:xfrm>
        </p:spPr>
        <p:txBody>
          <a:bodyPr/>
          <a:lstStyle/>
          <a:p>
            <a:pPr algn="l">
              <a:buFont typeface="Arial" panose="020B0604020202020204" pitchFamily="34" charset="0"/>
              <a:buChar char="•"/>
            </a:pPr>
            <a:r>
              <a:rPr lang="it-IT" b="0" i="0" dirty="0">
                <a:solidFill>
                  <a:srgbClr val="1A3040"/>
                </a:solidFill>
                <a:effectLst/>
                <a:latin typeface="garamoun-regular"/>
              </a:rPr>
              <a:t>La Food and Drug Administration (FDA) e il Comitato scientifico per la sicurezza dei consumatori dell'Unione europea (CSSC) hanno dichiarato che </a:t>
            </a:r>
            <a:r>
              <a:rPr lang="it-IT" b="1" i="0" dirty="0">
                <a:solidFill>
                  <a:srgbClr val="1A3040"/>
                </a:solidFill>
                <a:effectLst/>
                <a:latin typeface="garamoun-bold"/>
              </a:rPr>
              <a:t>non ci sono per ora prove che i </a:t>
            </a:r>
            <a:r>
              <a:rPr lang="it-IT" b="1" i="0" dirty="0" err="1">
                <a:solidFill>
                  <a:srgbClr val="1A3040"/>
                </a:solidFill>
                <a:effectLst/>
                <a:latin typeface="garamoun-bold"/>
              </a:rPr>
              <a:t>parabeni</a:t>
            </a:r>
            <a:r>
              <a:rPr lang="it-IT" b="1" i="0" dirty="0">
                <a:solidFill>
                  <a:srgbClr val="1A3040"/>
                </a:solidFill>
                <a:effectLst/>
                <a:latin typeface="garamoun-bold"/>
              </a:rPr>
              <a:t> non siano sicuri</a:t>
            </a:r>
            <a:r>
              <a:rPr lang="it-IT" b="0" i="0" dirty="0">
                <a:solidFill>
                  <a:srgbClr val="1A3040"/>
                </a:solidFill>
                <a:effectLst/>
                <a:latin typeface="garamoun-regular"/>
              </a:rPr>
              <a:t>.</a:t>
            </a:r>
          </a:p>
          <a:p>
            <a:pPr algn="l">
              <a:buFont typeface="Arial" panose="020B0604020202020204" pitchFamily="34" charset="0"/>
              <a:buChar char="•"/>
            </a:pPr>
            <a:r>
              <a:rPr lang="it-IT" b="0" i="0" dirty="0">
                <a:solidFill>
                  <a:srgbClr val="1A3040"/>
                </a:solidFill>
                <a:effectLst/>
                <a:latin typeface="garamoun-regular"/>
              </a:rPr>
              <a:t>La Commissione europea ha comunque applicato il principio di precauzione e richiesto studi di sicurezza su tutti i </a:t>
            </a:r>
            <a:r>
              <a:rPr lang="it-IT" b="0" i="0" dirty="0" err="1">
                <a:solidFill>
                  <a:srgbClr val="1A3040"/>
                </a:solidFill>
                <a:effectLst/>
                <a:latin typeface="garamoun-regular"/>
              </a:rPr>
              <a:t>parabeni</a:t>
            </a:r>
            <a:r>
              <a:rPr lang="it-IT" b="0" i="0" dirty="0">
                <a:solidFill>
                  <a:srgbClr val="1A3040"/>
                </a:solidFill>
                <a:effectLst/>
                <a:latin typeface="garamoun-regular"/>
              </a:rPr>
              <a:t> esistenti. Ne ha messi al bando cinque, non perché vi siano indicazioni di una possibile cancerogenicità, ma solo per mancanza di dati.</a:t>
            </a:r>
          </a:p>
          <a:p>
            <a:endParaRPr lang="it-IT" dirty="0"/>
          </a:p>
        </p:txBody>
      </p:sp>
    </p:spTree>
    <p:extLst>
      <p:ext uri="{BB962C8B-B14F-4D97-AF65-F5344CB8AC3E}">
        <p14:creationId xmlns:p14="http://schemas.microsoft.com/office/powerpoint/2010/main" val="885693885"/>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A6BB405A-07F0-D8AF-699F-87A403C9EDD2}"/>
              </a:ext>
            </a:extLst>
          </p:cNvPr>
          <p:cNvSpPr>
            <a:spLocks noGrp="1"/>
          </p:cNvSpPr>
          <p:nvPr>
            <p:ph type="title"/>
          </p:nvPr>
        </p:nvSpPr>
        <p:spPr/>
        <p:txBody>
          <a:bodyPr/>
          <a:lstStyle/>
          <a:p>
            <a:r>
              <a:rPr lang="it-IT" dirty="0"/>
              <a:t>Coloranti e additivi alimentari e cancro</a:t>
            </a:r>
          </a:p>
        </p:txBody>
      </p:sp>
      <p:sp>
        <p:nvSpPr>
          <p:cNvPr id="3" name="Segnaposto contenuto 2">
            <a:extLst>
              <a:ext uri="{FF2B5EF4-FFF2-40B4-BE49-F238E27FC236}">
                <a16:creationId xmlns:a16="http://schemas.microsoft.com/office/drawing/2014/main" xmlns="" id="{074D31B7-5C63-4044-2735-D649B83C8F76}"/>
              </a:ext>
            </a:extLst>
          </p:cNvPr>
          <p:cNvSpPr>
            <a:spLocks noGrp="1"/>
          </p:cNvSpPr>
          <p:nvPr>
            <p:ph idx="1"/>
          </p:nvPr>
        </p:nvSpPr>
        <p:spPr/>
        <p:txBody>
          <a:bodyPr>
            <a:normAutofit fontScale="92500"/>
          </a:bodyPr>
          <a:lstStyle/>
          <a:p>
            <a:pPr algn="l">
              <a:buFont typeface="Arial" panose="020B0604020202020204" pitchFamily="34" charset="0"/>
              <a:buChar char="•"/>
            </a:pPr>
            <a:r>
              <a:rPr lang="it-IT" b="0" i="0" dirty="0">
                <a:solidFill>
                  <a:srgbClr val="1A3040"/>
                </a:solidFill>
                <a:effectLst/>
                <a:latin typeface="garamoun-regular"/>
              </a:rPr>
              <a:t>Gli </a:t>
            </a:r>
            <a:r>
              <a:rPr lang="it-IT" b="1" i="0" dirty="0">
                <a:solidFill>
                  <a:srgbClr val="1A3040"/>
                </a:solidFill>
                <a:effectLst/>
                <a:latin typeface="garamoun-bold"/>
              </a:rPr>
              <a:t>additivi</a:t>
            </a:r>
            <a:r>
              <a:rPr lang="it-IT" b="0" i="0" dirty="0">
                <a:solidFill>
                  <a:srgbClr val="1A3040"/>
                </a:solidFill>
                <a:effectLst/>
                <a:latin typeface="garamoun-regular"/>
              </a:rPr>
              <a:t> sono sostanze che vengono aggiunte agli alimenti, specialmente industriali, per preservarli da contaminazioni microbiche, irrancidimento e per migliorarne l'aspetto e la consistenza.</a:t>
            </a:r>
          </a:p>
          <a:p>
            <a:pPr algn="l">
              <a:buFont typeface="Arial" panose="020B0604020202020204" pitchFamily="34" charset="0"/>
              <a:buChar char="•"/>
            </a:pPr>
            <a:r>
              <a:rPr lang="it-IT" b="1" i="0" dirty="0">
                <a:solidFill>
                  <a:srgbClr val="1A3040"/>
                </a:solidFill>
                <a:effectLst/>
                <a:latin typeface="garamoun-bold"/>
              </a:rPr>
              <a:t>La grande maggioranza di essi è innocua per la salute</a:t>
            </a:r>
            <a:r>
              <a:rPr lang="it-IT" b="0" i="0" dirty="0">
                <a:solidFill>
                  <a:srgbClr val="1A3040"/>
                </a:solidFill>
                <a:effectLst/>
                <a:latin typeface="garamoun-regular"/>
              </a:rPr>
              <a:t> e comprende vitamine, amminoacidi, antiossidanti naturali come licopene e antocianine, e addensanti come la pectina.</a:t>
            </a:r>
          </a:p>
          <a:p>
            <a:pPr algn="l">
              <a:buFont typeface="Arial" panose="020B0604020202020204" pitchFamily="34" charset="0"/>
              <a:buChar char="•"/>
            </a:pPr>
            <a:r>
              <a:rPr lang="it-IT" b="0" i="0" dirty="0">
                <a:solidFill>
                  <a:srgbClr val="1A3040"/>
                </a:solidFill>
                <a:effectLst/>
                <a:latin typeface="garamoun-regular"/>
              </a:rPr>
              <a:t>I </a:t>
            </a:r>
            <a:r>
              <a:rPr lang="it-IT" b="1" i="0" dirty="0">
                <a:solidFill>
                  <a:srgbClr val="1A3040"/>
                </a:solidFill>
                <a:effectLst/>
                <a:latin typeface="garamoun-bold"/>
              </a:rPr>
              <a:t>nitrati</a:t>
            </a:r>
            <a:r>
              <a:rPr lang="it-IT" b="0" i="0" dirty="0">
                <a:solidFill>
                  <a:srgbClr val="1A3040"/>
                </a:solidFill>
                <a:effectLst/>
                <a:latin typeface="garamoun-regular"/>
              </a:rPr>
              <a:t> e i </a:t>
            </a:r>
            <a:r>
              <a:rPr lang="it-IT" b="1" i="0" dirty="0">
                <a:solidFill>
                  <a:srgbClr val="1A3040"/>
                </a:solidFill>
                <a:effectLst/>
                <a:latin typeface="garamoun-bold"/>
              </a:rPr>
              <a:t>nitriti</a:t>
            </a:r>
            <a:r>
              <a:rPr lang="it-IT" b="0" i="0" dirty="0">
                <a:solidFill>
                  <a:srgbClr val="1A3040"/>
                </a:solidFill>
                <a:effectLst/>
                <a:latin typeface="garamoun-regular"/>
              </a:rPr>
              <a:t>, utilizzati soprattutto nella conservazione della carne e degli insaccati, possono subire delle modificazioni chimiche che li trasformano in </a:t>
            </a:r>
            <a:r>
              <a:rPr lang="it-IT" b="1" i="0" dirty="0">
                <a:solidFill>
                  <a:srgbClr val="1A3040"/>
                </a:solidFill>
                <a:effectLst/>
                <a:latin typeface="garamoun-bold"/>
              </a:rPr>
              <a:t>nitrosammine</a:t>
            </a:r>
            <a:r>
              <a:rPr lang="it-IT" b="0" i="0" dirty="0">
                <a:solidFill>
                  <a:srgbClr val="1A3040"/>
                </a:solidFill>
                <a:effectLst/>
                <a:latin typeface="garamoun-regular"/>
              </a:rPr>
              <a:t>, molecole potenzialmente cancerogene. Un consumo eccessivo e prolungato di nitriti è associato ad aumento del rischio dei tumori dello stomaco e dell'esofago.</a:t>
            </a:r>
          </a:p>
          <a:p>
            <a:endParaRPr lang="it-IT" dirty="0"/>
          </a:p>
        </p:txBody>
      </p:sp>
    </p:spTree>
    <p:extLst>
      <p:ext uri="{BB962C8B-B14F-4D97-AF65-F5344CB8AC3E}">
        <p14:creationId xmlns:p14="http://schemas.microsoft.com/office/powerpoint/2010/main" val="4210067552"/>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xmlns="" id="{BCB9A414-FF25-B017-7E85-5E8B67A7079D}"/>
              </a:ext>
            </a:extLst>
          </p:cNvPr>
          <p:cNvSpPr>
            <a:spLocks noGrp="1"/>
          </p:cNvSpPr>
          <p:nvPr>
            <p:ph idx="1"/>
          </p:nvPr>
        </p:nvSpPr>
        <p:spPr/>
        <p:txBody>
          <a:bodyPr>
            <a:normAutofit fontScale="92500" lnSpcReduction="10000"/>
          </a:bodyPr>
          <a:lstStyle/>
          <a:p>
            <a:r>
              <a:rPr lang="it-IT" b="0" i="0" dirty="0">
                <a:solidFill>
                  <a:srgbClr val="1A3040"/>
                </a:solidFill>
                <a:effectLst/>
                <a:latin typeface="garamoun-regular"/>
              </a:rPr>
              <a:t>A oggi, le ricerche non hanno mostrato, in generale, una correlazione tra lo sviluppo di tumori e il consumo di additivi in quantità limitate. Fanno eccezione però i nitriti e i nitrati, usati come conservanti in particolare in carne e insaccati, a causa delle modificazioni che possono subire all'interno dell'organismo e possono convertirli in sostanze cancerogene.</a:t>
            </a:r>
          </a:p>
          <a:p>
            <a:r>
              <a:rPr lang="it-IT" dirty="0">
                <a:solidFill>
                  <a:srgbClr val="1A3040"/>
                </a:solidFill>
                <a:latin typeface="garamoun-regular"/>
              </a:rPr>
              <a:t>D</a:t>
            </a:r>
            <a:r>
              <a:rPr lang="it-IT" b="0" i="0" dirty="0">
                <a:solidFill>
                  <a:srgbClr val="1A3040"/>
                </a:solidFill>
                <a:effectLst/>
                <a:latin typeface="garamoun-regular"/>
              </a:rPr>
              <a:t>i per sé non sono pericolosi, ma possono essere convertiti dal metabolismo in nitrosammine, composti cancerogeni che se in eccesso possono aumentare il rischio di tumori gastrici e all'esofago. È consigliabile quindi evitare alimenti che contengono nitriti e nitrati, preferendo carni fresche, o riducendone il consumo a favore di una dieta più ricca di frutta e verdura che contengono antiossidanti e vitamine, inibitori della formazione delle nitrosammine.</a:t>
            </a:r>
            <a:endParaRPr lang="it-IT" dirty="0"/>
          </a:p>
        </p:txBody>
      </p:sp>
    </p:spTree>
    <p:extLst>
      <p:ext uri="{BB962C8B-B14F-4D97-AF65-F5344CB8AC3E}">
        <p14:creationId xmlns:p14="http://schemas.microsoft.com/office/powerpoint/2010/main" val="4245328276"/>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FF1808E4-179E-CF0F-ABD5-C58F664DE9DC}"/>
              </a:ext>
            </a:extLst>
          </p:cNvPr>
          <p:cNvSpPr>
            <a:spLocks noGrp="1"/>
          </p:cNvSpPr>
          <p:nvPr>
            <p:ph type="title"/>
          </p:nvPr>
        </p:nvSpPr>
        <p:spPr/>
        <p:txBody>
          <a:bodyPr/>
          <a:lstStyle/>
          <a:p>
            <a:r>
              <a:rPr lang="it-IT" dirty="0"/>
              <a:t>Radiazioni ionizzanti e cancro</a:t>
            </a:r>
          </a:p>
        </p:txBody>
      </p:sp>
      <p:sp>
        <p:nvSpPr>
          <p:cNvPr id="3" name="Segnaposto contenuto 2">
            <a:extLst>
              <a:ext uri="{FF2B5EF4-FFF2-40B4-BE49-F238E27FC236}">
                <a16:creationId xmlns:a16="http://schemas.microsoft.com/office/drawing/2014/main" xmlns="" id="{5343B8CE-A4C7-BC21-3C60-B3D4DECB28BD}"/>
              </a:ext>
            </a:extLst>
          </p:cNvPr>
          <p:cNvSpPr>
            <a:spLocks noGrp="1"/>
          </p:cNvSpPr>
          <p:nvPr>
            <p:ph idx="1"/>
          </p:nvPr>
        </p:nvSpPr>
        <p:spPr/>
        <p:txBody>
          <a:bodyPr>
            <a:normAutofit fontScale="92500"/>
          </a:bodyPr>
          <a:lstStyle/>
          <a:p>
            <a:r>
              <a:rPr lang="it-IT" b="0" i="0" dirty="0">
                <a:solidFill>
                  <a:srgbClr val="1A3040"/>
                </a:solidFill>
                <a:effectLst/>
                <a:latin typeface="garamoun-regular"/>
              </a:rPr>
              <a:t>Le </a:t>
            </a:r>
            <a:r>
              <a:rPr lang="it-IT" b="1" i="0" dirty="0">
                <a:solidFill>
                  <a:srgbClr val="1A3040"/>
                </a:solidFill>
                <a:effectLst/>
                <a:latin typeface="garamoun-bold"/>
              </a:rPr>
              <a:t>radiazioni ionizzanti</a:t>
            </a:r>
            <a:r>
              <a:rPr lang="it-IT" b="0" i="0" dirty="0">
                <a:solidFill>
                  <a:srgbClr val="1A3040"/>
                </a:solidFill>
                <a:effectLst/>
                <a:latin typeface="garamoun-regular"/>
              </a:rPr>
              <a:t> sono un fattore di rischio riconosciuto per l’insorgenza del cancro. Sono in grado di indurre lo sviluppo di </a:t>
            </a:r>
            <a:r>
              <a:rPr lang="it-IT" b="1" i="0" dirty="0">
                <a:solidFill>
                  <a:srgbClr val="1A3040"/>
                </a:solidFill>
                <a:effectLst/>
                <a:latin typeface="garamoun-bold"/>
              </a:rPr>
              <a:t>ogni forma di tumore,</a:t>
            </a:r>
            <a:r>
              <a:rPr lang="it-IT" b="0" i="0" dirty="0">
                <a:solidFill>
                  <a:srgbClr val="1A3040"/>
                </a:solidFill>
                <a:effectLst/>
                <a:latin typeface="garamoun-regular"/>
              </a:rPr>
              <a:t> anche se tra l’esposizione alle radiazioni e l’insorgenza della malattia possono trascorrere molti anni, e varia da tumore a tumore.</a:t>
            </a:r>
          </a:p>
          <a:p>
            <a:r>
              <a:rPr lang="it-IT" b="0" i="0" dirty="0">
                <a:solidFill>
                  <a:srgbClr val="1A3040"/>
                </a:solidFill>
                <a:effectLst/>
                <a:latin typeface="garamoun-regular"/>
              </a:rPr>
              <a:t>Diversi studi hanno ormai confermato che anche </a:t>
            </a:r>
            <a:r>
              <a:rPr lang="it-IT" b="1" i="0" dirty="0">
                <a:solidFill>
                  <a:srgbClr val="1A3040"/>
                </a:solidFill>
                <a:effectLst/>
                <a:latin typeface="garamoun-bold"/>
              </a:rPr>
              <a:t>bassi livelli di esposizione</a:t>
            </a:r>
            <a:r>
              <a:rPr lang="it-IT" b="0" i="0" dirty="0">
                <a:solidFill>
                  <a:srgbClr val="1A3040"/>
                </a:solidFill>
                <a:effectLst/>
                <a:latin typeface="garamoun-regular"/>
              </a:rPr>
              <a:t> possono dare origine alle trasformazioni delle cellule che portano allo sviluppo del cancro.</a:t>
            </a:r>
          </a:p>
          <a:p>
            <a:r>
              <a:rPr lang="it-IT" b="0" i="0" dirty="0">
                <a:solidFill>
                  <a:srgbClr val="1A3040"/>
                </a:solidFill>
                <a:effectLst/>
                <a:latin typeface="garamoun-regular"/>
              </a:rPr>
              <a:t>Fanno parte delle radiazioni ionizzanti i </a:t>
            </a:r>
            <a:r>
              <a:rPr lang="it-IT" b="1" i="0" dirty="0">
                <a:solidFill>
                  <a:srgbClr val="1A3040"/>
                </a:solidFill>
                <a:effectLst/>
                <a:latin typeface="garamoun-bold"/>
              </a:rPr>
              <a:t>raggi X</a:t>
            </a:r>
            <a:r>
              <a:rPr lang="it-IT" b="0" i="0" dirty="0">
                <a:solidFill>
                  <a:srgbClr val="1A3040"/>
                </a:solidFill>
                <a:effectLst/>
                <a:latin typeface="garamoun-regular"/>
              </a:rPr>
              <a:t>, quelli </a:t>
            </a:r>
            <a:r>
              <a:rPr lang="it-IT" b="1" i="0" dirty="0">
                <a:solidFill>
                  <a:srgbClr val="1A3040"/>
                </a:solidFill>
                <a:effectLst/>
                <a:latin typeface="garamoun-bold"/>
              </a:rPr>
              <a:t>gamma</a:t>
            </a:r>
            <a:r>
              <a:rPr lang="it-IT" b="0" i="0" dirty="0">
                <a:solidFill>
                  <a:srgbClr val="1A3040"/>
                </a:solidFill>
                <a:effectLst/>
                <a:latin typeface="garamoun-regular"/>
              </a:rPr>
              <a:t>, le </a:t>
            </a:r>
            <a:r>
              <a:rPr lang="it-IT" b="1" i="0" dirty="0">
                <a:solidFill>
                  <a:srgbClr val="1A3040"/>
                </a:solidFill>
                <a:effectLst/>
                <a:latin typeface="garamoun-bold"/>
              </a:rPr>
              <a:t>particelle alfa</a:t>
            </a:r>
            <a:r>
              <a:rPr lang="it-IT" b="0" i="0" dirty="0">
                <a:solidFill>
                  <a:srgbClr val="1A3040"/>
                </a:solidFill>
                <a:effectLst/>
                <a:latin typeface="garamoun-regular"/>
              </a:rPr>
              <a:t> e le </a:t>
            </a:r>
            <a:r>
              <a:rPr lang="it-IT" b="1" i="0" dirty="0">
                <a:solidFill>
                  <a:srgbClr val="1A3040"/>
                </a:solidFill>
                <a:effectLst/>
                <a:latin typeface="garamoun-bold"/>
              </a:rPr>
              <a:t>particelle beta</a:t>
            </a:r>
            <a:r>
              <a:rPr lang="it-IT" b="0" i="0" dirty="0">
                <a:solidFill>
                  <a:srgbClr val="1A3040"/>
                </a:solidFill>
                <a:effectLst/>
                <a:latin typeface="garamoun-regular"/>
              </a:rPr>
              <a:t>. Anche </a:t>
            </a:r>
            <a:r>
              <a:rPr lang="it-IT" b="1" i="0" dirty="0">
                <a:solidFill>
                  <a:srgbClr val="1A3040"/>
                </a:solidFill>
                <a:effectLst/>
                <a:latin typeface="garamoun-bold"/>
              </a:rPr>
              <a:t>una limitata porzione di raggi ultravioletti</a:t>
            </a:r>
            <a:r>
              <a:rPr lang="it-IT" b="0" i="0" dirty="0">
                <a:solidFill>
                  <a:srgbClr val="1A3040"/>
                </a:solidFill>
                <a:effectLst/>
                <a:latin typeface="garamoun-regular"/>
              </a:rPr>
              <a:t> (quelli più vicini per lunghezza d’onda ai raggi X, provenienti dal Sole o da altre fonti) ha proprietà ionizzanti.</a:t>
            </a:r>
            <a:endParaRPr lang="it-IT" dirty="0"/>
          </a:p>
        </p:txBody>
      </p:sp>
    </p:spTree>
    <p:extLst>
      <p:ext uri="{BB962C8B-B14F-4D97-AF65-F5344CB8AC3E}">
        <p14:creationId xmlns:p14="http://schemas.microsoft.com/office/powerpoint/2010/main" val="1943292131"/>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xmlns="" id="{435479EC-3A5E-2254-6335-064D572797DF}"/>
              </a:ext>
            </a:extLst>
          </p:cNvPr>
          <p:cNvSpPr>
            <a:spLocks noGrp="1"/>
          </p:cNvSpPr>
          <p:nvPr>
            <p:ph idx="1"/>
          </p:nvPr>
        </p:nvSpPr>
        <p:spPr/>
        <p:txBody>
          <a:bodyPr>
            <a:normAutofit fontScale="92500" lnSpcReduction="20000"/>
          </a:bodyPr>
          <a:lstStyle/>
          <a:p>
            <a:pPr algn="l">
              <a:buFont typeface="Arial" panose="020B0604020202020204" pitchFamily="34" charset="0"/>
              <a:buChar char="•"/>
            </a:pPr>
            <a:r>
              <a:rPr lang="it-IT" b="0" i="0" dirty="0">
                <a:solidFill>
                  <a:srgbClr val="1A3040"/>
                </a:solidFill>
                <a:effectLst/>
                <a:latin typeface="garamoun-regular"/>
              </a:rPr>
              <a:t>il </a:t>
            </a:r>
            <a:r>
              <a:rPr lang="it-IT" b="1" i="0" dirty="0">
                <a:solidFill>
                  <a:srgbClr val="1A3040"/>
                </a:solidFill>
                <a:effectLst/>
                <a:latin typeface="garamoun-bold"/>
              </a:rPr>
              <a:t>rischio di cancro aumenta al crescere della dose di radiazioni a cui si è esposti</a:t>
            </a:r>
            <a:r>
              <a:rPr lang="it-IT" b="0" i="0" dirty="0">
                <a:solidFill>
                  <a:srgbClr val="1A3040"/>
                </a:solidFill>
                <a:effectLst/>
                <a:latin typeface="garamoun-regular"/>
              </a:rPr>
              <a:t>. Inoltre non è possibile determinare una dose al di sotto della quale l’aumento del rischio di sviluppare un tumore si azzeri;</a:t>
            </a:r>
          </a:p>
          <a:p>
            <a:pPr algn="l">
              <a:buFont typeface="Arial" panose="020B0604020202020204" pitchFamily="34" charset="0"/>
              <a:buChar char="•"/>
            </a:pPr>
            <a:r>
              <a:rPr lang="it-IT" b="0" i="0" dirty="0">
                <a:solidFill>
                  <a:srgbClr val="1A3040"/>
                </a:solidFill>
                <a:effectLst/>
                <a:latin typeface="garamoun-regular"/>
              </a:rPr>
              <a:t>per la maggior parte dei tumori indotti da radiazioni ionizzanti, le </a:t>
            </a:r>
            <a:r>
              <a:rPr lang="it-IT" b="1" i="0" dirty="0">
                <a:solidFill>
                  <a:srgbClr val="1A3040"/>
                </a:solidFill>
                <a:effectLst/>
                <a:latin typeface="garamoun-bold"/>
              </a:rPr>
              <a:t>probabilità di ammalarsi sono maggiori se vi si è esposti da bambini e diminuiscono al crescere dell’età</a:t>
            </a:r>
            <a:r>
              <a:rPr lang="it-IT" b="0" i="0" dirty="0">
                <a:solidFill>
                  <a:srgbClr val="1A3040"/>
                </a:solidFill>
                <a:effectLst/>
                <a:latin typeface="garamoun-regular"/>
              </a:rPr>
              <a:t>, anche perché non si ha il tempo di sviluppare il tumore. Questo vale allo stesso modo per l’esposizione durante la </a:t>
            </a:r>
            <a:r>
              <a:rPr lang="it-IT" b="1" i="0" dirty="0">
                <a:solidFill>
                  <a:srgbClr val="1A3040"/>
                </a:solidFill>
                <a:effectLst/>
                <a:latin typeface="garamoun-bold"/>
              </a:rPr>
              <a:t>vita fetale, </a:t>
            </a:r>
            <a:r>
              <a:rPr lang="it-IT" b="0" i="0" dirty="0">
                <a:solidFill>
                  <a:srgbClr val="1A3040"/>
                </a:solidFill>
                <a:effectLst/>
                <a:latin typeface="garamoun-regular"/>
              </a:rPr>
              <a:t>che determina un rischio più alto rispetto all’esposizione in età adulta;</a:t>
            </a:r>
          </a:p>
          <a:p>
            <a:pPr algn="l">
              <a:buFont typeface="Arial" panose="020B0604020202020204" pitchFamily="34" charset="0"/>
              <a:buChar char="•"/>
            </a:pPr>
            <a:r>
              <a:rPr lang="it-IT" b="0" i="0" dirty="0">
                <a:solidFill>
                  <a:srgbClr val="1A3040"/>
                </a:solidFill>
                <a:effectLst/>
                <a:latin typeface="garamoun-regular"/>
              </a:rPr>
              <a:t>i tumori solidi associati all’esposizione a radiazioni impiegano molto tempo per svilupparsi. Le leucemie sono il tipo di cancro che insorge più rapidamente (anche dopo pochi anni), mentre i tumori solidi impiegano diversi decenni; linfomi e ca. tiroideo possono pure essere correlati alla esposizione.</a:t>
            </a:r>
          </a:p>
          <a:p>
            <a:endParaRPr lang="it-IT" dirty="0"/>
          </a:p>
        </p:txBody>
      </p:sp>
    </p:spTree>
    <p:extLst>
      <p:ext uri="{BB962C8B-B14F-4D97-AF65-F5344CB8AC3E}">
        <p14:creationId xmlns:p14="http://schemas.microsoft.com/office/powerpoint/2010/main" val="3129688819"/>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Valori Radioattività Pericolosi">
            <a:extLst>
              <a:ext uri="{FF2B5EF4-FFF2-40B4-BE49-F238E27FC236}">
                <a16:creationId xmlns:a16="http://schemas.microsoft.com/office/drawing/2014/main" xmlns="" id="{C0F933B4-4CDC-8F71-4133-DAC2E36C7419}"/>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330502" y="161680"/>
            <a:ext cx="5227712" cy="65346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8875191"/>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Rischio radiazioni - Studio Medico Langé">
            <a:extLst>
              <a:ext uri="{FF2B5EF4-FFF2-40B4-BE49-F238E27FC236}">
                <a16:creationId xmlns:a16="http://schemas.microsoft.com/office/drawing/2014/main" xmlns="" id="{4D3523C5-E6A6-5864-9066-E11712700384}"/>
              </a:ext>
            </a:extLst>
          </p:cNvPr>
          <p:cNvPicPr>
            <a:picLocks noGrp="1" noChangeAspect="1" noChangeArrowheads="1"/>
          </p:cNvPicPr>
          <p:nvPr>
            <p:ph idx="1"/>
          </p:nvPr>
        </p:nvPicPr>
        <p:blipFill>
          <a:blip r:embed="rId2">
            <a:extLst>
              <a:ext uri="{BEBA8EAE-BF5A-486C-A8C5-ECC9F3942E4B}">
                <a14:imgProps xmlns:a14="http://schemas.microsoft.com/office/drawing/2010/main">
                  <a14:imgLayer r:embed="rId3">
                    <a14:imgEffect>
                      <a14:sharpenSoften amount="100000"/>
                    </a14:imgEffect>
                    <a14:imgEffect>
                      <a14:brightnessContrast bright="-8000" contrast="66000"/>
                    </a14:imgEffect>
                  </a14:imgLayer>
                </a14:imgProps>
              </a:ext>
              <a:ext uri="{28A0092B-C50C-407E-A947-70E740481C1C}">
                <a14:useLocalDpi xmlns:a14="http://schemas.microsoft.com/office/drawing/2010/main" val="0"/>
              </a:ext>
            </a:extLst>
          </a:blip>
          <a:srcRect/>
          <a:stretch>
            <a:fillRect/>
          </a:stretch>
        </p:blipFill>
        <p:spPr bwMode="auto">
          <a:xfrm>
            <a:off x="2402681" y="217034"/>
            <a:ext cx="7386637" cy="64239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93602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xmlns="" id="{D838F002-625C-F872-6421-656083C2292B}"/>
              </a:ext>
            </a:extLst>
          </p:cNvPr>
          <p:cNvSpPr>
            <a:spLocks noGrp="1"/>
          </p:cNvSpPr>
          <p:nvPr>
            <p:ph idx="1"/>
          </p:nvPr>
        </p:nvSpPr>
        <p:spPr>
          <a:xfrm>
            <a:off x="838200" y="1253331"/>
            <a:ext cx="10515600" cy="4351338"/>
          </a:xfrm>
        </p:spPr>
        <p:txBody>
          <a:bodyPr>
            <a:normAutofit/>
          </a:bodyPr>
          <a:lstStyle/>
          <a:p>
            <a:pPr marL="0" indent="0" algn="just">
              <a:buNone/>
            </a:pPr>
            <a:r>
              <a:rPr lang="it-IT" sz="3600" dirty="0">
                <a:effectLst/>
                <a:latin typeface="Calibri" panose="020F0502020204030204" pitchFamily="34" charset="0"/>
                <a:ea typeface="Calibri" panose="020F0502020204030204" pitchFamily="34" charset="0"/>
                <a:cs typeface="Times New Roman" panose="02020603050405020304" pitchFamily="18" charset="0"/>
              </a:rPr>
              <a:t>IL «PESO» SANITARIO DEL CANCRO</a:t>
            </a:r>
          </a:p>
          <a:p>
            <a:pPr marL="0" indent="0" algn="just">
              <a:buNone/>
            </a:pPr>
            <a:endParaRPr lang="it-IT" sz="3600" dirty="0">
              <a:latin typeface="Calibri" panose="020F0502020204030204" pitchFamily="34" charset="0"/>
              <a:ea typeface="Calibri" panose="020F0502020204030204" pitchFamily="34" charset="0"/>
              <a:cs typeface="Times New Roman" panose="02020603050405020304" pitchFamily="18" charset="0"/>
            </a:endParaRPr>
          </a:p>
          <a:p>
            <a:pPr marL="0" indent="0" algn="just">
              <a:buNone/>
            </a:pPr>
            <a:r>
              <a:rPr lang="it-IT" sz="3600" dirty="0">
                <a:effectLst/>
                <a:latin typeface="Calibri" panose="020F0502020204030204" pitchFamily="34" charset="0"/>
                <a:ea typeface="Calibri" panose="020F0502020204030204" pitchFamily="34" charset="0"/>
                <a:cs typeface="Times New Roman" panose="02020603050405020304" pitchFamily="18" charset="0"/>
              </a:rPr>
              <a:t>Sulla rivista medica The Lancet, tra le più autorevoli del settore, è stato pubblicato in settembre 2022 uno studio molto importante che ha confermato che il cancro è la seconda causa di morte al mondo in ambito sanitario. </a:t>
            </a:r>
          </a:p>
          <a:p>
            <a:pPr marL="0" indent="0">
              <a:buNone/>
            </a:pPr>
            <a:endParaRPr lang="it-IT" dirty="0"/>
          </a:p>
        </p:txBody>
      </p:sp>
    </p:spTree>
    <p:extLst>
      <p:ext uri="{BB962C8B-B14F-4D97-AF65-F5344CB8AC3E}">
        <p14:creationId xmlns:p14="http://schemas.microsoft.com/office/powerpoint/2010/main" val="1651095982"/>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14F9E270-E94F-EF56-73A2-691B7386C9B9}"/>
              </a:ext>
            </a:extLst>
          </p:cNvPr>
          <p:cNvSpPr>
            <a:spLocks noGrp="1"/>
          </p:cNvSpPr>
          <p:nvPr>
            <p:ph type="title"/>
          </p:nvPr>
        </p:nvSpPr>
        <p:spPr/>
        <p:txBody>
          <a:bodyPr/>
          <a:lstStyle/>
          <a:p>
            <a:r>
              <a:rPr lang="it-IT" dirty="0"/>
              <a:t>Lampade abbronzanti e cancro</a:t>
            </a:r>
          </a:p>
        </p:txBody>
      </p:sp>
      <p:sp>
        <p:nvSpPr>
          <p:cNvPr id="3" name="Segnaposto contenuto 2">
            <a:extLst>
              <a:ext uri="{FF2B5EF4-FFF2-40B4-BE49-F238E27FC236}">
                <a16:creationId xmlns:a16="http://schemas.microsoft.com/office/drawing/2014/main" xmlns="" id="{8645252D-BB50-3392-D118-40BD3D1F6324}"/>
              </a:ext>
            </a:extLst>
          </p:cNvPr>
          <p:cNvSpPr>
            <a:spLocks noGrp="1"/>
          </p:cNvSpPr>
          <p:nvPr>
            <p:ph idx="1"/>
          </p:nvPr>
        </p:nvSpPr>
        <p:spPr/>
        <p:txBody>
          <a:bodyPr/>
          <a:lstStyle/>
          <a:p>
            <a:r>
              <a:rPr lang="it-IT" b="0" i="0" dirty="0">
                <a:solidFill>
                  <a:srgbClr val="1A3040"/>
                </a:solidFill>
                <a:effectLst/>
                <a:latin typeface="garamoun-regular"/>
              </a:rPr>
              <a:t>Secondo un articolo pubblicato sulla rivista </a:t>
            </a:r>
            <a:r>
              <a:rPr lang="it-IT" b="0" i="1" dirty="0">
                <a:solidFill>
                  <a:srgbClr val="1A3040"/>
                </a:solidFill>
                <a:effectLst/>
                <a:latin typeface="garamoun-regular"/>
              </a:rPr>
              <a:t>JAMA </a:t>
            </a:r>
            <a:r>
              <a:rPr lang="it-IT" b="0" i="1" dirty="0" err="1">
                <a:solidFill>
                  <a:srgbClr val="1A3040"/>
                </a:solidFill>
                <a:effectLst/>
                <a:latin typeface="garamoun-regular"/>
              </a:rPr>
              <a:t>Dermatology</a:t>
            </a:r>
            <a:r>
              <a:rPr lang="it-IT" b="0" i="0" dirty="0">
                <a:solidFill>
                  <a:srgbClr val="1A3040"/>
                </a:solidFill>
                <a:effectLst/>
                <a:latin typeface="garamoun-regular"/>
              </a:rPr>
              <a:t>, </a:t>
            </a:r>
            <a:r>
              <a:rPr lang="it-IT" b="1" i="0" dirty="0">
                <a:solidFill>
                  <a:srgbClr val="1A3040"/>
                </a:solidFill>
                <a:effectLst/>
                <a:latin typeface="garamoun-bold"/>
              </a:rPr>
              <a:t>se in Nord America e in Europa venissero vietate le apparecchiature abbronzanti, nella prossima generazione di giovani sotto i 35 anni si eviterebbero circa 448.000 casi di melanoma e 9,7 milioni di casi di altri tipi di tumore cutaneo</a:t>
            </a:r>
            <a:r>
              <a:rPr lang="it-IT" b="0" i="0" dirty="0">
                <a:solidFill>
                  <a:srgbClr val="1A3040"/>
                </a:solidFill>
                <a:effectLst/>
                <a:latin typeface="garamoun-regular"/>
              </a:rPr>
              <a:t> (carcinomi </a:t>
            </a:r>
            <a:r>
              <a:rPr lang="it-IT" b="0" i="0" dirty="0" err="1">
                <a:solidFill>
                  <a:srgbClr val="1A3040"/>
                </a:solidFill>
                <a:effectLst/>
                <a:latin typeface="garamoun-regular"/>
              </a:rPr>
              <a:t>squamocellulari</a:t>
            </a:r>
            <a:r>
              <a:rPr lang="it-IT" b="0" i="0" dirty="0">
                <a:solidFill>
                  <a:srgbClr val="1A3040"/>
                </a:solidFill>
                <a:effectLst/>
                <a:latin typeface="garamoun-regular"/>
              </a:rPr>
              <a:t> e </a:t>
            </a:r>
            <a:r>
              <a:rPr lang="it-IT" b="0" i="0" dirty="0" err="1">
                <a:solidFill>
                  <a:srgbClr val="1A3040"/>
                </a:solidFill>
                <a:effectLst/>
                <a:latin typeface="garamoun-regular"/>
              </a:rPr>
              <a:t>basocellulari</a:t>
            </a:r>
            <a:r>
              <a:rPr lang="it-IT" b="0" i="0" dirty="0">
                <a:solidFill>
                  <a:srgbClr val="1A3040"/>
                </a:solidFill>
                <a:effectLst/>
                <a:latin typeface="garamoun-regular"/>
              </a:rPr>
              <a:t>). La riduzione nell’incidenza dei tumori cutanei consentirebbe di </a:t>
            </a:r>
            <a:r>
              <a:rPr lang="it-IT" b="1" i="0" dirty="0">
                <a:solidFill>
                  <a:srgbClr val="1A3040"/>
                </a:solidFill>
                <a:effectLst/>
                <a:latin typeface="garamoun-bold"/>
              </a:rPr>
              <a:t>risparmiare quasi 6 miliardi di dollari di spese sanitarie</a:t>
            </a:r>
            <a:r>
              <a:rPr lang="it-IT" b="0" i="0" dirty="0">
                <a:solidFill>
                  <a:srgbClr val="1A3040"/>
                </a:solidFill>
                <a:effectLst/>
                <a:latin typeface="garamoun-regular"/>
              </a:rPr>
              <a:t> e genererebbe un </a:t>
            </a:r>
            <a:r>
              <a:rPr lang="it-IT" b="1" i="0" dirty="0">
                <a:solidFill>
                  <a:srgbClr val="1A3040"/>
                </a:solidFill>
                <a:effectLst/>
                <a:latin typeface="garamoun-bold"/>
              </a:rPr>
              <a:t>incremento della produttività pari a oltre 41 miliardi di dollari</a:t>
            </a:r>
            <a:r>
              <a:rPr lang="it-IT" b="0" i="0" dirty="0">
                <a:solidFill>
                  <a:srgbClr val="1A3040"/>
                </a:solidFill>
                <a:effectLst/>
                <a:latin typeface="garamoun-regular"/>
              </a:rPr>
              <a:t>.</a:t>
            </a:r>
            <a:endParaRPr lang="it-IT" dirty="0"/>
          </a:p>
        </p:txBody>
      </p:sp>
    </p:spTree>
    <p:extLst>
      <p:ext uri="{BB962C8B-B14F-4D97-AF65-F5344CB8AC3E}">
        <p14:creationId xmlns:p14="http://schemas.microsoft.com/office/powerpoint/2010/main" val="1975514678"/>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xmlns="" id="{38F7F195-A7C2-6A0C-8526-C762E2A17632}"/>
              </a:ext>
            </a:extLst>
          </p:cNvPr>
          <p:cNvSpPr>
            <a:spLocks noGrp="1"/>
          </p:cNvSpPr>
          <p:nvPr>
            <p:ph idx="1"/>
          </p:nvPr>
        </p:nvSpPr>
        <p:spPr>
          <a:xfrm>
            <a:off x="838200" y="1253331"/>
            <a:ext cx="10515600" cy="4351338"/>
          </a:xfrm>
        </p:spPr>
        <p:txBody>
          <a:bodyPr>
            <a:normAutofit fontScale="92500" lnSpcReduction="10000"/>
          </a:bodyPr>
          <a:lstStyle/>
          <a:p>
            <a:r>
              <a:rPr lang="it-IT" b="0" i="0" dirty="0">
                <a:solidFill>
                  <a:srgbClr val="1A3040"/>
                </a:solidFill>
                <a:effectLst/>
                <a:latin typeface="garamoun-regular"/>
              </a:rPr>
              <a:t>Anche se l’abbronzatura artificiale stimola la produzione di vitamina D (un effetto potenzialmente benefico), </a:t>
            </a:r>
            <a:r>
              <a:rPr lang="it-IT" b="1" i="0" dirty="0">
                <a:solidFill>
                  <a:srgbClr val="1A3040"/>
                </a:solidFill>
                <a:effectLst/>
                <a:latin typeface="garamoun-bold"/>
              </a:rPr>
              <a:t>le radiazioni ultraviolette (UV) che vengono emesse dalle apparecchiature abbronzanti sono identiche a quelle presenti nei raggi solari e causano danni specifici nel DNA delle cellule, aumentando il rischio di sviluppare tumori cutanei e favorendo l’invecchiamento precoce della pelle.</a:t>
            </a:r>
          </a:p>
          <a:p>
            <a:r>
              <a:rPr lang="it-IT" b="0" i="0" dirty="0">
                <a:solidFill>
                  <a:srgbClr val="1A3040"/>
                </a:solidFill>
                <a:effectLst/>
                <a:latin typeface="garamoun-regular"/>
              </a:rPr>
              <a:t>Nel 2016 il Comitato scientifico sui rischi sanitari, ambientali ed emergenti (SCHEER), una commissione tecnico-scientifica dell’Unione Europea, ha concluso che </a:t>
            </a:r>
            <a:r>
              <a:rPr lang="it-IT" b="1" i="0" dirty="0">
                <a:solidFill>
                  <a:srgbClr val="1A3040"/>
                </a:solidFill>
                <a:effectLst/>
                <a:latin typeface="garamoun-bold"/>
              </a:rPr>
              <a:t>ci sono sufficienti prove a sostegno del fatto che l’esposizione alle radiazioni UV, incluse quelle diffuse dalle apparecchiature abbronzanti, causa il melanoma cutaneo e il carcinoma </a:t>
            </a:r>
            <a:r>
              <a:rPr lang="it-IT" b="1" i="0" dirty="0" err="1">
                <a:solidFill>
                  <a:srgbClr val="1A3040"/>
                </a:solidFill>
                <a:effectLst/>
                <a:latin typeface="garamoun-bold"/>
              </a:rPr>
              <a:t>squamocellulare</a:t>
            </a:r>
            <a:r>
              <a:rPr lang="it-IT" b="1" i="0" dirty="0">
                <a:solidFill>
                  <a:srgbClr val="1A3040"/>
                </a:solidFill>
                <a:effectLst/>
                <a:latin typeface="garamoun-bold"/>
              </a:rPr>
              <a:t>, e che il rischio di cancro è più alto per chi vi si espone in giovane età</a:t>
            </a:r>
            <a:r>
              <a:rPr lang="it-IT" b="0" i="0" dirty="0">
                <a:solidFill>
                  <a:srgbClr val="1A3040"/>
                </a:solidFill>
                <a:effectLst/>
                <a:latin typeface="garamoun-regular"/>
              </a:rPr>
              <a:t>. </a:t>
            </a:r>
            <a:endParaRPr lang="it-IT" dirty="0"/>
          </a:p>
        </p:txBody>
      </p:sp>
    </p:spTree>
    <p:extLst>
      <p:ext uri="{BB962C8B-B14F-4D97-AF65-F5344CB8AC3E}">
        <p14:creationId xmlns:p14="http://schemas.microsoft.com/office/powerpoint/2010/main" val="2655322272"/>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A5CF6260-9281-AB8C-A1E6-F4A3EBA3C197}"/>
              </a:ext>
            </a:extLst>
          </p:cNvPr>
          <p:cNvSpPr>
            <a:spLocks noGrp="1"/>
          </p:cNvSpPr>
          <p:nvPr>
            <p:ph type="title"/>
          </p:nvPr>
        </p:nvSpPr>
        <p:spPr/>
        <p:txBody>
          <a:bodyPr/>
          <a:lstStyle/>
          <a:p>
            <a:r>
              <a:rPr lang="it-IT" dirty="0"/>
              <a:t>Parte Quarta: Test genetici</a:t>
            </a:r>
          </a:p>
        </p:txBody>
      </p:sp>
      <p:sp>
        <p:nvSpPr>
          <p:cNvPr id="3" name="Segnaposto contenuto 2">
            <a:extLst>
              <a:ext uri="{FF2B5EF4-FFF2-40B4-BE49-F238E27FC236}">
                <a16:creationId xmlns:a16="http://schemas.microsoft.com/office/drawing/2014/main" xmlns="" id="{B3C92B05-E6C3-E22E-4F19-76ACB2F31E70}"/>
              </a:ext>
            </a:extLst>
          </p:cNvPr>
          <p:cNvSpPr>
            <a:spLocks noGrp="1"/>
          </p:cNvSpPr>
          <p:nvPr>
            <p:ph idx="1"/>
          </p:nvPr>
        </p:nvSpPr>
        <p:spPr>
          <a:xfrm>
            <a:off x="838200" y="2141537"/>
            <a:ext cx="10515600" cy="4351338"/>
          </a:xfrm>
        </p:spPr>
        <p:txBody>
          <a:bodyPr/>
          <a:lstStyle/>
          <a:p>
            <a:pPr marL="0" indent="0">
              <a:buNone/>
            </a:pPr>
            <a:r>
              <a:rPr lang="it-IT" sz="2400" dirty="0">
                <a:solidFill>
                  <a:srgbClr val="333333"/>
                </a:solidFill>
                <a:effectLst/>
                <a:latin typeface="SolferinoText-Regular"/>
                <a:ea typeface="Calibri" panose="020F0502020204030204" pitchFamily="34" charset="0"/>
                <a:cs typeface="Times New Roman" panose="02020603050405020304" pitchFamily="18" charset="0"/>
              </a:rPr>
              <a:t>Da quando nel 2000 è stato mappato l’intero genoma umano, gli occhi dei ricercatori sono puntati sui difetti genetici che causano i tumori. Nel 2006 è poi stato lanciato il progetto </a:t>
            </a:r>
            <a:r>
              <a:rPr lang="it-IT" sz="2400" b="1" dirty="0">
                <a:effectLst/>
                <a:latin typeface="Calibri" panose="020F0502020204030204" pitchFamily="34" charset="0"/>
                <a:ea typeface="Calibri" panose="020F0502020204030204" pitchFamily="34" charset="0"/>
                <a:cs typeface="Times New Roman" panose="02020603050405020304" pitchFamily="18" charset="0"/>
              </a:rPr>
              <a:t>Cancer </a:t>
            </a:r>
            <a:r>
              <a:rPr lang="it-IT" sz="2400" b="1" dirty="0" err="1">
                <a:effectLst/>
                <a:latin typeface="Calibri" panose="020F0502020204030204" pitchFamily="34" charset="0"/>
                <a:ea typeface="Calibri" panose="020F0502020204030204" pitchFamily="34" charset="0"/>
                <a:cs typeface="Times New Roman" panose="02020603050405020304" pitchFamily="18" charset="0"/>
              </a:rPr>
              <a:t>Genome</a:t>
            </a:r>
            <a:r>
              <a:rPr lang="it-IT" sz="2400" b="1" dirty="0">
                <a:effectLst/>
                <a:latin typeface="Calibri" panose="020F0502020204030204" pitchFamily="34" charset="0"/>
                <a:ea typeface="Calibri" panose="020F0502020204030204" pitchFamily="34" charset="0"/>
                <a:cs typeface="Times New Roman" panose="02020603050405020304" pitchFamily="18" charset="0"/>
              </a:rPr>
              <a:t> Atlas </a:t>
            </a:r>
            <a:r>
              <a:rPr lang="it-IT" sz="2400" dirty="0">
                <a:effectLst/>
                <a:latin typeface="Calibri" panose="020F0502020204030204" pitchFamily="34" charset="0"/>
                <a:ea typeface="Calibri" panose="020F0502020204030204" pitchFamily="34" charset="0"/>
                <a:cs typeface="Times New Roman" panose="02020603050405020304" pitchFamily="18" charset="0"/>
              </a:rPr>
              <a:t>con l’ambizioso proposito di catalogare tutte le mutazioni responsabili di tutte le forme di cancro. Grazie a quest’ultimo, dei circa 23mila geni che compongono il genoma umano, si iniziano a conoscere quali sono coinvolti nelle diverse neoplasie. Un lavoro immenso, che richiederà ancora molti anni, ma che ha iniziato a dare i suoi frutti e che ha già portato a sviluppare farmaci efficaci contro ben determinati sottotipi di neoplasie, ormai entrati nella pratica clinica. I test genetici per i tumori sono diventati così, negli ultimi anni, un argomento sempre più «caldo» sul quale occorre però fare chiarezza per potersi orientare in una selva intricata di scienza, tecnologie sofisticate e interessi commerciali. </a:t>
            </a:r>
          </a:p>
          <a:p>
            <a:endParaRPr lang="it-IT" dirty="0"/>
          </a:p>
        </p:txBody>
      </p:sp>
      <p:pic>
        <p:nvPicPr>
          <p:cNvPr id="4" name="Immagine 3">
            <a:extLst>
              <a:ext uri="{FF2B5EF4-FFF2-40B4-BE49-F238E27FC236}">
                <a16:creationId xmlns:a16="http://schemas.microsoft.com/office/drawing/2014/main" xmlns="" id="{873F7665-2729-CB2E-16B8-04634AC1C7A1}"/>
              </a:ext>
            </a:extLst>
          </p:cNvPr>
          <p:cNvPicPr>
            <a:picLocks noChangeAspect="1"/>
          </p:cNvPicPr>
          <p:nvPr/>
        </p:nvPicPr>
        <p:blipFill>
          <a:blip r:embed="rId2"/>
          <a:stretch>
            <a:fillRect/>
          </a:stretch>
        </p:blipFill>
        <p:spPr>
          <a:xfrm>
            <a:off x="7158809" y="358947"/>
            <a:ext cx="2619375" cy="1743075"/>
          </a:xfrm>
          <a:prstGeom prst="rect">
            <a:avLst/>
          </a:prstGeom>
        </p:spPr>
      </p:pic>
    </p:spTree>
    <p:extLst>
      <p:ext uri="{BB962C8B-B14F-4D97-AF65-F5344CB8AC3E}">
        <p14:creationId xmlns:p14="http://schemas.microsoft.com/office/powerpoint/2010/main" val="1105852928"/>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xmlns="" id="{0DFEFA38-6F48-77B1-FFE9-4CFCD56240A1}"/>
              </a:ext>
            </a:extLst>
          </p:cNvPr>
          <p:cNvSpPr>
            <a:spLocks noGrp="1"/>
          </p:cNvSpPr>
          <p:nvPr>
            <p:ph idx="1"/>
          </p:nvPr>
        </p:nvSpPr>
        <p:spPr>
          <a:xfrm>
            <a:off x="744071" y="1253331"/>
            <a:ext cx="10515600" cy="4351338"/>
          </a:xfrm>
        </p:spPr>
        <p:txBody>
          <a:bodyPr>
            <a:normAutofit fontScale="70000" lnSpcReduction="20000"/>
          </a:bodyPr>
          <a:lstStyle/>
          <a:p>
            <a:pPr algn="l"/>
            <a:r>
              <a:rPr lang="it-IT" b="0" i="0" dirty="0">
                <a:solidFill>
                  <a:srgbClr val="1A3040"/>
                </a:solidFill>
                <a:effectLst/>
                <a:latin typeface="garamoun-regular"/>
              </a:rPr>
              <a:t>Il </a:t>
            </a:r>
            <a:r>
              <a:rPr lang="it-IT" b="1" i="0" dirty="0">
                <a:solidFill>
                  <a:srgbClr val="1A3040"/>
                </a:solidFill>
                <a:effectLst/>
                <a:latin typeface="garamoun-bold"/>
              </a:rPr>
              <a:t>DNA</a:t>
            </a:r>
            <a:r>
              <a:rPr lang="it-IT" b="0" i="0" dirty="0">
                <a:solidFill>
                  <a:srgbClr val="1A3040"/>
                </a:solidFill>
                <a:effectLst/>
                <a:latin typeface="garamoun-regular"/>
              </a:rPr>
              <a:t> contiene le istruzioni per il corretto funzionamento dell’organismo ed è fondamentale che l’informazione in esso contenuta venga trasferita senza errori dalla cellula madre alla cellula figlia. Per questo l’integrità della sua struttura è salvaguardata da sofisticati meccanismi di riparazione.</a:t>
            </a:r>
          </a:p>
          <a:p>
            <a:pPr algn="l"/>
            <a:r>
              <a:rPr lang="it-IT" b="0" i="0" dirty="0">
                <a:solidFill>
                  <a:srgbClr val="1A3040"/>
                </a:solidFill>
                <a:effectLst/>
                <a:latin typeface="garamoun-regular"/>
              </a:rPr>
              <a:t>Il DNA, però, è molto sensibile agli effetti esercitati dalle radiazioni ionizzanti. Esse </a:t>
            </a:r>
            <a:r>
              <a:rPr lang="it-IT" b="1" i="0" dirty="0">
                <a:solidFill>
                  <a:srgbClr val="1A3040"/>
                </a:solidFill>
                <a:effectLst/>
                <a:latin typeface="garamoun-bold"/>
              </a:rPr>
              <a:t>possono infatti rompere i filamenti di DNA</a:t>
            </a:r>
            <a:r>
              <a:rPr lang="it-IT" b="0" i="0" dirty="0">
                <a:solidFill>
                  <a:srgbClr val="1A3040"/>
                </a:solidFill>
                <a:effectLst/>
                <a:latin typeface="garamoun-regular"/>
              </a:rPr>
              <a:t> o </a:t>
            </a:r>
            <a:r>
              <a:rPr lang="it-IT" b="1" i="0" dirty="0">
                <a:solidFill>
                  <a:srgbClr val="1A3040"/>
                </a:solidFill>
                <a:effectLst/>
                <a:latin typeface="garamoun-bold"/>
              </a:rPr>
              <a:t>indurre cambiamenti nella sua struttura</a:t>
            </a:r>
            <a:r>
              <a:rPr lang="it-IT" b="0" i="0" dirty="0">
                <a:solidFill>
                  <a:srgbClr val="1A3040"/>
                </a:solidFill>
                <a:effectLst/>
                <a:latin typeface="garamoun-regular"/>
              </a:rPr>
              <a:t>, modificando l’informazione in esso contenuta. Inoltre possono alterare l’ambiente cellulare (per esempio l’acqua contenuta dentro o fuori le cellule) e dare vita a </a:t>
            </a:r>
            <a:r>
              <a:rPr lang="it-IT" b="1" i="0" dirty="0">
                <a:solidFill>
                  <a:srgbClr val="1A3040"/>
                </a:solidFill>
                <a:effectLst/>
                <a:latin typeface="garamoun-bold"/>
              </a:rPr>
              <a:t>radicali liberi</a:t>
            </a:r>
            <a:r>
              <a:rPr lang="it-IT" b="0" i="0" dirty="0">
                <a:solidFill>
                  <a:srgbClr val="1A3040"/>
                </a:solidFill>
                <a:effectLst/>
                <a:latin typeface="garamoun-regular"/>
              </a:rPr>
              <a:t>, composti altamente reattivi che possono a loro volta dare origine a molecole dannose per le cellule.</a:t>
            </a:r>
          </a:p>
          <a:p>
            <a:pPr algn="l"/>
            <a:r>
              <a:rPr lang="it-IT" b="0" i="0" dirty="0">
                <a:solidFill>
                  <a:srgbClr val="1A3040"/>
                </a:solidFill>
                <a:effectLst/>
                <a:latin typeface="garamoun-regular"/>
              </a:rPr>
              <a:t>In questo caso può succedere che la cellula:</a:t>
            </a:r>
          </a:p>
          <a:p>
            <a:pPr algn="l">
              <a:buFont typeface="Arial" panose="020B0604020202020204" pitchFamily="34" charset="0"/>
              <a:buChar char="•"/>
            </a:pPr>
            <a:r>
              <a:rPr lang="it-IT" b="0" i="0" dirty="0">
                <a:solidFill>
                  <a:srgbClr val="1A3040"/>
                </a:solidFill>
                <a:effectLst/>
                <a:latin typeface="garamoun-regular"/>
              </a:rPr>
              <a:t>muoia;</a:t>
            </a:r>
          </a:p>
          <a:p>
            <a:pPr algn="l">
              <a:buFont typeface="Arial" panose="020B0604020202020204" pitchFamily="34" charset="0"/>
              <a:buChar char="•"/>
            </a:pPr>
            <a:r>
              <a:rPr lang="it-IT" b="0" i="0" dirty="0">
                <a:solidFill>
                  <a:srgbClr val="1A3040"/>
                </a:solidFill>
                <a:effectLst/>
                <a:latin typeface="garamoun-regular"/>
              </a:rPr>
              <a:t>ripari efficacemente se stessa;</a:t>
            </a:r>
          </a:p>
          <a:p>
            <a:pPr algn="l">
              <a:buFont typeface="Arial" panose="020B0604020202020204" pitchFamily="34" charset="0"/>
              <a:buChar char="•"/>
            </a:pPr>
            <a:r>
              <a:rPr lang="it-IT" b="0" i="0" dirty="0">
                <a:solidFill>
                  <a:srgbClr val="1A3040"/>
                </a:solidFill>
                <a:effectLst/>
                <a:latin typeface="garamoun-regular"/>
              </a:rPr>
              <a:t>subisca alterazioni che non vengono riparate correttamente e originano quindi </a:t>
            </a:r>
            <a:r>
              <a:rPr lang="it-IT" b="1" i="0" dirty="0">
                <a:solidFill>
                  <a:srgbClr val="1A3040"/>
                </a:solidFill>
                <a:effectLst/>
                <a:latin typeface="garamoun-bold"/>
              </a:rPr>
              <a:t>mutazioni</a:t>
            </a:r>
            <a:r>
              <a:rPr lang="it-IT" b="0" i="0" dirty="0">
                <a:solidFill>
                  <a:srgbClr val="1A3040"/>
                </a:solidFill>
                <a:effectLst/>
                <a:latin typeface="garamoun-regular"/>
              </a:rPr>
              <a:t>.</a:t>
            </a:r>
          </a:p>
          <a:p>
            <a:pPr algn="l"/>
            <a:r>
              <a:rPr lang="it-IT" b="0" i="0" dirty="0">
                <a:solidFill>
                  <a:srgbClr val="1A3040"/>
                </a:solidFill>
                <a:effectLst/>
                <a:latin typeface="garamoun-regular"/>
              </a:rPr>
              <a:t>Il cancro può essere la conseguenza di </a:t>
            </a:r>
            <a:r>
              <a:rPr lang="it-IT" b="0" i="0" u="sng" strike="noStrike" dirty="0">
                <a:effectLst/>
                <a:latin typeface="garamoun-bold"/>
                <a:hlinkClick r:id="rId2">
                  <a:extLst>
                    <a:ext uri="{A12FA001-AC4F-418D-AE19-62706E023703}">
                      <ahyp:hlinkClr xmlns:ahyp="http://schemas.microsoft.com/office/drawing/2018/hyperlinkcolor" xmlns="" val="tx"/>
                    </a:ext>
                  </a:extLst>
                </a:hlinkClick>
              </a:rPr>
              <a:t>quest’ultimo tipo di danni</a:t>
            </a:r>
            <a:r>
              <a:rPr lang="it-IT" b="0" i="0" u="sng" dirty="0">
                <a:effectLst/>
                <a:latin typeface="garamoun-regular"/>
              </a:rPr>
              <a:t>.</a:t>
            </a:r>
          </a:p>
          <a:p>
            <a:endParaRPr lang="it-IT" dirty="0"/>
          </a:p>
        </p:txBody>
      </p:sp>
    </p:spTree>
    <p:extLst>
      <p:ext uri="{BB962C8B-B14F-4D97-AF65-F5344CB8AC3E}">
        <p14:creationId xmlns:p14="http://schemas.microsoft.com/office/powerpoint/2010/main" val="1499918637"/>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94ACDE2B-BB7C-D230-FC13-EC0E38811370}"/>
              </a:ext>
            </a:extLst>
          </p:cNvPr>
          <p:cNvSpPr>
            <a:spLocks noGrp="1"/>
          </p:cNvSpPr>
          <p:nvPr>
            <p:ph type="title"/>
          </p:nvPr>
        </p:nvSpPr>
        <p:spPr/>
        <p:txBody>
          <a:bodyPr/>
          <a:lstStyle/>
          <a:p>
            <a:r>
              <a:rPr lang="it-IT" dirty="0"/>
              <a:t>Aree di utilità dei test genetici</a:t>
            </a:r>
          </a:p>
        </p:txBody>
      </p:sp>
      <p:sp>
        <p:nvSpPr>
          <p:cNvPr id="3" name="Segnaposto contenuto 2">
            <a:extLst>
              <a:ext uri="{FF2B5EF4-FFF2-40B4-BE49-F238E27FC236}">
                <a16:creationId xmlns:a16="http://schemas.microsoft.com/office/drawing/2014/main" xmlns="" id="{8C0E22F1-5D2D-CDA6-5DBF-DB144FA3CF55}"/>
              </a:ext>
            </a:extLst>
          </p:cNvPr>
          <p:cNvSpPr>
            <a:spLocks noGrp="1"/>
          </p:cNvSpPr>
          <p:nvPr>
            <p:ph idx="1"/>
          </p:nvPr>
        </p:nvSpPr>
        <p:spPr/>
        <p:txBody>
          <a:bodyPr/>
          <a:lstStyle/>
          <a:p>
            <a:pPr marL="0" indent="0">
              <a:buNone/>
            </a:pPr>
            <a:r>
              <a:rPr lang="it-IT" sz="1800" dirty="0">
                <a:solidFill>
                  <a:srgbClr val="333333"/>
                </a:solidFill>
                <a:effectLst/>
                <a:latin typeface="SolferinoText-Regular"/>
                <a:ea typeface="Calibri" panose="020F0502020204030204" pitchFamily="34" charset="0"/>
                <a:cs typeface="Times New Roman" panose="02020603050405020304" pitchFamily="18" charset="0"/>
              </a:rPr>
              <a:t>Esistono cinque grandi aree in cui diversi tipi di test possono essere utilizzati: </a:t>
            </a:r>
          </a:p>
          <a:p>
            <a:r>
              <a:rPr lang="it-IT" sz="1800" dirty="0">
                <a:solidFill>
                  <a:srgbClr val="333333"/>
                </a:solidFill>
                <a:effectLst/>
                <a:latin typeface="SolferinoText-Regular"/>
                <a:ea typeface="Calibri" panose="020F0502020204030204" pitchFamily="34" charset="0"/>
                <a:cs typeface="Times New Roman" panose="02020603050405020304" pitchFamily="18" charset="0"/>
              </a:rPr>
              <a:t>primo, gli esami del sangue (i test genetici «veri e propri») che vanno alla ricerca di quelle mutazioni ereditarie che si trasmettono da genitori a figli e predispongono a maggiori probabilità di sviluppare una neoplasia</a:t>
            </a:r>
            <a:r>
              <a:rPr lang="it-IT" sz="1800" b="1" dirty="0">
                <a:effectLst/>
                <a:latin typeface="Calibri" panose="020F0502020204030204" pitchFamily="34" charset="0"/>
                <a:ea typeface="Calibri" panose="020F0502020204030204" pitchFamily="34" charset="0"/>
                <a:cs typeface="Times New Roman" panose="02020603050405020304" pitchFamily="18" charset="0"/>
              </a:rPr>
              <a:t> (i più famosi sono i geni BRCA)</a:t>
            </a:r>
            <a:r>
              <a:rPr lang="it-IT" sz="1800" dirty="0">
                <a:effectLst/>
                <a:latin typeface="Calibri" panose="020F0502020204030204" pitchFamily="34" charset="0"/>
                <a:ea typeface="Calibri" panose="020F0502020204030204" pitchFamily="34" charset="0"/>
                <a:cs typeface="Times New Roman" panose="02020603050405020304" pitchFamily="18" charset="0"/>
              </a:rPr>
              <a:t>. </a:t>
            </a:r>
          </a:p>
          <a:p>
            <a:r>
              <a:rPr lang="it-IT" sz="1800" dirty="0">
                <a:effectLst/>
                <a:latin typeface="Calibri" panose="020F0502020204030204" pitchFamily="34" charset="0"/>
                <a:ea typeface="Calibri" panose="020F0502020204030204" pitchFamily="34" charset="0"/>
                <a:cs typeface="Times New Roman" panose="02020603050405020304" pitchFamily="18" charset="0"/>
              </a:rPr>
              <a:t>Secondo, si moltiplicano poi le offerte di sofisticate analisi che promettono di scovare un tumore ancora prima che sia rilevabile in qualsiasi altra maniera oppure di stimare il rischio che ognuno ha di ammalarsi di cancro in futuro. </a:t>
            </a:r>
          </a:p>
          <a:p>
            <a:r>
              <a:rPr lang="it-IT" sz="1800" dirty="0">
                <a:effectLst/>
                <a:latin typeface="Calibri" panose="020F0502020204030204" pitchFamily="34" charset="0"/>
                <a:ea typeface="Calibri" panose="020F0502020204030204" pitchFamily="34" charset="0"/>
                <a:cs typeface="Times New Roman" panose="02020603050405020304" pitchFamily="18" charset="0"/>
              </a:rPr>
              <a:t>Terzo, i cosiddetti «marcatori predittivi» che cercano una determinata alterazione per capire se può essere utile prescrivere al paziente un farmaco piuttosto che un altro. </a:t>
            </a:r>
          </a:p>
          <a:p>
            <a:r>
              <a:rPr lang="it-IT" sz="1800" dirty="0">
                <a:effectLst/>
                <a:latin typeface="Calibri" panose="020F0502020204030204" pitchFamily="34" charset="0"/>
                <a:ea typeface="Calibri" panose="020F0502020204030204" pitchFamily="34" charset="0"/>
                <a:cs typeface="Times New Roman" panose="02020603050405020304" pitchFamily="18" charset="0"/>
              </a:rPr>
              <a:t>Quarto, i «marcatori prognostici» che aiutano a stimare il rischio di recidiva (ovvero che il tumore si ripresenti) e quindi a calibrare meglio la terapia. </a:t>
            </a:r>
          </a:p>
          <a:p>
            <a:r>
              <a:rPr lang="it-IT" sz="1800" dirty="0">
                <a:latin typeface="Calibri" panose="020F0502020204030204" pitchFamily="34" charset="0"/>
                <a:ea typeface="Calibri" panose="020F0502020204030204" pitchFamily="34" charset="0"/>
                <a:cs typeface="Times New Roman" panose="02020603050405020304" pitchFamily="18" charset="0"/>
              </a:rPr>
              <a:t>Q</a:t>
            </a:r>
            <a:r>
              <a:rPr lang="it-IT" sz="1800" dirty="0">
                <a:effectLst/>
                <a:latin typeface="Calibri" panose="020F0502020204030204" pitchFamily="34" charset="0"/>
                <a:ea typeface="Calibri" panose="020F0502020204030204" pitchFamily="34" charset="0"/>
                <a:cs typeface="Times New Roman" panose="02020603050405020304" pitchFamily="18" charset="0"/>
              </a:rPr>
              <a:t>uinto, la biopsia liquida può servire per la diagnosi precoce o per scoprire fin da subito se la terapia intrapresa in un paziente funziona o no.</a:t>
            </a:r>
          </a:p>
          <a:p>
            <a:endParaRPr lang="it-IT" dirty="0"/>
          </a:p>
        </p:txBody>
      </p:sp>
    </p:spTree>
    <p:extLst>
      <p:ext uri="{BB962C8B-B14F-4D97-AF65-F5344CB8AC3E}">
        <p14:creationId xmlns:p14="http://schemas.microsoft.com/office/powerpoint/2010/main" val="1923430604"/>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xmlns="" id="{9C2A6F00-5A51-AB37-1DC1-22ED8A4A4260}"/>
              </a:ext>
            </a:extLst>
          </p:cNvPr>
          <p:cNvSpPr>
            <a:spLocks noGrp="1"/>
          </p:cNvSpPr>
          <p:nvPr>
            <p:ph idx="1"/>
          </p:nvPr>
        </p:nvSpPr>
        <p:spPr/>
        <p:txBody>
          <a:bodyPr/>
          <a:lstStyle/>
          <a:p>
            <a:pPr marL="0" indent="0">
              <a:buNone/>
            </a:pPr>
            <a:r>
              <a:rPr lang="it-IT" sz="3200" b="1" dirty="0">
                <a:solidFill>
                  <a:srgbClr val="333333"/>
                </a:solidFill>
                <a:latin typeface="SolferinoText-Regular"/>
                <a:ea typeface="Calibri" panose="020F0502020204030204" pitchFamily="34" charset="0"/>
                <a:cs typeface="Times New Roman" panose="02020603050405020304" pitchFamily="18" charset="0"/>
              </a:rPr>
              <a:t>S</a:t>
            </a:r>
            <a:r>
              <a:rPr lang="it-IT" sz="3200" b="1" dirty="0">
                <a:solidFill>
                  <a:srgbClr val="333333"/>
                </a:solidFill>
                <a:effectLst/>
                <a:latin typeface="SolferinoText-Regular"/>
                <a:ea typeface="Calibri" panose="020F0502020204030204" pitchFamily="34" charset="0"/>
                <a:cs typeface="Times New Roman" panose="02020603050405020304" pitchFamily="18" charset="0"/>
              </a:rPr>
              <a:t>olo una quota molto bassa (meno del 2%) di tutte le neoplasie diagnosticate ogni anno viene inserita nella categoria di quelli che in gergo si chiamano «eredo-familiari».</a:t>
            </a:r>
            <a:r>
              <a:rPr lang="it-IT" sz="3200" dirty="0">
                <a:solidFill>
                  <a:srgbClr val="333333"/>
                </a:solidFill>
                <a:effectLst/>
                <a:latin typeface="SolferinoText-Regular"/>
                <a:ea typeface="Calibri" panose="020F0502020204030204" pitchFamily="34" charset="0"/>
                <a:cs typeface="Times New Roman" panose="02020603050405020304" pitchFamily="18" charset="0"/>
              </a:rPr>
              <a:t> La maggior parte delle persone che hanno un familiare stretto (genitore, fratello o sorella, ma anche nonni o zii) che hanno avuto un tumore insomma non corre pericoli superiori al resto della popolazione. </a:t>
            </a:r>
            <a:endParaRPr lang="it-IT" sz="3200" dirty="0">
              <a:effectLst/>
              <a:latin typeface="Calibri" panose="020F0502020204030204" pitchFamily="34" charset="0"/>
              <a:ea typeface="Calibri" panose="020F0502020204030204" pitchFamily="34" charset="0"/>
              <a:cs typeface="Times New Roman" panose="02020603050405020304" pitchFamily="18" charset="0"/>
            </a:endParaRPr>
          </a:p>
          <a:p>
            <a:endParaRPr lang="it-IT" dirty="0"/>
          </a:p>
        </p:txBody>
      </p:sp>
    </p:spTree>
    <p:extLst>
      <p:ext uri="{BB962C8B-B14F-4D97-AF65-F5344CB8AC3E}">
        <p14:creationId xmlns:p14="http://schemas.microsoft.com/office/powerpoint/2010/main" val="1775020041"/>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0C3D5B05-5650-A81D-2CEA-1C69D6DD6392}"/>
              </a:ext>
            </a:extLst>
          </p:cNvPr>
          <p:cNvSpPr>
            <a:spLocks noGrp="1"/>
          </p:cNvSpPr>
          <p:nvPr>
            <p:ph type="title"/>
          </p:nvPr>
        </p:nvSpPr>
        <p:spPr/>
        <p:txBody>
          <a:bodyPr/>
          <a:lstStyle/>
          <a:p>
            <a:r>
              <a:rPr lang="it-IT" dirty="0"/>
              <a:t>Counseling oncogenetico</a:t>
            </a:r>
          </a:p>
        </p:txBody>
      </p:sp>
      <p:sp>
        <p:nvSpPr>
          <p:cNvPr id="3" name="Segnaposto contenuto 2">
            <a:extLst>
              <a:ext uri="{FF2B5EF4-FFF2-40B4-BE49-F238E27FC236}">
                <a16:creationId xmlns:a16="http://schemas.microsoft.com/office/drawing/2014/main" xmlns="" id="{68E54C52-38CF-9C3C-2FC6-D455A9107159}"/>
              </a:ext>
            </a:extLst>
          </p:cNvPr>
          <p:cNvSpPr>
            <a:spLocks noGrp="1"/>
          </p:cNvSpPr>
          <p:nvPr>
            <p:ph idx="1"/>
          </p:nvPr>
        </p:nvSpPr>
        <p:spPr>
          <a:xfrm>
            <a:off x="838200" y="2506662"/>
            <a:ext cx="10515600" cy="4351338"/>
          </a:xfrm>
        </p:spPr>
        <p:txBody>
          <a:bodyPr>
            <a:normAutofit lnSpcReduction="10000"/>
          </a:bodyPr>
          <a:lstStyle/>
          <a:p>
            <a:pPr marL="0" indent="0">
              <a:lnSpc>
                <a:spcPct val="107000"/>
              </a:lnSpc>
              <a:spcAft>
                <a:spcPts val="800"/>
              </a:spcAft>
              <a:buNone/>
            </a:pPr>
            <a:r>
              <a:rPr lang="it-IT" sz="2400" dirty="0">
                <a:solidFill>
                  <a:srgbClr val="333333"/>
                </a:solidFill>
                <a:effectLst/>
                <a:latin typeface="SolferinoText-Regular"/>
                <a:ea typeface="Calibri" panose="020F0502020204030204" pitchFamily="34" charset="0"/>
                <a:cs typeface="Times New Roman" panose="02020603050405020304" pitchFamily="18" charset="0"/>
              </a:rPr>
              <a:t>Si valuta tutta la documentazione oncologica del paziente e di altri familiari affetti da tumore, laddove presenti, e si crea l’albero genealogico del paziente fino ad almeno tre generazioni per stimare il rischio ereditario. Se la raccolta dei dati anamnestici e l’albero genealogico permettono di individuare criteri di storia personale oncologica (per esempio, precoce età d’insorgenza tumorale, tumore bilaterale, multipli tumori nello stesso soggetto) o di storia familiare oncologica che espongono il paziente esaminato ad un elevato rischio di cancro di tipo eredo-familiare, si propone un prelievo di sangue per accertare la presenza di una mutazione in alcuni geni specifici e l’eventuale estensione del test a tutti i consanguinei in ordine di generazione, nel caso in cui il risultato del test sia positivo. </a:t>
            </a:r>
            <a:endParaRPr lang="it-IT" sz="2400" dirty="0">
              <a:effectLst/>
              <a:latin typeface="Calibri" panose="020F0502020204030204" pitchFamily="34" charset="0"/>
              <a:ea typeface="Calibri" panose="020F0502020204030204" pitchFamily="34" charset="0"/>
              <a:cs typeface="Times New Roman" panose="02020603050405020304" pitchFamily="18" charset="0"/>
            </a:endParaRPr>
          </a:p>
          <a:p>
            <a:endParaRPr lang="it-IT" dirty="0"/>
          </a:p>
        </p:txBody>
      </p:sp>
      <p:pic>
        <p:nvPicPr>
          <p:cNvPr id="4" name="Immagine 3">
            <a:extLst>
              <a:ext uri="{FF2B5EF4-FFF2-40B4-BE49-F238E27FC236}">
                <a16:creationId xmlns:a16="http://schemas.microsoft.com/office/drawing/2014/main" xmlns="" id="{2AEC62FD-8903-751D-5EC0-691997CACA61}"/>
              </a:ext>
            </a:extLst>
          </p:cNvPr>
          <p:cNvPicPr>
            <a:picLocks noChangeAspect="1"/>
          </p:cNvPicPr>
          <p:nvPr/>
        </p:nvPicPr>
        <p:blipFill>
          <a:blip r:embed="rId2"/>
          <a:stretch>
            <a:fillRect/>
          </a:stretch>
        </p:blipFill>
        <p:spPr>
          <a:xfrm>
            <a:off x="7098700" y="365125"/>
            <a:ext cx="2838450" cy="1609725"/>
          </a:xfrm>
          <a:prstGeom prst="rect">
            <a:avLst/>
          </a:prstGeom>
        </p:spPr>
      </p:pic>
    </p:spTree>
    <p:extLst>
      <p:ext uri="{BB962C8B-B14F-4D97-AF65-F5344CB8AC3E}">
        <p14:creationId xmlns:p14="http://schemas.microsoft.com/office/powerpoint/2010/main" val="4262628292"/>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03C78E8A-BADF-E3FC-6129-896AFABFB7DF}"/>
              </a:ext>
            </a:extLst>
          </p:cNvPr>
          <p:cNvSpPr>
            <a:spLocks noGrp="1"/>
          </p:cNvSpPr>
          <p:nvPr>
            <p:ph type="title"/>
          </p:nvPr>
        </p:nvSpPr>
        <p:spPr/>
        <p:txBody>
          <a:bodyPr/>
          <a:lstStyle/>
          <a:p>
            <a:r>
              <a:rPr lang="it-IT" dirty="0"/>
              <a:t>Warning!</a:t>
            </a:r>
          </a:p>
        </p:txBody>
      </p:sp>
      <p:sp>
        <p:nvSpPr>
          <p:cNvPr id="3" name="Segnaposto contenuto 2">
            <a:extLst>
              <a:ext uri="{FF2B5EF4-FFF2-40B4-BE49-F238E27FC236}">
                <a16:creationId xmlns:a16="http://schemas.microsoft.com/office/drawing/2014/main" xmlns="" id="{09E79107-0CC3-8210-48D7-F4FF8F199F95}"/>
              </a:ext>
            </a:extLst>
          </p:cNvPr>
          <p:cNvSpPr>
            <a:spLocks noGrp="1"/>
          </p:cNvSpPr>
          <p:nvPr>
            <p:ph idx="1"/>
          </p:nvPr>
        </p:nvSpPr>
        <p:spPr/>
        <p:txBody>
          <a:bodyPr/>
          <a:lstStyle/>
          <a:p>
            <a:pPr marL="0" indent="0">
              <a:buNone/>
            </a:pPr>
            <a:r>
              <a:rPr lang="it-IT" dirty="0">
                <a:solidFill>
                  <a:srgbClr val="333333"/>
                </a:solidFill>
                <a:effectLst/>
                <a:latin typeface="SolferinoText-Regular"/>
                <a:ea typeface="Calibri" panose="020F0502020204030204" pitchFamily="34" charset="0"/>
                <a:cs typeface="Times New Roman" panose="02020603050405020304" pitchFamily="18" charset="0"/>
              </a:rPr>
              <a:t>Vengono reclamizzati in vendita su Internet e proposti da alcuni centri diagnostici test ematici che scoprono i tumori prima che diano alcun segno. L’idea è quella che persone sane vi si sottopongano a pagamento (il prezzo varia tra i 500 e i 2mila euro circa) come prevenzione o diagnosi precoce (al pari di una mammografia per il cancro al seno, ad esempio). La loro efficacia non è mai stata certificata in modo scientifico: non sono sperimentati e convalidati su ampi campioni di popolazione.</a:t>
            </a:r>
            <a:endParaRPr lang="it-IT"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it-IT" dirty="0"/>
          </a:p>
        </p:txBody>
      </p:sp>
    </p:spTree>
    <p:extLst>
      <p:ext uri="{BB962C8B-B14F-4D97-AF65-F5344CB8AC3E}">
        <p14:creationId xmlns:p14="http://schemas.microsoft.com/office/powerpoint/2010/main" val="603595838"/>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067F3C5A-E4DF-3B1E-4BE9-6E4CCBA6AF0C}"/>
              </a:ext>
            </a:extLst>
          </p:cNvPr>
          <p:cNvSpPr>
            <a:spLocks noGrp="1"/>
          </p:cNvSpPr>
          <p:nvPr>
            <p:ph type="title"/>
          </p:nvPr>
        </p:nvSpPr>
        <p:spPr/>
        <p:txBody>
          <a:bodyPr/>
          <a:lstStyle/>
          <a:p>
            <a:r>
              <a:rPr lang="it-IT" dirty="0"/>
              <a:t>Marcatori prognostici</a:t>
            </a:r>
          </a:p>
        </p:txBody>
      </p:sp>
      <p:sp>
        <p:nvSpPr>
          <p:cNvPr id="3" name="Segnaposto contenuto 2">
            <a:extLst>
              <a:ext uri="{FF2B5EF4-FFF2-40B4-BE49-F238E27FC236}">
                <a16:creationId xmlns:a16="http://schemas.microsoft.com/office/drawing/2014/main" xmlns="" id="{C09902B4-8FE9-A79F-F94D-BDDE79169136}"/>
              </a:ext>
            </a:extLst>
          </p:cNvPr>
          <p:cNvSpPr>
            <a:spLocks noGrp="1"/>
          </p:cNvSpPr>
          <p:nvPr>
            <p:ph idx="1"/>
          </p:nvPr>
        </p:nvSpPr>
        <p:spPr>
          <a:xfrm>
            <a:off x="210064" y="2506662"/>
            <a:ext cx="10515600" cy="4351338"/>
          </a:xfrm>
        </p:spPr>
        <p:txBody>
          <a:bodyPr/>
          <a:lstStyle/>
          <a:p>
            <a:pPr marL="0" indent="0">
              <a:buNone/>
            </a:pPr>
            <a:r>
              <a:rPr lang="it-IT" dirty="0">
                <a:solidFill>
                  <a:srgbClr val="333333"/>
                </a:solidFill>
                <a:effectLst/>
                <a:latin typeface="SolferinoText-Regular"/>
                <a:ea typeface="Calibri" panose="020F0502020204030204" pitchFamily="34" charset="0"/>
                <a:cs typeface="Times New Roman" panose="02020603050405020304" pitchFamily="18" charset="0"/>
              </a:rPr>
              <a:t>Uno studio pubblicato nel 2021 ha stimato </a:t>
            </a:r>
          </a:p>
          <a:p>
            <a:pPr marL="0" indent="0">
              <a:buNone/>
            </a:pPr>
            <a:r>
              <a:rPr lang="it-IT" dirty="0">
                <a:solidFill>
                  <a:srgbClr val="333333"/>
                </a:solidFill>
                <a:effectLst/>
                <a:latin typeface="SolferinoText-Regular"/>
                <a:ea typeface="Calibri" panose="020F0502020204030204" pitchFamily="34" charset="0"/>
                <a:cs typeface="Times New Roman" panose="02020603050405020304" pitchFamily="18" charset="0"/>
              </a:rPr>
              <a:t>che </a:t>
            </a:r>
            <a:r>
              <a:rPr lang="it-IT" b="1" dirty="0">
                <a:solidFill>
                  <a:srgbClr val="333333"/>
                </a:solidFill>
                <a:effectLst/>
                <a:latin typeface="SolferinoText-Regular"/>
                <a:ea typeface="Calibri" panose="020F0502020204030204" pitchFamily="34" charset="0"/>
                <a:cs typeface="Times New Roman" panose="02020603050405020304" pitchFamily="18" charset="0"/>
              </a:rPr>
              <a:t>oltre il 25% dei pazienti oncologici </a:t>
            </a:r>
          </a:p>
          <a:p>
            <a:pPr marL="0" indent="0">
              <a:buNone/>
            </a:pPr>
            <a:r>
              <a:rPr lang="it-IT" b="1" dirty="0">
                <a:solidFill>
                  <a:srgbClr val="333333"/>
                </a:solidFill>
                <a:effectLst/>
                <a:latin typeface="SolferinoText-Regular"/>
                <a:ea typeface="Calibri" panose="020F0502020204030204" pitchFamily="34" charset="0"/>
                <a:cs typeface="Times New Roman" panose="02020603050405020304" pitchFamily="18" charset="0"/>
              </a:rPr>
              <a:t>potrebbe ricevere al momento della diagnosi </a:t>
            </a:r>
          </a:p>
          <a:p>
            <a:pPr marL="0" indent="0">
              <a:buNone/>
            </a:pPr>
            <a:r>
              <a:rPr lang="it-IT" b="1" dirty="0">
                <a:solidFill>
                  <a:srgbClr val="333333"/>
                </a:solidFill>
                <a:effectLst/>
                <a:latin typeface="SolferinoText-Regular"/>
                <a:ea typeface="Calibri" panose="020F0502020204030204" pitchFamily="34" charset="0"/>
                <a:cs typeface="Times New Roman" panose="02020603050405020304" pitchFamily="18" charset="0"/>
              </a:rPr>
              <a:t>una terapia mirata sulla base di analisi genomiche</a:t>
            </a:r>
            <a:r>
              <a:rPr lang="it-IT" dirty="0">
                <a:solidFill>
                  <a:srgbClr val="333333"/>
                </a:solidFill>
                <a:effectLst/>
                <a:latin typeface="SolferinoText-Regular"/>
                <a:ea typeface="Calibri" panose="020F0502020204030204" pitchFamily="34" charset="0"/>
                <a:cs typeface="Times New Roman" panose="02020603050405020304" pitchFamily="18" charset="0"/>
              </a:rPr>
              <a:t>: in pratica, sulla base delle alterazioni che possono essere presenti nella neoplasia di ciascun malato, misurate tramite un prelievo di tessuto tumorale o con biopsia liquida, si può optare per una terapia piuttosto che per un’altra. </a:t>
            </a:r>
            <a:r>
              <a:rPr lang="it-IT" b="1" dirty="0">
                <a:solidFill>
                  <a:srgbClr val="333333"/>
                </a:solidFill>
                <a:effectLst/>
                <a:latin typeface="SolferinoText-Regular"/>
                <a:ea typeface="Calibri" panose="020F0502020204030204" pitchFamily="34" charset="0"/>
                <a:cs typeface="Times New Roman" panose="02020603050405020304" pitchFamily="18" charset="0"/>
              </a:rPr>
              <a:t>I «marcatori predittivi» sono utilizzati insomma per valutare la probabilità che la malattia risponda o meno a uno specifico trattamento. </a:t>
            </a:r>
            <a:endParaRPr lang="it-IT" b="1" dirty="0">
              <a:effectLst/>
              <a:latin typeface="Calibri" panose="020F0502020204030204" pitchFamily="34" charset="0"/>
              <a:ea typeface="Calibri" panose="020F0502020204030204" pitchFamily="34" charset="0"/>
              <a:cs typeface="Times New Roman" panose="02020603050405020304" pitchFamily="18" charset="0"/>
            </a:endParaRPr>
          </a:p>
          <a:p>
            <a:endParaRPr lang="it-IT" dirty="0"/>
          </a:p>
        </p:txBody>
      </p:sp>
      <p:pic>
        <p:nvPicPr>
          <p:cNvPr id="4" name="Immagine 3">
            <a:extLst>
              <a:ext uri="{FF2B5EF4-FFF2-40B4-BE49-F238E27FC236}">
                <a16:creationId xmlns:a16="http://schemas.microsoft.com/office/drawing/2014/main" xmlns="" id="{B2F55018-CD8C-8A6B-669A-2CD16CB6B8C0}"/>
              </a:ext>
            </a:extLst>
          </p:cNvPr>
          <p:cNvPicPr>
            <a:picLocks noChangeAspect="1"/>
          </p:cNvPicPr>
          <p:nvPr/>
        </p:nvPicPr>
        <p:blipFill>
          <a:blip r:embed="rId2"/>
          <a:stretch>
            <a:fillRect/>
          </a:stretch>
        </p:blipFill>
        <p:spPr>
          <a:xfrm>
            <a:off x="7591939" y="365125"/>
            <a:ext cx="3133725" cy="3581400"/>
          </a:xfrm>
          <a:prstGeom prst="rect">
            <a:avLst/>
          </a:prstGeom>
        </p:spPr>
      </p:pic>
    </p:spTree>
    <p:extLst>
      <p:ext uri="{BB962C8B-B14F-4D97-AF65-F5344CB8AC3E}">
        <p14:creationId xmlns:p14="http://schemas.microsoft.com/office/powerpoint/2010/main" val="1380626854"/>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xmlns="" id="{6E173FE9-E41E-EF5F-EF2E-F434A87422CD}"/>
              </a:ext>
            </a:extLst>
          </p:cNvPr>
          <p:cNvSpPr>
            <a:spLocks noGrp="1"/>
          </p:cNvSpPr>
          <p:nvPr>
            <p:ph idx="1"/>
          </p:nvPr>
        </p:nvSpPr>
        <p:spPr>
          <a:xfrm>
            <a:off x="838200" y="1139825"/>
            <a:ext cx="10515600" cy="4351338"/>
          </a:xfrm>
        </p:spPr>
        <p:txBody>
          <a:bodyPr>
            <a:normAutofit fontScale="92500"/>
          </a:bodyPr>
          <a:lstStyle/>
          <a:p>
            <a:pPr marL="0" indent="0">
              <a:buNone/>
            </a:pPr>
            <a:r>
              <a:rPr lang="it-IT" sz="3200" b="1" dirty="0">
                <a:solidFill>
                  <a:srgbClr val="333333"/>
                </a:solidFill>
                <a:effectLst/>
                <a:latin typeface="SolferinoText-Regular"/>
                <a:ea typeface="Calibri" panose="020F0502020204030204" pitchFamily="34" charset="0"/>
                <a:cs typeface="Times New Roman" panose="02020603050405020304" pitchFamily="18" charset="0"/>
              </a:rPr>
              <a:t>Per valutare l’aggressività biologica di un tumore vengono misurati quindi i «marcatori prognostici», che aiutano a stimare il rischio di recidiva (ovvero che il tumore si ripresenti) e quindi a calibrare meglio la terapia</a:t>
            </a:r>
            <a:r>
              <a:rPr lang="it-IT" sz="3200" dirty="0">
                <a:solidFill>
                  <a:srgbClr val="333333"/>
                </a:solidFill>
                <a:effectLst/>
                <a:latin typeface="SolferinoText-Regular"/>
                <a:ea typeface="Calibri" panose="020F0502020204030204" pitchFamily="34" charset="0"/>
                <a:cs typeface="Times New Roman" panose="02020603050405020304" pitchFamily="18" charset="0"/>
              </a:rPr>
              <a:t>. Danno informazioni sull’andamento della malattia utili per scegliere l’intensità del trattamento: ovvero, in concreto, se si può optare per cura più leggera (risparmiando al paziente tossicità superflue perché il tipo di cancro di cui soffre è poco «pericoloso») o se, al contrario, è meglio prediligerne una più pesante. Sono attualmente una possibilità per il cancro di mammella e prostata.</a:t>
            </a:r>
            <a:endParaRPr lang="it-IT" sz="3200" dirty="0">
              <a:effectLst/>
              <a:latin typeface="Calibri" panose="020F0502020204030204" pitchFamily="34" charset="0"/>
              <a:ea typeface="Calibri" panose="020F0502020204030204" pitchFamily="34" charset="0"/>
              <a:cs typeface="Times New Roman" panose="02020603050405020304" pitchFamily="18" charset="0"/>
            </a:endParaRPr>
          </a:p>
          <a:p>
            <a:endParaRPr lang="it-IT" dirty="0"/>
          </a:p>
        </p:txBody>
      </p:sp>
    </p:spTree>
    <p:extLst>
      <p:ext uri="{BB962C8B-B14F-4D97-AF65-F5344CB8AC3E}">
        <p14:creationId xmlns:p14="http://schemas.microsoft.com/office/powerpoint/2010/main" val="526224328"/>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1132</TotalTime>
  <Words>7031</Words>
  <Application>Microsoft Office PowerPoint</Application>
  <PresentationFormat>Personalizzato</PresentationFormat>
  <Paragraphs>776</Paragraphs>
  <Slides>131</Slides>
  <Notes>1</Notes>
  <HiddenSlides>0</HiddenSlides>
  <MMClips>0</MMClips>
  <ScaleCrop>false</ScaleCrop>
  <HeadingPairs>
    <vt:vector size="4" baseType="variant">
      <vt:variant>
        <vt:lpstr>Tema</vt:lpstr>
      </vt:variant>
      <vt:variant>
        <vt:i4>1</vt:i4>
      </vt:variant>
      <vt:variant>
        <vt:lpstr>Titoli diapositive</vt:lpstr>
      </vt:variant>
      <vt:variant>
        <vt:i4>131</vt:i4>
      </vt:variant>
    </vt:vector>
  </HeadingPairs>
  <TitlesOfParts>
    <vt:vector size="132" baseType="lpstr">
      <vt:lpstr>Tema di Office</vt:lpstr>
      <vt:lpstr>       Anno Accademico 2022-3023</vt:lpstr>
      <vt:lpstr>La prevenzione dei tumori: un obiettivo possibile? </vt:lpstr>
      <vt:lpstr>Presentazione standard di PowerPoint</vt:lpstr>
      <vt:lpstr>Presentazione standard di PowerPoint</vt:lpstr>
      <vt:lpstr>Verità scientifica</vt:lpstr>
      <vt:lpstr>Presentazione standard di PowerPoint</vt:lpstr>
      <vt:lpstr> UNO SGUARDO IN CASA NOSTRA  Secondo dati riportati dall’ANSA, diffusi in un webinar di Sanitanova, in Puglia nel 2019 si sono verificati 22.000 nuovi casi di cancro</vt:lpstr>
      <vt:lpstr>Presentazione standard di PowerPoint</vt:lpstr>
      <vt:lpstr>Presentazione standard di PowerPoint</vt:lpstr>
      <vt:lpstr>Presentazione standard di PowerPoint</vt:lpstr>
      <vt:lpstr>Presentazione standard di PowerPoint</vt:lpstr>
      <vt:lpstr>Presentazione standard di PowerPoint</vt:lpstr>
      <vt:lpstr>I telomeri</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Ambiente e cancro</vt:lpstr>
      <vt:lpstr>Però:</vt:lpstr>
      <vt:lpstr>Presentazione standard di PowerPoint</vt:lpstr>
      <vt:lpstr>Malattie e cancro</vt:lpstr>
      <vt:lpstr>Immunità e cancro</vt:lpstr>
      <vt:lpstr>Presentazione standard di PowerPoint</vt:lpstr>
      <vt:lpstr>Diabete e cancro</vt:lpstr>
      <vt:lpstr>Stress e cancro</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 Parte Terza: FAQ</vt:lpstr>
      <vt:lpstr>Presentazione standard di PowerPoint</vt:lpstr>
      <vt:lpstr>Presentazione standard di PowerPoint</vt:lpstr>
      <vt:lpstr>Presentazione standard di PowerPoint</vt:lpstr>
      <vt:lpstr> Faq 11: Il Radon causa il cancro? </vt:lpstr>
      <vt:lpstr>Presentazione standard di PowerPoint</vt:lpstr>
      <vt:lpstr>FAQ 12: Fillers e cancro</vt:lpstr>
      <vt:lpstr>FAQ 13: Protesi mammarie al silicone e cancro </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Farmaci e Cancro</vt:lpstr>
      <vt:lpstr>Estroprogestinici e tumori</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Dolcificanti artificiali e cancro</vt:lpstr>
      <vt:lpstr>Pesticidi e cancro</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Gli OGM causano il cancro?</vt:lpstr>
      <vt:lpstr>Presentazione standard di PowerPoint</vt:lpstr>
      <vt:lpstr>Presentazione standard di PowerPoint</vt:lpstr>
      <vt:lpstr>Cosmetici e cancro</vt:lpstr>
      <vt:lpstr>Presentazione standard di PowerPoint</vt:lpstr>
      <vt:lpstr>Coloranti e additivi alimentari e cancro</vt:lpstr>
      <vt:lpstr>Presentazione standard di PowerPoint</vt:lpstr>
      <vt:lpstr>Radiazioni ionizzanti e cancro</vt:lpstr>
      <vt:lpstr>Presentazione standard di PowerPoint</vt:lpstr>
      <vt:lpstr>Presentazione standard di PowerPoint</vt:lpstr>
      <vt:lpstr>Presentazione standard di PowerPoint</vt:lpstr>
      <vt:lpstr>Lampade abbronzanti e cancro</vt:lpstr>
      <vt:lpstr>Presentazione standard di PowerPoint</vt:lpstr>
      <vt:lpstr>Parte Quarta: Test genetici</vt:lpstr>
      <vt:lpstr>Presentazione standard di PowerPoint</vt:lpstr>
      <vt:lpstr>Aree di utilità dei test genetici</vt:lpstr>
      <vt:lpstr>Presentazione standard di PowerPoint</vt:lpstr>
      <vt:lpstr>Counseling oncogenetico</vt:lpstr>
      <vt:lpstr>Warning!</vt:lpstr>
      <vt:lpstr>Marcatori prognostici</vt:lpstr>
      <vt:lpstr>Presentazione standard di PowerPoint</vt:lpstr>
      <vt:lpstr>Markers tumorali</vt:lpstr>
      <vt:lpstr>Presentazione standard di PowerPoint</vt:lpstr>
      <vt:lpstr>Presentazione standard di PowerPoint</vt:lpstr>
      <vt:lpstr>Parte Quinta:</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Questionari o Modelli di predizione </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Prevenzione dei tumori</dc:title>
  <dc:creator>Mario Filipp Massa</dc:creator>
  <cp:lastModifiedBy>Utente Windows</cp:lastModifiedBy>
  <cp:revision>97</cp:revision>
  <dcterms:created xsi:type="dcterms:W3CDTF">2022-10-03T09:29:35Z</dcterms:created>
  <dcterms:modified xsi:type="dcterms:W3CDTF">2023-04-15T19:03:37Z</dcterms:modified>
</cp:coreProperties>
</file>